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room: if someone in New York wants to own an Indian company's shares but the shares trade only in Mumbai, how can they buy in? This deck gives two answers: a depositary receipt, and a direct overseas listing.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share itself never leaves home. What crosses the border is a certificate that stands for the share. Hold this picture; the rest of the deck fills it 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ADR = American Depositary Receipt; GDR = Global Depositary Receipt. The custodian in the home country and the depositary bank abroad are the two institutions that make the link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are depositary receipts; the labels mark where they trade. A GDR issue can be listed in two or more markets at once; an ADR programme is aimed at the US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ratio exists so the receipt sits in a sensible price range for the host market. Dividends are likewise converted and paid in the receipt's currency, net of the depositary's fee.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sponsored programme, set up by the company. An unsponsored programme can be started by a broker-dealer without the company's involvement, and such receipts usually carry no voting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Level 1 is the lightest and most common. Level 3 is the only level that lets the foreign company raise new capital from US investors. GDRs are not graded this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Notified 24 January 2024. IFSC is the permissible jurisdiction; exchanges are India INX and NSE IX. Shares are dematerialised and rank with existing equity. Listed companies await SEBI's operating guidelines.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2014 Scheme replaced the 1993 regime for depositary receipts (FCCB part continues) and widened the eligible jurisdictions. The direct-listing route is newer still. Several Indian programmes were wound down by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third point, fees and taxes can create small, lasting gaps; the link is close, not exact. On the last point, the direct route is open to eligible public companies, subject to the 2024 rules.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
Q1: 4 × US$3 = US$12. The receipt's underlying value is the dollar share price times the ratio (shares per receipt).
Q2: An ADR trades on a US market; a GDR trades on exchanges outside the US, such as London or Luxembourg, and can be listed in more than one market at once.
Q3: Direct listing of its shares on an International Exchange at GIFT IFSC (India INX or NSE IX), under the framework notified in January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457200"/>
            <a:ext cx="1289304" cy="73152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pic>
        <p:nvPicPr>
          <p:cNvPr id="4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417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FINANCE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tx1"/>
                </a:solidFill>
              </a:rPr>
              <a:t>ADRs, GDRs and overseas listing</a:t>
            </a:r>
            <a:endParaRPr lang="en-US" sz="4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How a company's shares can be owned and traded abroad, through a receipt or by listing directly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434340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in force on 16 October 2026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4645152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training and education only. Not investment advice.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A depositary receipt lets someone abroad own a company's shares via a certificate traded on a local exchange.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The shares stay in the home country with a custodian. A depositary bank issues receipts against them, in dollars or another currency, which then trade like any local share.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The four moving parts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188595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shares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company's ordinary (underlying) shares, kept in its home country with a local custodian bank.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25717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2571750" y="1188720"/>
            <a:ext cx="188595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5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8003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Depositary bank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280035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bank abroad that issues receipts against the shares, held via the home custodian.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46863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686300" y="1188720"/>
            <a:ext cx="188595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9149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receipt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491490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investor buys and sells: an ADR in the US, a GDR elsewhere. It trades like a share.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68008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800850" y="1188720"/>
            <a:ext cx="1885950" cy="640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450" y="1408176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0294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ratio</a:t>
            </a:r>
            <a:endParaRPr lang="en-US" sz="1550" dirty="0"/>
          </a:p>
        </p:txBody>
      </p:sp>
      <p:sp>
        <p:nvSpPr>
          <p:cNvPr id="23" name="Text 16"/>
          <p:cNvSpPr/>
          <p:nvPr/>
        </p:nvSpPr>
        <p:spPr>
          <a:xfrm>
            <a:off x="702945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underlying shares each receipt stands for: one, several, or a fraction.</a:t>
            </a:r>
            <a:endParaRPr lang="en-US" sz="1250" dirty="0"/>
          </a:p>
        </p:txBody>
      </p:sp>
      <p:sp>
        <p:nvSpPr>
          <p:cNvPr id="24" name="Shape 17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Buy the receipt and you hold a claim on the shares behind it, priced in the receipt's own currency.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SEC Office of Investor Education, Investor Bulletin on American Depositary Receipts.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ADR and GDR, side by side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292608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Feature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ADR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GDR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Full name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American Depositary Receipt.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Global Depositary Receipt.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Where it trades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 US market: NYSE, NASDAQ or over-the-counter.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Exchanges outside the US, often London or Luxembourg.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Currency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US dollars.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US dollars or euros, set by the issue.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Typical investors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Retail and institutional; often more actively traded.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Mainly institutional; often less actively traded.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Listing reach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One US market at a time.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Can be listed in more than one market at once.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SEC Investor Bulletin on ADRs; Companies Act, 2013, s.2(44) (definition of GDR); Depository Receipts Scheme, 2014.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What an ADR is worth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834640" cy="2487168"/>
          </a:xfrm>
          <a:prstGeom prst="roundRect">
            <a:avLst>
              <a:gd name="adj" fmla="val 220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FOREIGN SHARE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2468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company's share trades at 150 units of its home currency.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exchange rate is 75 of those units to US$1. The depositary bundles 5 shares into one ADR.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474720" y="1188720"/>
            <a:ext cx="521208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261872"/>
          <a:ext cx="50292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617720"/>
              </a:tblGrid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One share in dollars: 150 ÷ 75 = US$2. A ratio can set a different price per receipt.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Bundle 5 shares into one ADR: 5 × US$2 = US$10. The ratio sets the price per ADR.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Once it is trading, the ADR's price is set by supply and demand, like any share.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If the two prices drift apart, traders buy the lower-priced and sell the higher-priced, narrowing the gap.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An ADR's underlying value = the home share price, converted to dollars, times the ratio.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57200" y="44988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assumed figures, including an invented exchange rate. Not a quote for any company.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How a sponsored ADR is created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504749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1792" y="1221638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122163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243584" y="1188720"/>
            <a:ext cx="228600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and bank agree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3611880" y="1188720"/>
            <a:ext cx="493776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company signs up a depositary bank abroad to run the programme and handle investor services.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57200" y="1821485"/>
            <a:ext cx="8229600" cy="504749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1792" y="1854403"/>
            <a:ext cx="438912" cy="4389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792" y="1854403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243584" y="1821485"/>
            <a:ext cx="228600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Shares are deposited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3611880" y="1821485"/>
            <a:ext cx="493776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required shares are placed with a custodian bank in the company's home country.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57200" y="2454250"/>
            <a:ext cx="8229600" cy="504749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" y="2487168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1792" y="24871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243584" y="2454250"/>
            <a:ext cx="228600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Receipts are issued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3611880" y="2454250"/>
            <a:ext cx="493776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depositary bank issues ADRs against those shares, each standing for the agreed number of shares.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457200" y="3087014"/>
            <a:ext cx="8229600" cy="504749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1792" y="3119933"/>
            <a:ext cx="438912" cy="43891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1792" y="3119933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243584" y="3087014"/>
            <a:ext cx="228600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ADRs trade abroad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3611880" y="3087014"/>
            <a:ext cx="493776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Investors buy and sell the ADRs on a US market or over-the-counter, in US dollars.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457200" y="3719779"/>
            <a:ext cx="8229600" cy="504749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21792" y="3752698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21792" y="375269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243584" y="3719779"/>
            <a:ext cx="228600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Dividends flow through</a:t>
            </a:r>
            <a:endParaRPr lang="en-US" sz="1450" dirty="0"/>
          </a:p>
        </p:txBody>
      </p:sp>
      <p:sp>
        <p:nvSpPr>
          <p:cNvPr id="28" name="Text 25"/>
          <p:cNvSpPr/>
          <p:nvPr/>
        </p:nvSpPr>
        <p:spPr>
          <a:xfrm>
            <a:off x="3611880" y="3719779"/>
            <a:ext cx="493776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bank collects dividends at home, converts them and pays ADR holders in dollars, net of its fee.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SEC Office of Investor Education, Investor Bulletin on American Depositary Receipts.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Three levels of ADR programme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259080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936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408176"/>
            <a:ext cx="1722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685800" y="1975104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685800" y="2377440"/>
            <a:ext cx="213360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Trades over-the-counter, not on a stock exchange. The lightest level. Cannot be used to raise new money.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32766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276600" y="1188720"/>
            <a:ext cx="259080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760" y="1408176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505200" y="1408176"/>
            <a:ext cx="1722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</a:t>
            </a:r>
            <a:endParaRPr lang="en-US" sz="2800" dirty="0"/>
          </a:p>
        </p:txBody>
      </p:sp>
      <p:sp>
        <p:nvSpPr>
          <p:cNvPr id="14" name="Text 9"/>
          <p:cNvSpPr/>
          <p:nvPr/>
        </p:nvSpPr>
        <p:spPr>
          <a:xfrm>
            <a:off x="3505200" y="1975104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</a:t>
            </a:r>
            <a:endParaRPr lang="en-US" sz="1650" dirty="0"/>
          </a:p>
        </p:txBody>
      </p:sp>
      <p:sp>
        <p:nvSpPr>
          <p:cNvPr id="15" name="Text 10"/>
          <p:cNvSpPr/>
          <p:nvPr/>
        </p:nvSpPr>
        <p:spPr>
          <a:xfrm>
            <a:off x="3505200" y="2377440"/>
            <a:ext cx="213360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Listed on a US stock exchange, with fuller SEC reporting (Form 20-F). Still cannot raise new capital.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60960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6096000" y="1188720"/>
            <a:ext cx="259080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0" y="1408176"/>
            <a:ext cx="329184" cy="32918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324600" y="1408176"/>
            <a:ext cx="1722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III</a:t>
            </a:r>
            <a:endParaRPr lang="en-US" sz="2800" dirty="0"/>
          </a:p>
        </p:txBody>
      </p:sp>
      <p:sp>
        <p:nvSpPr>
          <p:cNvPr id="20" name="Text 14"/>
          <p:cNvSpPr/>
          <p:nvPr/>
        </p:nvSpPr>
        <p:spPr>
          <a:xfrm>
            <a:off x="6324600" y="1975104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</a:t>
            </a:r>
            <a:endParaRPr lang="en-US" sz="1650" dirty="0"/>
          </a:p>
        </p:txBody>
      </p:sp>
      <p:sp>
        <p:nvSpPr>
          <p:cNvPr id="21" name="Text 15"/>
          <p:cNvSpPr/>
          <p:nvPr/>
        </p:nvSpPr>
        <p:spPr>
          <a:xfrm>
            <a:off x="6324600" y="2377440"/>
            <a:ext cx="213360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Listed on a US exchange and used to raise fresh capital through a public offering. The strictest disclosure applies.</a:t>
            </a:r>
            <a:endParaRPr lang="en-US" sz="1350" dirty="0"/>
          </a:p>
        </p:txBody>
      </p:sp>
      <p:sp>
        <p:nvSpPr>
          <p:cNvPr id="22" name="Shape 16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The higher the level, the wider the US access and the heavier the disclosure.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SEC Office of Investor Education, Investor Bulletin on American Depositary Receipts.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A newer route: direct listing at GIFT IFSC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259080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shares directly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eligible Indian public company can list its actual shares on an international exchange, with no depositary receipt (listed firms await SEBI norms).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32766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3276600" y="1188720"/>
            <a:ext cx="259080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5052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35052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International Exchanges at GIFT IFSC: India INX and NSE IX. IFSC is the only permitted jurisdiction so far.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60960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096000" y="1188720"/>
            <a:ext cx="259080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246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legal basis</a:t>
            </a:r>
            <a:endParaRPr lang="en-US" sz="1650" dirty="0"/>
          </a:p>
        </p:txBody>
      </p:sp>
      <p:sp>
        <p:nvSpPr>
          <p:cNvPr id="18" name="Text 12"/>
          <p:cNvSpPr/>
          <p:nvPr/>
        </p:nvSpPr>
        <p:spPr>
          <a:xfrm>
            <a:off x="63246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23 of the Companies Act, the Permissible Jurisdictions listing rules of 2024, and amended FEMA rules.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4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Shares list directly and rank with existing equity; a depositary bank is not involved.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IFSCA press release, 23 Feb 2024; Companies (Listing of Equity Shares in Permissible Jurisdictions) Rules, 2024, notified 24 Jan 2024.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If you learnt this from older material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Older decks say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83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ADRs and GDRs are the main way to list shares abroad.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Depository receipts follow the 1993 framework.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Only the company itself can set up a receipt programme.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86300" y="118872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874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holds now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874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2024 rules allow direct IFSC listing; SEBI norms for listed firms due.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Depository Receipts Scheme, 2014 applies (34 jurisdictions listed at launch).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Unsponsored receipts, started without the company, are also allowed.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A Jan 2023 report found Indian ADR/GDR fundraising rare since 2017; direct IFSC listing is newer.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Depository Receipts Scheme, 2014 (effective 15 Dec 2014); 2024 Permissible Jurisdictions Rules; Business Standard, 24 Jan 2023 (PRIME data).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things people get wrong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402461"/>
            <a:ext cx="310896" cy="31089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88720" y="1188720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'An ADR is a different company's stock.'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4023360" y="1188720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 claim on the same company's shares, packaged to trade on a foreign market in foreign currency.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457200" y="2055114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268855"/>
            <a:ext cx="310896" cy="3108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88720" y="2055114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'ADR and GDR mean the same thing.'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4023360" y="2055114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ADR trades in the US; a GDR trades elsewhere, often London or Luxembourg, and can span several markets.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457200" y="2921508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35249"/>
            <a:ext cx="310896" cy="31089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88720" y="2921508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'The ADR price can wander off freely.'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4023360" y="2921508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tracks the home share price converted to dollars, times the ratio. Trading keeps the two in line.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457200" y="3787902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01643"/>
            <a:ext cx="310896" cy="31089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188720" y="3787902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'Overseas listing means only ADRs or GDRs.'</a:t>
            </a:r>
            <a:endParaRPr lang="en-US" sz="1450" dirty="0"/>
          </a:p>
        </p:txBody>
      </p:sp>
      <p:sp>
        <p:nvSpPr>
          <p:cNvPr id="19" name="Text 12"/>
          <p:cNvSpPr/>
          <p:nvPr/>
        </p:nvSpPr>
        <p:spPr>
          <a:xfrm>
            <a:off x="4023360" y="3787902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2024 rules, eligible public companies can also list shares directly at GIFT City; listed firms await SEBI norms.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Check yourself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188720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280160" y="1188720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receipt bundles 4 home shares. Each share is worth US$3 after converting from the home currency. What is the receipt's underlying value?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57200" y="2350008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" y="2350008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280160" y="2350008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main difference between an ADR and a GDR?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57200" y="3511296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511296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80160" y="3511296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one way, besides an ADR or GDR, that an Indian company's shares can reach overseas investors today.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Sources and disclaimer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984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FOR THE FIGURES IN THIS DECK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58368" y="1591056"/>
            <a:ext cx="782726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What an ADR is, sponsored vs unsponsored, and the three levels (OTC; exchange-listed; capital-raising): SEC Office of Investor Education, Investor Bulletin on American Depositary Receipts.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Definition of a Global Depository Receipt: Companies Act, 2013, section 2(44).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Depository Receipts Scheme, 2014: notified 21 Oct 2014, effective 15 Dec 2014; replaced the 1993 framework for DRs; allows unsponsored DRs; 34 jurisdictions at launch (RBI; DEA).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Direct listing on GIFT IFSC exchanges (India INX, NSE IX): IFSCA, 23 Feb 2024; Permissible Jurisdictions Rules, 2024 and FEMA (NDI) Amendment Rules, 2024 (24 Jan 2024); Companies Act s.23.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Fresh ADR/GDR capital-raising by Indian firms rare since 2017: Business Standard, 24 January 2023, citing PRIME Database.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The ADR pricing example uses assumed figures and an invented exchange rate. It is not a quote for any company.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3566160"/>
            <a:ext cx="8229600" cy="960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639312"/>
            <a:ext cx="78272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material is for training and investor education only. It is not investment, tax or legal advice and is not a recommendation to buy, sell or hold any security or scheme. Examples use assumed figures unless a source and date are shown. Mutual fund investments are subject to market risks; read all scheme related documents carefully. Trustner Asset Services Pvt. Ltd. is an AMFI-registered Mutual Fund Distributor (ARN-286886).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ustner Paper">
  <a:themeElements>
    <a:clrScheme name="Trustner Paper">
      <a:dk1>
        <a:srgbClr val="0A1628"/>
      </a:dk1>
      <a:lt1>
        <a:srgbClr val="FBF7EF"/>
      </a:lt1>
      <a:dk2>
        <a:srgbClr val="0870B8"/>
      </a:dk2>
      <a:lt2>
        <a:srgbClr val="F3ECE0"/>
      </a:lt2>
      <a:accent1>
        <a:srgbClr val="0870B8"/>
      </a:accent1>
      <a:accent2>
        <a:srgbClr val="9A6B0F"/>
      </a:accent2>
      <a:accent3>
        <a:srgbClr val="0F5140"/>
      </a:accent3>
      <a:accent4>
        <a:srgbClr val="B4532A"/>
      </a:accent4>
      <a:accent5>
        <a:srgbClr val="E4DDD0"/>
      </a:accent5>
      <a:accent6>
        <a:srgbClr val="5B6675"/>
      </a:accent6>
      <a:hlink>
        <a:srgbClr val="0870B8"/>
      </a:hlink>
      <a:folHlink>
        <a:srgbClr val="5B6675"/>
      </a:folHlink>
    </a:clrScheme>
    <a:fontScheme name="Trustner Pap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Trustner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ADRs, GDRs and overseas listing</dc:title>
  <dc:subject>PptxGenJS Presentation</dc:subject>
  <dc:creator>Trustner</dc:creator>
  <cp:lastModifiedBy>Trustner</cp:lastModifiedBy>
  <cp:revision>1</cp:revision>
  <dcterms:created xsi:type="dcterms:W3CDTF">2026-10-16T00:03:38Z</dcterms:created>
  <dcterms:modified xsi:type="dcterms:W3CDTF">2026-10-16T00:03:38Z</dcterms:modified>
</cp:coreProperties>
</file>