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this at the start: Trustner is a mutual fund distributor. We distribute arbitrage funds as mutual fund schemes; we do not distribute or recommend derivative trading. This deck explains what the word means, why the gaps exist, what can go wrong, and how an arbitrage fund is built and taxed.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trades together are what make it arbitrage. Buying in the hope of selling higher later is not arbitrage; it is a view on the price. The risks are covered on slide 6: do not let the room leave with the phrase 'risk-free'.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cash market is where shares themselves are bought and sold. A future is a contract to buy or sell later at a price fixed today (see the Futures deck). Gaps between two exchanges are tiny and close within moments. The cash-and-futures gap is the one arbitrage funds work with, so the rest of the deck follows that.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₹9,000 holds only if both trades are done at these prices and both are held to expiry. The futures leg needs margin, and its daily losses must be paid in cash: in the second step the trader pays ₹1,41,000 over the month while the gain on the shares is still on paper. The 0.6% is an assumed figure for the arithmetic, not a typical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called the cost of carry. NSE uses the formula for the daily settlement price of futures that did not trade in the last half hour, with MIBOR, an interbank rate, as r. The market price of a future can sit above or below the theoretical price. At times a future trades below the share; the buy-shares, sell-futures trade then has no gap to capture.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STT is securities transaction tax; the seller of the future pays it. A stock future held to expiry is settled by delivery of shares, so a fund can close both legs, roll the futures to the next month, or let the position run to delivery of the shares it holds. Rolling means buying back this month's future and selling next month's, at whatever gap is then on offer. Arbitrage reduces price risk; it does not remove these risks.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SEBI places arbitrage funds among hybrid schemes: 'scheme following arbitrage strategy'. The buy-shares, sell-futures description is the usual strategy, not SEBI's wording. A scheme's total exposure cannot exceed 100% of net assets; a hedge with the same underlying, no larger than the holding, is exempt. SEBI names the 1-year Treasury bill as the additional benchmark for arbitrage funds. An arbitrage fund may not invest in InvITs. The NAV is market-linked and can fall over short periods, for example when the gap widens or trades are rolled at thin gaps.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Refresh from AMFI's monthly report before each session; the September 2026 report was not on AMFI's site when this deck was written. The category's average net assets for August were ₹3,56,862 crore, higher than the month-end figure: say which basis a number is on. A folio is an account, not a person. Arbitrage funds were about 3.5% of industry net assets (3,02,175 ÷ 87,07,888). Flows into a category say nothing about its future returns.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arbitrage fund is taxed as an equity-oriented fund although its return behaves more like a short-term interest rate. That holds only while the scheme meets the 65% test, measured on its holdings of listed domestic equity shares; futures positions do not count towards it. Surcharge, where it applies, is extra. STT of 0.001% is charged on redemption of equity-oriented fund units. Do not present the tax treatment as a reason to invest.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Older material explains arbitrage with a seller who buys a cup of tea in one place and sells it dearer in another. That shows the idea of two prices for one thing, but leaves out what matters in a securities market: the two trades are made together, the gap is thin, and costs and margin decide what is left.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a client asks whether an arbitrage fund is 'like a fixed deposit': it is not. There is no assured rate, the NAV moves daily, and the return depends on the gaps on offer. Say what it holds, how it is taxed and what can go wrong. Trustner does not distribute or recommend derivative trading; an arbitrage fund is a mutual fund scheme run by a fund manager within SEBI's limits.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(804 − 800) × 2,000 = ₹8,000. The shares cost ₹16,00,000, so the gap is 0.5%, before costs. Check at ₹700 on expiry: shares lose ₹2,00,000, futures gain ₹2,08,000, net ₹8,000.
Q2: ₹8,000 − ₹3,200 = ₹4,800, which is 0.3% of ₹16,00,000. Costs took 40% of the gap.
Q3: Returns are not assured: they depend on the gap between cash and futures prices, less costs. And it is not free of risk: the NAV can fall over short periods, and execution, margin and cost risks remain.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3.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3.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slideLayout" Target="../slideLayouts/slideLayout3.xml"/><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3.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EQUITY MARKET</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Arbitrage</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Buying and selling the same thing in two markets to capture a price gap, and how arbitrage funds use it</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AMFI data as on 31 August 2026; rules as on 12 October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Arbitrage is buying in one market and selling the same thing in another at the same time, to capture a gap.</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The trader takes no view on whether the price will rise or fall. The gaps are usually small and close quickly. The trade is not free of risk.</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the price gaps come from</a:t>
            </a:r>
            <a:endParaRPr lang="en-US" sz="2800" dirty="0"/>
          </a:p>
        </p:txBody>
      </p:sp>
      <p:sp>
        <p:nvSpPr>
          <p:cNvPr id="4" name="Shape 1"/>
          <p:cNvSpPr/>
          <p:nvPr/>
        </p:nvSpPr>
        <p:spPr>
          <a:xfrm>
            <a:off x="457200" y="1188720"/>
            <a:ext cx="2590800" cy="3337560"/>
          </a:xfrm>
          <a:prstGeom prst="roundRect">
            <a:avLst>
              <a:gd name="adj" fmla="val 2118"/>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Two exchanges</a:t>
            </a:r>
            <a:endParaRPr lang="en-US" sz="1650" dirty="0"/>
          </a:p>
        </p:txBody>
      </p:sp>
      <p:sp>
        <p:nvSpPr>
          <p:cNvPr id="8" name="Text 4"/>
          <p:cNvSpPr/>
          <p:nvPr/>
        </p:nvSpPr>
        <p:spPr>
          <a:xfrm>
            <a:off x="685800" y="2249424"/>
            <a:ext cx="2133600" cy="216712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The same share trades on two exchanges. If the two prices differ for a moment, a trader buys on the lower one and sells on the higher one.</a:t>
            </a:r>
            <a:endParaRPr lang="en-US" sz="1350" dirty="0"/>
          </a:p>
        </p:txBody>
      </p:sp>
      <p:sp>
        <p:nvSpPr>
          <p:cNvPr id="9" name="Shape 5"/>
          <p:cNvSpPr/>
          <p:nvPr/>
        </p:nvSpPr>
        <p:spPr>
          <a:xfrm>
            <a:off x="3276600" y="1188720"/>
            <a:ext cx="2590800" cy="3337560"/>
          </a:xfrm>
          <a:prstGeom prst="roundRect">
            <a:avLst>
              <a:gd name="adj" fmla="val 2118"/>
            </a:avLst>
          </a:prstGeom>
          <a:solidFill>
            <a:srgbClr val="FFFFFF"/>
          </a:solidFill>
          <a:ln w="9525">
            <a:solidFill>
              <a:schemeClr val="accent5"/>
            </a:solidFill>
            <a:prstDash val="solid"/>
          </a:ln>
        </p:spPr>
      </p:sp>
      <p:sp>
        <p:nvSpPr>
          <p:cNvPr id="10" name="Shape 6"/>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3505200" y="1408176"/>
            <a:ext cx="329184" cy="329184"/>
          </a:xfrm>
          <a:prstGeom prst="rect">
            <a:avLst/>
          </a:prstGeom>
        </p:spPr>
      </p:pic>
      <p:sp>
        <p:nvSpPr>
          <p:cNvPr id="12" name="Text 7"/>
          <p:cNvSpPr/>
          <p:nvPr/>
        </p:nvSpPr>
        <p:spPr>
          <a:xfrm>
            <a:off x="35052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Cash and futures</a:t>
            </a:r>
            <a:endParaRPr lang="en-US" sz="1650" dirty="0"/>
          </a:p>
        </p:txBody>
      </p:sp>
      <p:sp>
        <p:nvSpPr>
          <p:cNvPr id="13" name="Text 8"/>
          <p:cNvSpPr/>
          <p:nvPr/>
        </p:nvSpPr>
        <p:spPr>
          <a:xfrm>
            <a:off x="3505200" y="2249424"/>
            <a:ext cx="2133600" cy="216712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A share and its future are prices for the same thing on two dates. If the future is priced above the share by enough, buy the share and sell the future.</a:t>
            </a:r>
            <a:endParaRPr lang="en-US" sz="1350" dirty="0"/>
          </a:p>
        </p:txBody>
      </p:sp>
      <p:sp>
        <p:nvSpPr>
          <p:cNvPr id="14" name="Shape 9"/>
          <p:cNvSpPr/>
          <p:nvPr/>
        </p:nvSpPr>
        <p:spPr>
          <a:xfrm>
            <a:off x="6096000" y="1188720"/>
            <a:ext cx="2590800" cy="3337560"/>
          </a:xfrm>
          <a:prstGeom prst="roundRect">
            <a:avLst>
              <a:gd name="adj" fmla="val 2118"/>
            </a:avLst>
          </a:prstGeom>
          <a:solidFill>
            <a:srgbClr val="FFFFFF"/>
          </a:solidFill>
          <a:ln w="9525">
            <a:solidFill>
              <a:schemeClr val="accent5"/>
            </a:solidFill>
            <a:prstDash val="solid"/>
          </a:ln>
        </p:spPr>
      </p:sp>
      <p:sp>
        <p:nvSpPr>
          <p:cNvPr id="15" name="Shape 10"/>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6324600" y="1408176"/>
            <a:ext cx="329184" cy="329184"/>
          </a:xfrm>
          <a:prstGeom prst="rect">
            <a:avLst/>
          </a:prstGeom>
        </p:spPr>
      </p:pic>
      <p:sp>
        <p:nvSpPr>
          <p:cNvPr id="17" name="Text 11"/>
          <p:cNvSpPr/>
          <p:nvPr/>
        </p:nvSpPr>
        <p:spPr>
          <a:xfrm>
            <a:off x="63246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Why gaps close</a:t>
            </a:r>
            <a:endParaRPr lang="en-US" sz="1650" dirty="0"/>
          </a:p>
        </p:txBody>
      </p:sp>
      <p:sp>
        <p:nvSpPr>
          <p:cNvPr id="18" name="Text 12"/>
          <p:cNvSpPr/>
          <p:nvPr/>
        </p:nvSpPr>
        <p:spPr>
          <a:xfrm>
            <a:off x="6324600" y="2249424"/>
            <a:ext cx="2133600" cy="216712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Buying pushes the lower price up and selling pushes the higher price down. The trade itself narrows the gap, usually quickly.</a:t>
            </a:r>
            <a:endParaRPr lang="en-US" sz="13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A cash-and-futures arbitrage</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THE TWO TRADES</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An invented share is at ₹1,000. Its one-month future is at ₹1,006.</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 trader buys 1,500 shares for ₹15,00,000 and sells futures on 1,500 shares at ₹1,006.</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All figures are assumed.</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The gap locked in: (1,006 − 1,000) × 1,500 = ₹9,000. At expiry the future settles at the share's price.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Share at ₹1,100 on expiry: shares gain ₹1,50,000; futures lose (1,100 − 1,006) × 1,500 = ₹1,41,000. Net: ₹9,000.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Share at ₹900 on expiry: shares lose ₹1,50,000; futures gain (1,006 − 900) × 1,500 = ₹1,59,000. Net: ₹9,000.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₹9,000 on ₹15,00,000 is 0.6% for the month, before brokerage, taxes and the cost of margin.</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The gap was the same whichever way the price went. Costs and taxes come out of it.</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an invented share and assumed prices. Not an indication of the gap or return available.</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Why a future usually prices above the share</a:t>
            </a:r>
            <a:endParaRPr lang="en-US" sz="2800" dirty="0"/>
          </a:p>
        </p:txBody>
      </p:sp>
      <p:sp>
        <p:nvSpPr>
          <p:cNvPr id="4" name="Shape 1"/>
          <p:cNvSpPr/>
          <p:nvPr/>
        </p:nvSpPr>
        <p:spPr>
          <a:xfrm>
            <a:off x="457200" y="1188720"/>
            <a:ext cx="8229600" cy="521208"/>
          </a:xfrm>
          <a:prstGeom prst="roundRect">
            <a:avLst>
              <a:gd name="adj" fmla="val 10526"/>
            </a:avLst>
          </a:prstGeom>
          <a:solidFill>
            <a:srgbClr val="FFFFFF"/>
          </a:solidFill>
          <a:ln w="9525">
            <a:solidFill>
              <a:schemeClr val="accent5"/>
            </a:solidFill>
            <a:prstDash val="solid"/>
          </a:ln>
        </p:spPr>
      </p:sp>
      <p:sp>
        <p:nvSpPr>
          <p:cNvPr id="5" name="Shape 2"/>
          <p:cNvSpPr/>
          <p:nvPr/>
        </p:nvSpPr>
        <p:spPr>
          <a:xfrm>
            <a:off x="621792" y="1229868"/>
            <a:ext cx="438912" cy="438912"/>
          </a:xfrm>
          <a:prstGeom prst="ellipse">
            <a:avLst/>
          </a:prstGeom>
          <a:solidFill>
            <a:schemeClr val="accent1"/>
          </a:solidFill>
          <a:ln w="12700">
            <a:solidFill>
              <a:schemeClr val="accent1"/>
            </a:solidFill>
            <a:prstDash val="solid"/>
          </a:ln>
        </p:spPr>
      </p:sp>
      <p:sp>
        <p:nvSpPr>
          <p:cNvPr id="6" name="Text 3"/>
          <p:cNvSpPr/>
          <p:nvPr/>
        </p:nvSpPr>
        <p:spPr>
          <a:xfrm>
            <a:off x="621792" y="1229868"/>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7" name="Text 4"/>
          <p:cNvSpPr/>
          <p:nvPr/>
        </p:nvSpPr>
        <p:spPr>
          <a:xfrm>
            <a:off x="1243584" y="1188720"/>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Interest until expiry</a:t>
            </a:r>
            <a:endParaRPr lang="en-US" sz="1450" dirty="0"/>
          </a:p>
        </p:txBody>
      </p:sp>
      <p:sp>
        <p:nvSpPr>
          <p:cNvPr id="8" name="Text 5"/>
          <p:cNvSpPr/>
          <p:nvPr/>
        </p:nvSpPr>
        <p:spPr>
          <a:xfrm>
            <a:off x="3611880" y="1188720"/>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A buyer of the future does not pay for the shares today. The futures price reflects the interest on that money until expiry.</a:t>
            </a:r>
            <a:endParaRPr lang="en-US" sz="1150" dirty="0"/>
          </a:p>
        </p:txBody>
      </p:sp>
      <p:sp>
        <p:nvSpPr>
          <p:cNvPr id="9" name="Shape 6"/>
          <p:cNvSpPr/>
          <p:nvPr/>
        </p:nvSpPr>
        <p:spPr>
          <a:xfrm>
            <a:off x="457200" y="1837944"/>
            <a:ext cx="8229600" cy="521208"/>
          </a:xfrm>
          <a:prstGeom prst="roundRect">
            <a:avLst>
              <a:gd name="adj" fmla="val 10526"/>
            </a:avLst>
          </a:prstGeom>
          <a:solidFill>
            <a:srgbClr val="FFFFFF"/>
          </a:solidFill>
          <a:ln w="9525">
            <a:solidFill>
              <a:schemeClr val="accent5"/>
            </a:solidFill>
            <a:prstDash val="solid"/>
          </a:ln>
        </p:spPr>
      </p:sp>
      <p:sp>
        <p:nvSpPr>
          <p:cNvPr id="10" name="Shape 7"/>
          <p:cNvSpPr/>
          <p:nvPr/>
        </p:nvSpPr>
        <p:spPr>
          <a:xfrm>
            <a:off x="621792" y="1879092"/>
            <a:ext cx="438912" cy="438912"/>
          </a:xfrm>
          <a:prstGeom prst="ellipse">
            <a:avLst/>
          </a:prstGeom>
          <a:solidFill>
            <a:schemeClr val="accent2"/>
          </a:solidFill>
          <a:ln w="12700">
            <a:solidFill>
              <a:schemeClr val="accent2"/>
            </a:solidFill>
            <a:prstDash val="solid"/>
          </a:ln>
        </p:spPr>
      </p:sp>
      <p:sp>
        <p:nvSpPr>
          <p:cNvPr id="11" name="Text 8"/>
          <p:cNvSpPr/>
          <p:nvPr/>
        </p:nvSpPr>
        <p:spPr>
          <a:xfrm>
            <a:off x="621792" y="1879092"/>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p:nvPr/>
        </p:nvSpPr>
        <p:spPr>
          <a:xfrm>
            <a:off x="1243584" y="1837944"/>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theoretical price</a:t>
            </a:r>
            <a:endParaRPr lang="en-US" sz="1450" dirty="0"/>
          </a:p>
        </p:txBody>
      </p:sp>
      <p:sp>
        <p:nvSpPr>
          <p:cNvPr id="13" name="Text 10"/>
          <p:cNvSpPr/>
          <p:nvPr/>
        </p:nvSpPr>
        <p:spPr>
          <a:xfrm>
            <a:off x="3611880" y="1837944"/>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NSE's formula is F = S × e^(rt): the cash price S, grown at an interest rate r for the time t left to expiry.</a:t>
            </a:r>
            <a:endParaRPr lang="en-US" sz="1150" dirty="0"/>
          </a:p>
        </p:txBody>
      </p:sp>
      <p:sp>
        <p:nvSpPr>
          <p:cNvPr id="14" name="Shape 11"/>
          <p:cNvSpPr/>
          <p:nvPr/>
        </p:nvSpPr>
        <p:spPr>
          <a:xfrm>
            <a:off x="457200" y="2487168"/>
            <a:ext cx="8229600" cy="521208"/>
          </a:xfrm>
          <a:prstGeom prst="roundRect">
            <a:avLst>
              <a:gd name="adj" fmla="val 10526"/>
            </a:avLst>
          </a:prstGeom>
          <a:solidFill>
            <a:srgbClr val="FFFFFF"/>
          </a:solidFill>
          <a:ln w="9525">
            <a:solidFill>
              <a:schemeClr val="accent5"/>
            </a:solidFill>
            <a:prstDash val="solid"/>
          </a:ln>
        </p:spPr>
      </p:sp>
      <p:sp>
        <p:nvSpPr>
          <p:cNvPr id="15" name="Shape 12"/>
          <p:cNvSpPr/>
          <p:nvPr/>
        </p:nvSpPr>
        <p:spPr>
          <a:xfrm>
            <a:off x="621792" y="2528316"/>
            <a:ext cx="438912" cy="438912"/>
          </a:xfrm>
          <a:prstGeom prst="ellipse">
            <a:avLst/>
          </a:prstGeom>
          <a:solidFill>
            <a:schemeClr val="accent3"/>
          </a:solidFill>
          <a:ln w="12700">
            <a:solidFill>
              <a:schemeClr val="accent3"/>
            </a:solidFill>
            <a:prstDash val="solid"/>
          </a:ln>
        </p:spPr>
      </p:sp>
      <p:sp>
        <p:nvSpPr>
          <p:cNvPr id="16" name="Text 13"/>
          <p:cNvSpPr/>
          <p:nvPr/>
        </p:nvSpPr>
        <p:spPr>
          <a:xfrm>
            <a:off x="621792" y="2528316"/>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7" name="Text 14"/>
          <p:cNvSpPr/>
          <p:nvPr/>
        </p:nvSpPr>
        <p:spPr>
          <a:xfrm>
            <a:off x="1243584" y="2487168"/>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Dividends pull it down</a:t>
            </a:r>
            <a:endParaRPr lang="en-US" sz="1450" dirty="0"/>
          </a:p>
        </p:txBody>
      </p:sp>
      <p:sp>
        <p:nvSpPr>
          <p:cNvPr id="18" name="Text 15"/>
          <p:cNvSpPr/>
          <p:nvPr/>
        </p:nvSpPr>
        <p:spPr>
          <a:xfrm>
            <a:off x="3611880" y="2487168"/>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The holder of a future receives no dividend. A dividend expected before expiry lowers the futures price against the cash price.</a:t>
            </a:r>
            <a:endParaRPr lang="en-US" sz="1150" dirty="0"/>
          </a:p>
        </p:txBody>
      </p:sp>
      <p:sp>
        <p:nvSpPr>
          <p:cNvPr id="19" name="Shape 16"/>
          <p:cNvSpPr/>
          <p:nvPr/>
        </p:nvSpPr>
        <p:spPr>
          <a:xfrm>
            <a:off x="457200" y="3136392"/>
            <a:ext cx="8229600" cy="521208"/>
          </a:xfrm>
          <a:prstGeom prst="roundRect">
            <a:avLst>
              <a:gd name="adj" fmla="val 10526"/>
            </a:avLst>
          </a:prstGeom>
          <a:solidFill>
            <a:srgbClr val="FFFFFF"/>
          </a:solidFill>
          <a:ln w="9525">
            <a:solidFill>
              <a:schemeClr val="accent5"/>
            </a:solidFill>
            <a:prstDash val="solid"/>
          </a:ln>
        </p:spPr>
      </p:sp>
      <p:sp>
        <p:nvSpPr>
          <p:cNvPr id="20" name="Shape 17"/>
          <p:cNvSpPr/>
          <p:nvPr/>
        </p:nvSpPr>
        <p:spPr>
          <a:xfrm>
            <a:off x="621792" y="3177540"/>
            <a:ext cx="438912" cy="438912"/>
          </a:xfrm>
          <a:prstGeom prst="ellipse">
            <a:avLst/>
          </a:prstGeom>
          <a:solidFill>
            <a:schemeClr val="accent4"/>
          </a:solidFill>
          <a:ln w="12700">
            <a:solidFill>
              <a:schemeClr val="accent4"/>
            </a:solidFill>
            <a:prstDash val="solid"/>
          </a:ln>
        </p:spPr>
      </p:sp>
      <p:sp>
        <p:nvSpPr>
          <p:cNvPr id="21" name="Text 18"/>
          <p:cNvSpPr/>
          <p:nvPr/>
        </p:nvSpPr>
        <p:spPr>
          <a:xfrm>
            <a:off x="621792" y="3177540"/>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2" name="Text 19"/>
          <p:cNvSpPr/>
          <p:nvPr/>
        </p:nvSpPr>
        <p:spPr>
          <a:xfrm>
            <a:off x="1243584" y="3136392"/>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gap closes at expiry</a:t>
            </a:r>
            <a:endParaRPr lang="en-US" sz="1450" dirty="0"/>
          </a:p>
        </p:txBody>
      </p:sp>
      <p:sp>
        <p:nvSpPr>
          <p:cNvPr id="23" name="Text 20"/>
          <p:cNvSpPr/>
          <p:nvPr/>
        </p:nvSpPr>
        <p:spPr>
          <a:xfrm>
            <a:off x="3611880" y="3136392"/>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A future is finally settled at the closing price of the underlying, so the two prices meet on the last trading day.</a:t>
            </a:r>
            <a:endParaRPr lang="en-US" sz="1150" dirty="0"/>
          </a:p>
        </p:txBody>
      </p:sp>
      <p:sp>
        <p:nvSpPr>
          <p:cNvPr id="24" name="Shape 21"/>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5" name="Text 22"/>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The gap between the two prices is called the basis. It is roughly an interest rate, not a windfall.</a:t>
            </a:r>
            <a:endParaRPr lang="en-US" sz="1350" dirty="0"/>
          </a:p>
        </p:txBody>
      </p:sp>
      <p:sp>
        <p:nvSpPr>
          <p:cNvPr id="26" name="Text 23"/>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 NSE Clearing, equity derivatives settlement mechanism and settlement price pages, read 12 Oct 2026.</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What can go wrong</a:t>
            </a:r>
            <a:endParaRPr lang="en-US" sz="28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1737360"/>
                <a:gridCol w="6492240"/>
              </a:tblGrid>
              <a:tr h="502920">
                <a:tc>
                  <a:txBody>
                    <a:bodyPr/>
                    <a:lstStyle/>
                    <a:p>
                      <a:pPr indent="0" marL="0">
                        <a:buNone/>
                      </a:pPr>
                      <a:r>
                        <a:rPr lang="en-US" sz="1250" b="1" dirty="0">
                          <a:solidFill>
                            <a:srgbClr val="FFFFFF"/>
                          </a:solidFill>
                        </a:rPr>
                        <a:t>Risk</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What happens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02920">
                <a:tc>
                  <a:txBody>
                    <a:bodyPr/>
                    <a:lstStyle/>
                    <a:p>
                      <a:pPr indent="0" marL="0">
                        <a:buNone/>
                      </a:pPr>
                      <a:r>
                        <a:rPr lang="en-US" sz="1250" b="1" dirty="0">
                          <a:solidFill>
                            <a:schemeClr val="tx1"/>
                          </a:solidFill>
                        </a:rPr>
                        <a:t>Execution</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The two trades are separate orders. If one is done and the other is late or only partly done, the position is exposed to the price.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02920">
                <a:tc>
                  <a:txBody>
                    <a:bodyPr/>
                    <a:lstStyle/>
                    <a:p>
                      <a:pPr indent="0" marL="0">
                        <a:buNone/>
                      </a:pPr>
                      <a:r>
                        <a:rPr lang="en-US" sz="1250" b="1" dirty="0">
                          <a:solidFill>
                            <a:schemeClr val="tx1"/>
                          </a:solidFill>
                        </a:rPr>
                        <a:t>Margin calls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The futures leg is settled in cash every day. If the price rises, cash must be paid on the futures while the gain on the shares is on paper.</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02920">
                <a:tc>
                  <a:txBody>
                    <a:bodyPr/>
                    <a:lstStyle/>
                    <a:p>
                      <a:pPr indent="0" marL="0">
                        <a:buNone/>
                      </a:pPr>
                      <a:r>
                        <a:rPr lang="en-US" sz="1250" b="1" dirty="0">
                          <a:solidFill>
                            <a:schemeClr val="tx1"/>
                          </a:solidFill>
                        </a:rPr>
                        <a:t>Early exit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The two prices must meet only at expiry. Before that the gap can widen, so closing early can return less than the gap, or a loss.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02920">
                <a:tc>
                  <a:txBody>
                    <a:bodyPr/>
                    <a:lstStyle/>
                    <a:p>
                      <a:pPr indent="0" marL="0">
                        <a:buNone/>
                      </a:pPr>
                      <a:r>
                        <a:rPr lang="en-US" sz="1250" b="1" dirty="0">
                          <a:solidFill>
                            <a:schemeClr val="tx1"/>
                          </a:solidFill>
                        </a:rPr>
                        <a:t>Costs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Brokerage, taxes and charges come out of a thin gap. STT on a futures sale rose from 0.02% to 0.05% of the price on 1 April 2026.</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02920">
                <a:tc>
                  <a:txBody>
                    <a:bodyPr/>
                    <a:lstStyle/>
                    <a:p>
                      <a:pPr indent="0" marL="0">
                        <a:buNone/>
                      </a:pPr>
                      <a:r>
                        <a:rPr lang="en-US" sz="1250" b="1" dirty="0">
                          <a:solidFill>
                            <a:schemeClr val="tx1"/>
                          </a:solidFill>
                        </a:rPr>
                        <a:t>Crowding</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When more money chases the same gaps, the gaps shrink. The gap on offer changes from month to month.</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5" name="Text 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NSE Clearing settlement pages (read 12 Oct 2026); NSE circular NSE/FATAX/73524, 31 Mar 2026 (Finance Act,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How an arbitrage fund is built</a:t>
            </a:r>
            <a:endParaRPr lang="en-US" sz="2800" dirty="0"/>
          </a:p>
        </p:txBody>
      </p:sp>
      <p:sp>
        <p:nvSpPr>
          <p:cNvPr id="4" name="Shape 1"/>
          <p:cNvSpPr/>
          <p:nvPr/>
        </p:nvSpPr>
        <p:spPr>
          <a:xfrm>
            <a:off x="457200" y="1188720"/>
            <a:ext cx="25908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2499360" y="1408176"/>
            <a:ext cx="329184" cy="329184"/>
          </a:xfrm>
          <a:prstGeom prst="rect">
            <a:avLst/>
          </a:prstGeom>
        </p:spPr>
      </p:pic>
      <p:sp>
        <p:nvSpPr>
          <p:cNvPr id="7" name="Text 3"/>
          <p:cNvSpPr/>
          <p:nvPr/>
        </p:nvSpPr>
        <p:spPr>
          <a:xfrm>
            <a:off x="685800" y="1408176"/>
            <a:ext cx="1722120" cy="502920"/>
          </a:xfrm>
          <a:prstGeom prst="rect">
            <a:avLst/>
          </a:prstGeom>
          <a:noFill/>
          <a:ln/>
        </p:spPr>
        <p:txBody>
          <a:bodyPr wrap="square" lIns="0" tIns="0" rIns="0" bIns="0" rtlCol="0" anchor="ctr"/>
          <a:lstStyle/>
          <a:p>
            <a:pPr indent="0" marL="0">
              <a:buNone/>
            </a:pPr>
            <a:r>
              <a:rPr lang="en-US" sz="2800" b="1" dirty="0">
                <a:solidFill>
                  <a:schemeClr val="accent1"/>
                </a:solidFill>
                <a:latin typeface="Cambria" pitchFamily="34" charset="0"/>
                <a:ea typeface="Cambria" pitchFamily="34" charset="-122"/>
                <a:cs typeface="Cambria" pitchFamily="34" charset="-120"/>
              </a:rPr>
              <a:t>65%</a:t>
            </a:r>
            <a:endParaRPr lang="en-US" sz="2800" dirty="0"/>
          </a:p>
        </p:txBody>
      </p:sp>
      <p:sp>
        <p:nvSpPr>
          <p:cNvPr id="8" name="Text 4"/>
          <p:cNvSpPr/>
          <p:nvPr/>
        </p:nvSpPr>
        <p:spPr>
          <a:xfrm>
            <a:off x="685800" y="1975104"/>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Equity</a:t>
            </a:r>
            <a:endParaRPr lang="en-US" sz="1650" dirty="0"/>
          </a:p>
        </p:txBody>
      </p:sp>
      <p:sp>
        <p:nvSpPr>
          <p:cNvPr id="9" name="Text 5"/>
          <p:cNvSpPr/>
          <p:nvPr/>
        </p:nvSpPr>
        <p:spPr>
          <a:xfrm>
            <a:off x="685800" y="2377440"/>
            <a:ext cx="2133600" cy="1170432"/>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At least 65% of total assets is in equity and equity-related instruments. Usually, shares bought are matched by futures sold.</a:t>
            </a:r>
            <a:endParaRPr lang="en-US" sz="1350" dirty="0"/>
          </a:p>
        </p:txBody>
      </p:sp>
      <p:sp>
        <p:nvSpPr>
          <p:cNvPr id="10" name="Shape 6"/>
          <p:cNvSpPr/>
          <p:nvPr/>
        </p:nvSpPr>
        <p:spPr>
          <a:xfrm>
            <a:off x="3276600" y="1188720"/>
            <a:ext cx="2590800" cy="2468880"/>
          </a:xfrm>
          <a:prstGeom prst="roundRect">
            <a:avLst>
              <a:gd name="adj" fmla="val 2222"/>
            </a:avLst>
          </a:prstGeom>
          <a:solidFill>
            <a:srgbClr val="FFFFFF"/>
          </a:solidFill>
          <a:ln w="9525">
            <a:solidFill>
              <a:schemeClr val="accent5"/>
            </a:solidFill>
            <a:prstDash val="solid"/>
          </a:ln>
        </p:spPr>
      </p:sp>
      <p:sp>
        <p:nvSpPr>
          <p:cNvPr id="11" name="Shape 7"/>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2" name="Image 1" descr="preencoded.png">    </p:cNvPr>
          <p:cNvPicPr>
            <a:picLocks noChangeAspect="1"/>
          </p:cNvPicPr>
          <p:nvPr/>
        </p:nvPicPr>
        <p:blipFill>
          <a:blip r:embed="rId2"/>
          <a:stretch>
            <a:fillRect/>
          </a:stretch>
        </p:blipFill>
        <p:spPr>
          <a:xfrm>
            <a:off x="3505200" y="1408176"/>
            <a:ext cx="329184" cy="329184"/>
          </a:xfrm>
          <a:prstGeom prst="rect">
            <a:avLst/>
          </a:prstGeom>
        </p:spPr>
      </p:pic>
      <p:sp>
        <p:nvSpPr>
          <p:cNvPr id="13" name="Text 8"/>
          <p:cNvSpPr/>
          <p:nvPr/>
        </p:nvSpPr>
        <p:spPr>
          <a:xfrm>
            <a:off x="35052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The rest</a:t>
            </a:r>
            <a:endParaRPr lang="en-US" sz="1650" dirty="0"/>
          </a:p>
        </p:txBody>
      </p:sp>
      <p:sp>
        <p:nvSpPr>
          <p:cNvPr id="14" name="Text 9"/>
          <p:cNvSpPr/>
          <p:nvPr/>
        </p:nvSpPr>
        <p:spPr>
          <a:xfrm>
            <a:off x="35052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Debt held for liquidity and margin, e.g. CDs, government securities up to 1 year, liquid or money-market scheme units.</a:t>
            </a:r>
            <a:endParaRPr lang="en-US" sz="1350" dirty="0"/>
          </a:p>
        </p:txBody>
      </p:sp>
      <p:sp>
        <p:nvSpPr>
          <p:cNvPr id="15" name="Shape 10"/>
          <p:cNvSpPr/>
          <p:nvPr/>
        </p:nvSpPr>
        <p:spPr>
          <a:xfrm>
            <a:off x="6096000" y="1188720"/>
            <a:ext cx="2590800" cy="2468880"/>
          </a:xfrm>
          <a:prstGeom prst="roundRect">
            <a:avLst>
              <a:gd name="adj" fmla="val 2222"/>
            </a:avLst>
          </a:prstGeom>
          <a:solidFill>
            <a:srgbClr val="FFFFFF"/>
          </a:solidFill>
          <a:ln w="9525">
            <a:solidFill>
              <a:schemeClr val="accent5"/>
            </a:solidFill>
            <a:prstDash val="solid"/>
          </a:ln>
        </p:spPr>
      </p:sp>
      <p:sp>
        <p:nvSpPr>
          <p:cNvPr id="16" name="Shape 11"/>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7" name="Image 2" descr="preencoded.png">    </p:cNvPr>
          <p:cNvPicPr>
            <a:picLocks noChangeAspect="1"/>
          </p:cNvPicPr>
          <p:nvPr/>
        </p:nvPicPr>
        <p:blipFill>
          <a:blip r:embed="rId3"/>
          <a:stretch>
            <a:fillRect/>
          </a:stretch>
        </p:blipFill>
        <p:spPr>
          <a:xfrm>
            <a:off x="6324600" y="1408176"/>
            <a:ext cx="329184" cy="329184"/>
          </a:xfrm>
          <a:prstGeom prst="rect">
            <a:avLst/>
          </a:prstGeom>
        </p:spPr>
      </p:pic>
      <p:sp>
        <p:nvSpPr>
          <p:cNvPr id="18" name="Text 12"/>
          <p:cNvSpPr/>
          <p:nvPr/>
        </p:nvSpPr>
        <p:spPr>
          <a:xfrm>
            <a:off x="63246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The return</a:t>
            </a:r>
            <a:endParaRPr lang="en-US" sz="1650" dirty="0"/>
          </a:p>
        </p:txBody>
      </p:sp>
      <p:sp>
        <p:nvSpPr>
          <p:cNvPr id="19" name="Text 13"/>
          <p:cNvSpPr/>
          <p:nvPr/>
        </p:nvSpPr>
        <p:spPr>
          <a:xfrm>
            <a:off x="63246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Mainly the gap between cash and futures prices, less costs. It moves with the gaps on offer and is not assured.</a:t>
            </a:r>
            <a:endParaRPr lang="en-US" sz="1350" dirty="0"/>
          </a:p>
        </p:txBody>
      </p:sp>
      <p:sp>
        <p:nvSpPr>
          <p:cNvPr id="20" name="Shape 14"/>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1" name="Text 15"/>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Trustner distributes mutual funds. It does not distribute or recommend derivative trading.</a:t>
            </a:r>
            <a:endParaRPr lang="en-US" sz="1350" dirty="0"/>
          </a:p>
        </p:txBody>
      </p:sp>
      <p:sp>
        <p:nvSpPr>
          <p:cNvPr id="22" name="Text 16"/>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 SEBI Master Circular for Mutual Funds as on 20 March 2026: scheme category table (hybrid schemes) and paras 13.18.1 and 13.18.6.</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arbitrage funds stand</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Industry figures for the arbitrage fund category, August 2026.</a:t>
            </a:r>
            <a:endParaRPr lang="en-US" sz="1500" dirty="0"/>
          </a:p>
        </p:txBody>
      </p:sp>
      <p:sp>
        <p:nvSpPr>
          <p:cNvPr id="5" name="Shape 2"/>
          <p:cNvSpPr/>
          <p:nvPr/>
        </p:nvSpPr>
        <p:spPr>
          <a:xfrm>
            <a:off x="457200" y="1737360"/>
            <a:ext cx="1885950" cy="2377440"/>
          </a:xfrm>
          <a:prstGeom prst="roundRect">
            <a:avLst>
              <a:gd name="adj" fmla="val 2909"/>
            </a:avLst>
          </a:prstGeom>
          <a:solidFill>
            <a:srgbClr val="FFFFFF"/>
          </a:solidFill>
          <a:ln w="9525">
            <a:solidFill>
              <a:schemeClr val="accent5"/>
            </a:solidFill>
            <a:prstDash val="solid"/>
          </a:ln>
        </p:spPr>
      </p:sp>
      <p:sp>
        <p:nvSpPr>
          <p:cNvPr id="6" name="Text 3"/>
          <p:cNvSpPr/>
          <p:nvPr/>
        </p:nvSpPr>
        <p:spPr>
          <a:xfrm>
            <a:off x="6583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SCHEMES</a:t>
            </a:r>
            <a:endParaRPr lang="en-US" sz="1150" dirty="0"/>
          </a:p>
        </p:txBody>
      </p:sp>
      <p:sp>
        <p:nvSpPr>
          <p:cNvPr id="7" name="Text 4"/>
          <p:cNvSpPr/>
          <p:nvPr/>
        </p:nvSpPr>
        <p:spPr>
          <a:xfrm>
            <a:off x="658368" y="2286000"/>
            <a:ext cx="1483614" cy="685800"/>
          </a:xfrm>
          <a:prstGeom prst="rect">
            <a:avLst/>
          </a:prstGeom>
          <a:noFill/>
          <a:ln/>
        </p:spPr>
        <p:txBody>
          <a:bodyPr wrap="square" lIns="0" tIns="0" rIns="0" bIns="0" rtlCol="0" anchor="ctr"/>
          <a:lstStyle/>
          <a:p>
            <a:pPr indent="0" marL="0">
              <a:buNone/>
            </a:pPr>
            <a:r>
              <a:rPr lang="en-US" sz="3400" b="1" dirty="0">
                <a:solidFill>
                  <a:schemeClr val="accent1"/>
                </a:solidFill>
                <a:latin typeface="Cambria" pitchFamily="34" charset="0"/>
                <a:ea typeface="Cambria" pitchFamily="34" charset="-122"/>
                <a:cs typeface="Cambria" pitchFamily="34" charset="-120"/>
              </a:rPr>
              <a:t>40</a:t>
            </a:r>
            <a:endParaRPr lang="en-US" sz="3400" dirty="0"/>
          </a:p>
        </p:txBody>
      </p:sp>
      <p:sp>
        <p:nvSpPr>
          <p:cNvPr id="8" name="Text 5"/>
          <p:cNvSpPr/>
          <p:nvPr/>
        </p:nvSpPr>
        <p:spPr>
          <a:xfrm>
            <a:off x="6583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Arbitrage fund schemes as on 31 August 2026.</a:t>
            </a:r>
            <a:endParaRPr lang="en-US" sz="1250" dirty="0"/>
          </a:p>
        </p:txBody>
      </p:sp>
      <p:sp>
        <p:nvSpPr>
          <p:cNvPr id="9" name="Shape 6"/>
          <p:cNvSpPr/>
          <p:nvPr/>
        </p:nvSpPr>
        <p:spPr>
          <a:xfrm>
            <a:off x="2571750" y="1737360"/>
            <a:ext cx="1885950" cy="2377440"/>
          </a:xfrm>
          <a:prstGeom prst="roundRect">
            <a:avLst>
              <a:gd name="adj" fmla="val 2909"/>
            </a:avLst>
          </a:prstGeom>
          <a:solidFill>
            <a:srgbClr val="FFFFFF"/>
          </a:solidFill>
          <a:ln w="9525">
            <a:solidFill>
              <a:schemeClr val="accent5"/>
            </a:solidFill>
            <a:prstDash val="solid"/>
          </a:ln>
        </p:spPr>
      </p:sp>
      <p:sp>
        <p:nvSpPr>
          <p:cNvPr id="10" name="Text 7"/>
          <p:cNvSpPr/>
          <p:nvPr/>
        </p:nvSpPr>
        <p:spPr>
          <a:xfrm>
            <a:off x="27729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AUM, ₹ LAKH CRORE</a:t>
            </a:r>
            <a:endParaRPr lang="en-US" sz="1150" dirty="0"/>
          </a:p>
        </p:txBody>
      </p:sp>
      <p:sp>
        <p:nvSpPr>
          <p:cNvPr id="11" name="Text 8"/>
          <p:cNvSpPr/>
          <p:nvPr/>
        </p:nvSpPr>
        <p:spPr>
          <a:xfrm>
            <a:off x="2772918" y="2286000"/>
            <a:ext cx="1483614" cy="685800"/>
          </a:xfrm>
          <a:prstGeom prst="rect">
            <a:avLst/>
          </a:prstGeom>
          <a:noFill/>
          <a:ln/>
        </p:spPr>
        <p:txBody>
          <a:bodyPr wrap="square" lIns="0" tIns="0" rIns="0" bIns="0" rtlCol="0" anchor="ctr"/>
          <a:lstStyle/>
          <a:p>
            <a:pPr indent="0" marL="0">
              <a:buNone/>
            </a:pPr>
            <a:r>
              <a:rPr lang="en-US" sz="3400" b="1" dirty="0">
                <a:solidFill>
                  <a:schemeClr val="accent2"/>
                </a:solidFill>
                <a:latin typeface="Cambria" pitchFamily="34" charset="0"/>
                <a:ea typeface="Cambria" pitchFamily="34" charset="-122"/>
                <a:cs typeface="Cambria" pitchFamily="34" charset="-120"/>
              </a:rPr>
              <a:t>3.02</a:t>
            </a:r>
            <a:endParaRPr lang="en-US" sz="3400" dirty="0"/>
          </a:p>
        </p:txBody>
      </p:sp>
      <p:sp>
        <p:nvSpPr>
          <p:cNvPr id="12" name="Text 9"/>
          <p:cNvSpPr/>
          <p:nvPr/>
        </p:nvSpPr>
        <p:spPr>
          <a:xfrm>
            <a:off x="27729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Net assets of ₹3,02,175 crore on 31 August 2026 (month-end, not average).</a:t>
            </a:r>
            <a:endParaRPr lang="en-US" sz="1250" dirty="0"/>
          </a:p>
        </p:txBody>
      </p:sp>
      <p:sp>
        <p:nvSpPr>
          <p:cNvPr id="13" name="Shape 10"/>
          <p:cNvSpPr/>
          <p:nvPr/>
        </p:nvSpPr>
        <p:spPr>
          <a:xfrm>
            <a:off x="4686300" y="1737360"/>
            <a:ext cx="1885950" cy="2377440"/>
          </a:xfrm>
          <a:prstGeom prst="roundRect">
            <a:avLst>
              <a:gd name="adj" fmla="val 2909"/>
            </a:avLst>
          </a:prstGeom>
          <a:solidFill>
            <a:srgbClr val="FFFFFF"/>
          </a:solidFill>
          <a:ln w="9525">
            <a:solidFill>
              <a:schemeClr val="accent5"/>
            </a:solidFill>
            <a:prstDash val="solid"/>
          </a:ln>
        </p:spPr>
      </p:sp>
      <p:sp>
        <p:nvSpPr>
          <p:cNvPr id="14" name="Text 11"/>
          <p:cNvSpPr/>
          <p:nvPr/>
        </p:nvSpPr>
        <p:spPr>
          <a:xfrm>
            <a:off x="48874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FOLIOS, LAKH</a:t>
            </a:r>
            <a:endParaRPr lang="en-US" sz="1150" dirty="0"/>
          </a:p>
        </p:txBody>
      </p:sp>
      <p:sp>
        <p:nvSpPr>
          <p:cNvPr id="15" name="Text 12"/>
          <p:cNvSpPr/>
          <p:nvPr/>
        </p:nvSpPr>
        <p:spPr>
          <a:xfrm>
            <a:off x="4887468" y="2286000"/>
            <a:ext cx="1483614" cy="685800"/>
          </a:xfrm>
          <a:prstGeom prst="rect">
            <a:avLst/>
          </a:prstGeom>
          <a:noFill/>
          <a:ln/>
        </p:spPr>
        <p:txBody>
          <a:bodyPr wrap="square" lIns="0" tIns="0" rIns="0" bIns="0" rtlCol="0" anchor="ctr"/>
          <a:lstStyle/>
          <a:p>
            <a:pPr indent="0" marL="0">
              <a:buNone/>
            </a:pPr>
            <a:r>
              <a:rPr lang="en-US" sz="3400" b="1" dirty="0">
                <a:solidFill>
                  <a:schemeClr val="accent3"/>
                </a:solidFill>
                <a:latin typeface="Cambria" pitchFamily="34" charset="0"/>
                <a:ea typeface="Cambria" pitchFamily="34" charset="-122"/>
                <a:cs typeface="Cambria" pitchFamily="34" charset="-120"/>
              </a:rPr>
              <a:t>9.37</a:t>
            </a:r>
            <a:endParaRPr lang="en-US" sz="3400" dirty="0"/>
          </a:p>
        </p:txBody>
      </p:sp>
      <p:sp>
        <p:nvSpPr>
          <p:cNvPr id="16" name="Text 13"/>
          <p:cNvSpPr/>
          <p:nvPr/>
        </p:nvSpPr>
        <p:spPr>
          <a:xfrm>
            <a:off x="48874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9,36,561 investor accounts in the category on 31 August 2026.</a:t>
            </a:r>
            <a:endParaRPr lang="en-US" sz="1250" dirty="0"/>
          </a:p>
        </p:txBody>
      </p:sp>
      <p:sp>
        <p:nvSpPr>
          <p:cNvPr id="17" name="Shape 14"/>
          <p:cNvSpPr/>
          <p:nvPr/>
        </p:nvSpPr>
        <p:spPr>
          <a:xfrm>
            <a:off x="6800850" y="1737360"/>
            <a:ext cx="1885950" cy="2377440"/>
          </a:xfrm>
          <a:prstGeom prst="roundRect">
            <a:avLst>
              <a:gd name="adj" fmla="val 2909"/>
            </a:avLst>
          </a:prstGeom>
          <a:solidFill>
            <a:srgbClr val="FFFFFF"/>
          </a:solidFill>
          <a:ln w="9525">
            <a:solidFill>
              <a:schemeClr val="accent5"/>
            </a:solidFill>
            <a:prstDash val="solid"/>
          </a:ln>
        </p:spPr>
      </p:sp>
      <p:sp>
        <p:nvSpPr>
          <p:cNvPr id="18" name="Text 15"/>
          <p:cNvSpPr/>
          <p:nvPr/>
        </p:nvSpPr>
        <p:spPr>
          <a:xfrm>
            <a:off x="70020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NET INFLOW, ₹ CRORE</a:t>
            </a:r>
            <a:endParaRPr lang="en-US" sz="1150" dirty="0"/>
          </a:p>
        </p:txBody>
      </p:sp>
      <p:sp>
        <p:nvSpPr>
          <p:cNvPr id="19" name="Text 16"/>
          <p:cNvSpPr/>
          <p:nvPr/>
        </p:nvSpPr>
        <p:spPr>
          <a:xfrm>
            <a:off x="7002018" y="2286000"/>
            <a:ext cx="1483614" cy="685800"/>
          </a:xfrm>
          <a:prstGeom prst="rect">
            <a:avLst/>
          </a:prstGeom>
          <a:noFill/>
          <a:ln/>
        </p:spPr>
        <p:txBody>
          <a:bodyPr wrap="square" lIns="0" tIns="0" rIns="0" bIns="0" rtlCol="0" anchor="ctr"/>
          <a:lstStyle/>
          <a:p>
            <a:pPr indent="0" marL="0">
              <a:buNone/>
            </a:pPr>
            <a:r>
              <a:rPr lang="en-US" sz="3400" b="1" dirty="0">
                <a:solidFill>
                  <a:schemeClr val="accent4"/>
                </a:solidFill>
                <a:latin typeface="Cambria" pitchFamily="34" charset="0"/>
                <a:ea typeface="Cambria" pitchFamily="34" charset="-122"/>
                <a:cs typeface="Cambria" pitchFamily="34" charset="-120"/>
              </a:rPr>
              <a:t>3,789</a:t>
            </a:r>
            <a:endParaRPr lang="en-US" sz="3400" dirty="0"/>
          </a:p>
        </p:txBody>
      </p:sp>
      <p:sp>
        <p:nvSpPr>
          <p:cNvPr id="20" name="Text 17"/>
          <p:cNvSpPr/>
          <p:nvPr/>
        </p:nvSpPr>
        <p:spPr>
          <a:xfrm>
            <a:off x="70020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Sales less redemptions in the month of August 2026.</a:t>
            </a:r>
            <a:endParaRPr lang="en-US" sz="1250" dirty="0"/>
          </a:p>
        </p:txBody>
      </p:sp>
      <p:sp>
        <p:nvSpPr>
          <p:cNvPr id="21" name="Text 18"/>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AMFI, Monthly Report for August 2026 (hybrid schemes, arbitrage fund row). Industry net assets on the same date: ₹87.08 lakh crore.</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How an arbitrage fund is taxed</a:t>
            </a:r>
            <a:endParaRPr lang="en-US" sz="2800" dirty="0"/>
          </a:p>
        </p:txBody>
      </p:sp>
      <p:sp>
        <p:nvSpPr>
          <p:cNvPr id="4" name="Shape 1"/>
          <p:cNvSpPr/>
          <p:nvPr/>
        </p:nvSpPr>
        <p:spPr>
          <a:xfrm>
            <a:off x="457200" y="1188720"/>
            <a:ext cx="25908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2499360" y="1408176"/>
            <a:ext cx="329184" cy="329184"/>
          </a:xfrm>
          <a:prstGeom prst="rect">
            <a:avLst/>
          </a:prstGeom>
        </p:spPr>
      </p:pic>
      <p:sp>
        <p:nvSpPr>
          <p:cNvPr id="7" name="Text 3"/>
          <p:cNvSpPr/>
          <p:nvPr/>
        </p:nvSpPr>
        <p:spPr>
          <a:xfrm>
            <a:off x="685800" y="1408176"/>
            <a:ext cx="1722120" cy="502920"/>
          </a:xfrm>
          <a:prstGeom prst="rect">
            <a:avLst/>
          </a:prstGeom>
          <a:noFill/>
          <a:ln/>
        </p:spPr>
        <p:txBody>
          <a:bodyPr wrap="square" lIns="0" tIns="0" rIns="0" bIns="0" rtlCol="0" anchor="ctr"/>
          <a:lstStyle/>
          <a:p>
            <a:pPr indent="0" marL="0">
              <a:buNone/>
            </a:pPr>
            <a:r>
              <a:rPr lang="en-US" sz="2800" b="1" dirty="0">
                <a:solidFill>
                  <a:schemeClr val="accent1"/>
                </a:solidFill>
                <a:latin typeface="Cambria" pitchFamily="34" charset="0"/>
                <a:ea typeface="Cambria" pitchFamily="34" charset="-122"/>
                <a:cs typeface="Cambria" pitchFamily="34" charset="-120"/>
              </a:rPr>
              <a:t>20%</a:t>
            </a:r>
            <a:endParaRPr lang="en-US" sz="2800" dirty="0"/>
          </a:p>
        </p:txBody>
      </p:sp>
      <p:sp>
        <p:nvSpPr>
          <p:cNvPr id="8" name="Text 4"/>
          <p:cNvSpPr/>
          <p:nvPr/>
        </p:nvSpPr>
        <p:spPr>
          <a:xfrm>
            <a:off x="685800" y="1975104"/>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Held 12 months or less</a:t>
            </a:r>
            <a:endParaRPr lang="en-US" sz="1650" dirty="0"/>
          </a:p>
        </p:txBody>
      </p:sp>
      <p:sp>
        <p:nvSpPr>
          <p:cNvPr id="9" name="Text 5"/>
          <p:cNvSpPr/>
          <p:nvPr/>
        </p:nvSpPr>
        <p:spPr>
          <a:xfrm>
            <a:off x="685800" y="2377440"/>
            <a:ext cx="2133600" cy="1170432"/>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The gain is short-term and is taxed at 20%.</a:t>
            </a:r>
            <a:endParaRPr lang="en-US" sz="1350" dirty="0"/>
          </a:p>
        </p:txBody>
      </p:sp>
      <p:sp>
        <p:nvSpPr>
          <p:cNvPr id="10" name="Shape 6"/>
          <p:cNvSpPr/>
          <p:nvPr/>
        </p:nvSpPr>
        <p:spPr>
          <a:xfrm>
            <a:off x="3276600" y="1188720"/>
            <a:ext cx="2590800" cy="2468880"/>
          </a:xfrm>
          <a:prstGeom prst="roundRect">
            <a:avLst>
              <a:gd name="adj" fmla="val 2222"/>
            </a:avLst>
          </a:prstGeom>
          <a:solidFill>
            <a:srgbClr val="FFFFFF"/>
          </a:solidFill>
          <a:ln w="9525">
            <a:solidFill>
              <a:schemeClr val="accent5"/>
            </a:solidFill>
            <a:prstDash val="solid"/>
          </a:ln>
        </p:spPr>
      </p:sp>
      <p:sp>
        <p:nvSpPr>
          <p:cNvPr id="11" name="Shape 7"/>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2" name="Image 1" descr="preencoded.png">    </p:cNvPr>
          <p:cNvPicPr>
            <a:picLocks noChangeAspect="1"/>
          </p:cNvPicPr>
          <p:nvPr/>
        </p:nvPicPr>
        <p:blipFill>
          <a:blip r:embed="rId2"/>
          <a:stretch>
            <a:fillRect/>
          </a:stretch>
        </p:blipFill>
        <p:spPr>
          <a:xfrm>
            <a:off x="5318760" y="1408176"/>
            <a:ext cx="329184" cy="329184"/>
          </a:xfrm>
          <a:prstGeom prst="rect">
            <a:avLst/>
          </a:prstGeom>
        </p:spPr>
      </p:pic>
      <p:sp>
        <p:nvSpPr>
          <p:cNvPr id="13" name="Text 8"/>
          <p:cNvSpPr/>
          <p:nvPr/>
        </p:nvSpPr>
        <p:spPr>
          <a:xfrm>
            <a:off x="3505200" y="1408176"/>
            <a:ext cx="1722120" cy="502920"/>
          </a:xfrm>
          <a:prstGeom prst="rect">
            <a:avLst/>
          </a:prstGeom>
          <a:noFill/>
          <a:ln/>
        </p:spPr>
        <p:txBody>
          <a:bodyPr wrap="square" lIns="0" tIns="0" rIns="0" bIns="0" rtlCol="0" anchor="ctr"/>
          <a:lstStyle/>
          <a:p>
            <a:pPr indent="0" marL="0">
              <a:buNone/>
            </a:pPr>
            <a:r>
              <a:rPr lang="en-US" sz="2800" b="1" dirty="0">
                <a:solidFill>
                  <a:schemeClr val="accent2"/>
                </a:solidFill>
                <a:latin typeface="Cambria" pitchFamily="34" charset="0"/>
                <a:ea typeface="Cambria" pitchFamily="34" charset="-122"/>
                <a:cs typeface="Cambria" pitchFamily="34" charset="-120"/>
              </a:rPr>
              <a:t>12.5%</a:t>
            </a:r>
            <a:endParaRPr lang="en-US" sz="2800" dirty="0"/>
          </a:p>
        </p:txBody>
      </p:sp>
      <p:sp>
        <p:nvSpPr>
          <p:cNvPr id="14" name="Text 9"/>
          <p:cNvSpPr/>
          <p:nvPr/>
        </p:nvSpPr>
        <p:spPr>
          <a:xfrm>
            <a:off x="3505200" y="1975104"/>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Held over 12 months</a:t>
            </a:r>
            <a:endParaRPr lang="en-US" sz="1650" dirty="0"/>
          </a:p>
        </p:txBody>
      </p:sp>
      <p:sp>
        <p:nvSpPr>
          <p:cNvPr id="15" name="Text 10"/>
          <p:cNvSpPr/>
          <p:nvPr/>
        </p:nvSpPr>
        <p:spPr>
          <a:xfrm>
            <a:off x="3505200" y="2377440"/>
            <a:ext cx="2133600" cy="1170432"/>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The gain is long-term. Tax is 12.5% on such gains above ₹1.25 lakh a year, counted across all equity holdings.</a:t>
            </a:r>
            <a:endParaRPr lang="en-US" sz="1350" dirty="0"/>
          </a:p>
        </p:txBody>
      </p:sp>
      <p:sp>
        <p:nvSpPr>
          <p:cNvPr id="16" name="Shape 11"/>
          <p:cNvSpPr/>
          <p:nvPr/>
        </p:nvSpPr>
        <p:spPr>
          <a:xfrm>
            <a:off x="6096000" y="1188720"/>
            <a:ext cx="2590800" cy="2468880"/>
          </a:xfrm>
          <a:prstGeom prst="roundRect">
            <a:avLst>
              <a:gd name="adj" fmla="val 2222"/>
            </a:avLst>
          </a:prstGeom>
          <a:solidFill>
            <a:srgbClr val="FFFFFF"/>
          </a:solidFill>
          <a:ln w="9525">
            <a:solidFill>
              <a:schemeClr val="accent5"/>
            </a:solidFill>
            <a:prstDash val="solid"/>
          </a:ln>
        </p:spPr>
      </p:sp>
      <p:sp>
        <p:nvSpPr>
          <p:cNvPr id="17" name="Shape 12"/>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8" name="Image 2" descr="preencoded.png">    </p:cNvPr>
          <p:cNvPicPr>
            <a:picLocks noChangeAspect="1"/>
          </p:cNvPicPr>
          <p:nvPr/>
        </p:nvPicPr>
        <p:blipFill>
          <a:blip r:embed="rId3"/>
          <a:stretch>
            <a:fillRect/>
          </a:stretch>
        </p:blipFill>
        <p:spPr>
          <a:xfrm>
            <a:off x="8138160" y="1408176"/>
            <a:ext cx="329184" cy="329184"/>
          </a:xfrm>
          <a:prstGeom prst="rect">
            <a:avLst/>
          </a:prstGeom>
        </p:spPr>
      </p:pic>
      <p:sp>
        <p:nvSpPr>
          <p:cNvPr id="19" name="Text 13"/>
          <p:cNvSpPr/>
          <p:nvPr/>
        </p:nvSpPr>
        <p:spPr>
          <a:xfrm>
            <a:off x="6324600" y="1408176"/>
            <a:ext cx="1722120" cy="502920"/>
          </a:xfrm>
          <a:prstGeom prst="rect">
            <a:avLst/>
          </a:prstGeom>
          <a:noFill/>
          <a:ln/>
        </p:spPr>
        <p:txBody>
          <a:bodyPr wrap="square" lIns="0" tIns="0" rIns="0" bIns="0" rtlCol="0" anchor="ctr"/>
          <a:lstStyle/>
          <a:p>
            <a:pPr indent="0" marL="0">
              <a:buNone/>
            </a:pPr>
            <a:r>
              <a:rPr lang="en-US" sz="2800" b="1" dirty="0">
                <a:solidFill>
                  <a:schemeClr val="accent3"/>
                </a:solidFill>
                <a:latin typeface="Cambria" pitchFamily="34" charset="0"/>
                <a:ea typeface="Cambria" pitchFamily="34" charset="-122"/>
                <a:cs typeface="Cambria" pitchFamily="34" charset="-120"/>
              </a:rPr>
              <a:t>65%</a:t>
            </a:r>
            <a:endParaRPr lang="en-US" sz="2800" dirty="0"/>
          </a:p>
        </p:txBody>
      </p:sp>
      <p:sp>
        <p:nvSpPr>
          <p:cNvPr id="20" name="Text 14"/>
          <p:cNvSpPr/>
          <p:nvPr/>
        </p:nvSpPr>
        <p:spPr>
          <a:xfrm>
            <a:off x="6324600" y="1975104"/>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The test behind it</a:t>
            </a:r>
            <a:endParaRPr lang="en-US" sz="1650" dirty="0"/>
          </a:p>
        </p:txBody>
      </p:sp>
      <p:sp>
        <p:nvSpPr>
          <p:cNvPr id="21" name="Text 15"/>
          <p:cNvSpPr/>
          <p:nvPr/>
        </p:nvSpPr>
        <p:spPr>
          <a:xfrm>
            <a:off x="6324600" y="2377440"/>
            <a:ext cx="2133600" cy="1170432"/>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These rates apply to a fund with at least 65% in listed domestic equity shares. The shares an arbitrage fund buys count.</a:t>
            </a:r>
            <a:endParaRPr lang="en-US" sz="1350" dirty="0"/>
          </a:p>
        </p:txBody>
      </p:sp>
      <p:sp>
        <p:nvSpPr>
          <p:cNvPr id="22" name="Shape 16"/>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3" name="Text 17"/>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Tax rules change and depend on the investor. This is general information, not tax advice.</a:t>
            </a:r>
            <a:endParaRPr lang="en-US" sz="1350" dirty="0"/>
          </a:p>
        </p:txBody>
      </p:sp>
      <p:sp>
        <p:nvSpPr>
          <p:cNvPr id="24" name="Text 18"/>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 Income-tax Act, 2025, sections 196 and 198; rates in force since 23 July 2024, as set out in a fund-house tax reckoner for FY 2026-27 (secondary).</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Shape 1"/>
          <p:cNvSpPr/>
          <p:nvPr/>
        </p:nvSpPr>
        <p:spPr>
          <a:xfrm>
            <a:off x="457200" y="1188720"/>
            <a:ext cx="4000500" cy="3035808"/>
          </a:xfrm>
          <a:prstGeom prst="roundRect">
            <a:avLst>
              <a:gd name="adj" fmla="val 1807"/>
            </a:avLst>
          </a:prstGeom>
          <a:solidFill>
            <a:srgbClr val="FFFFFF"/>
          </a:solidFill>
          <a:ln w="9525">
            <a:solidFill>
              <a:schemeClr val="accent5"/>
            </a:solidFill>
            <a:prstDash val="solid"/>
          </a:ln>
        </p:spPr>
      </p:sp>
      <p:sp>
        <p:nvSpPr>
          <p:cNvPr id="5" name="Shape 2"/>
          <p:cNvSpPr/>
          <p:nvPr/>
        </p:nvSpPr>
        <p:spPr>
          <a:xfrm>
            <a:off x="457200" y="1188720"/>
            <a:ext cx="4000500" cy="502920"/>
          </a:xfrm>
          <a:prstGeom prst="rect">
            <a:avLst/>
          </a:prstGeom>
          <a:solidFill>
            <a:schemeClr val="accent1"/>
          </a:solidFill>
          <a:ln w="12700">
            <a:solidFill>
              <a:schemeClr val="accent1"/>
            </a:solidFill>
            <a:prstDash val="solid"/>
          </a:ln>
        </p:spPr>
      </p:sp>
      <p:sp>
        <p:nvSpPr>
          <p:cNvPr id="6" name="Text 3"/>
          <p:cNvSpPr/>
          <p:nvPr/>
        </p:nvSpPr>
        <p:spPr>
          <a:xfrm>
            <a:off x="6583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older decks say</a:t>
            </a:r>
            <a:endParaRPr lang="en-US" sz="1600" dirty="0"/>
          </a:p>
        </p:txBody>
      </p:sp>
      <p:sp>
        <p:nvSpPr>
          <p:cNvPr id="7" name="Text 4"/>
          <p:cNvSpPr/>
          <p:nvPr/>
        </p:nvSpPr>
        <p:spPr>
          <a:xfrm>
            <a:off x="658368" y="1810512"/>
            <a:ext cx="3611880" cy="2322576"/>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Arbitrage is a profit without risk.</a:t>
            </a:r>
            <a:endParaRPr lang="en-US" sz="1400" dirty="0"/>
          </a:p>
          <a:p>
            <a:pPr marL="177800" indent="-177800">
              <a:spcAft>
                <a:spcPts val="500"/>
              </a:spcAft>
              <a:buSzPct val="100000"/>
              <a:buChar char="•"/>
            </a:pPr>
            <a:r>
              <a:rPr lang="en-US" sz="1400" dirty="0">
                <a:solidFill>
                  <a:schemeClr val="tx1"/>
                </a:solidFill>
              </a:rPr>
              <a:t>Long-term gains on equity funds are taxed at 10%.</a:t>
            </a:r>
            <a:endParaRPr lang="en-US" sz="1400" dirty="0"/>
          </a:p>
          <a:p>
            <a:pPr marL="177800" indent="-177800">
              <a:spcAft>
                <a:spcPts val="500"/>
              </a:spcAft>
              <a:buSzPct val="100000"/>
              <a:buChar char="•"/>
            </a:pPr>
            <a:r>
              <a:rPr lang="en-US" sz="1400" dirty="0">
                <a:solidFill>
                  <a:schemeClr val="tx1"/>
                </a:solidFill>
              </a:rPr>
              <a:t>STT on a futures sale is 0.02%.</a:t>
            </a:r>
            <a:endParaRPr lang="en-US" sz="1400" dirty="0"/>
          </a:p>
          <a:p>
            <a:pPr marL="177800" indent="-177800">
              <a:spcAft>
                <a:spcPts val="500"/>
              </a:spcAft>
              <a:buSzPct val="100000"/>
              <a:buChar char="•"/>
            </a:pPr>
            <a:r>
              <a:rPr lang="en-US" sz="1400" dirty="0">
                <a:solidFill>
                  <a:schemeClr val="tx1"/>
                </a:solidFill>
              </a:rPr>
              <a:t>NSE futures expire on the last Thursday.</a:t>
            </a:r>
            <a:endParaRPr lang="en-US" sz="1400" dirty="0"/>
          </a:p>
        </p:txBody>
      </p:sp>
      <p:sp>
        <p:nvSpPr>
          <p:cNvPr id="8" name="Shape 5"/>
          <p:cNvSpPr/>
          <p:nvPr/>
        </p:nvSpPr>
        <p:spPr>
          <a:xfrm>
            <a:off x="4686300" y="1188720"/>
            <a:ext cx="4000500" cy="3035808"/>
          </a:xfrm>
          <a:prstGeom prst="roundRect">
            <a:avLst>
              <a:gd name="adj" fmla="val 1807"/>
            </a:avLst>
          </a:prstGeom>
          <a:solidFill>
            <a:srgbClr val="FFFFFF"/>
          </a:solidFill>
          <a:ln w="9525">
            <a:solidFill>
              <a:schemeClr val="accent5"/>
            </a:solidFill>
            <a:prstDash val="solid"/>
          </a:ln>
        </p:spPr>
      </p:sp>
      <p:sp>
        <p:nvSpPr>
          <p:cNvPr id="9" name="Shape 6"/>
          <p:cNvSpPr/>
          <p:nvPr/>
        </p:nvSpPr>
        <p:spPr>
          <a:xfrm>
            <a:off x="4686300" y="1188720"/>
            <a:ext cx="4000500" cy="502920"/>
          </a:xfrm>
          <a:prstGeom prst="rect">
            <a:avLst/>
          </a:prstGeom>
          <a:solidFill>
            <a:schemeClr val="accent3"/>
          </a:solidFill>
          <a:ln w="12700">
            <a:solidFill>
              <a:schemeClr val="accent3"/>
            </a:solidFill>
            <a:prstDash val="solid"/>
          </a:ln>
        </p:spPr>
      </p:sp>
      <p:sp>
        <p:nvSpPr>
          <p:cNvPr id="10" name="Text 7"/>
          <p:cNvSpPr/>
          <p:nvPr/>
        </p:nvSpPr>
        <p:spPr>
          <a:xfrm>
            <a:off x="48874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now</a:t>
            </a:r>
            <a:endParaRPr lang="en-US" sz="1600" dirty="0"/>
          </a:p>
        </p:txBody>
      </p:sp>
      <p:sp>
        <p:nvSpPr>
          <p:cNvPr id="11" name="Text 8"/>
          <p:cNvSpPr/>
          <p:nvPr/>
        </p:nvSpPr>
        <p:spPr>
          <a:xfrm>
            <a:off x="4887468" y="1810512"/>
            <a:ext cx="3611880" cy="2322576"/>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The gap is fixed at the start; costs, timing and margin calls are not.</a:t>
            </a:r>
            <a:endParaRPr lang="en-US" sz="1400" dirty="0"/>
          </a:p>
          <a:p>
            <a:pPr marL="177800" indent="-177800">
              <a:spcAft>
                <a:spcPts val="500"/>
              </a:spcAft>
              <a:buSzPct val="100000"/>
              <a:buChar char="•"/>
            </a:pPr>
            <a:r>
              <a:rPr lang="en-US" sz="1400" dirty="0">
                <a:solidFill>
                  <a:schemeClr val="tx1"/>
                </a:solidFill>
              </a:rPr>
              <a:t>12.5% on gains above ₹1.25 lakh a year, from 23 July 2024.</a:t>
            </a:r>
            <a:endParaRPr lang="en-US" sz="1400" dirty="0"/>
          </a:p>
          <a:p>
            <a:pPr marL="177800" indent="-177800">
              <a:spcAft>
                <a:spcPts val="500"/>
              </a:spcAft>
              <a:buSzPct val="100000"/>
              <a:buChar char="•"/>
            </a:pPr>
            <a:r>
              <a:rPr lang="en-US" sz="1400" dirty="0">
                <a:solidFill>
                  <a:schemeClr val="tx1"/>
                </a:solidFill>
              </a:rPr>
              <a:t>0.05% from 1 April 2026, a higher cost on each futures sale.</a:t>
            </a:r>
            <a:endParaRPr lang="en-US" sz="1400" dirty="0"/>
          </a:p>
          <a:p>
            <a:pPr marL="177800" indent="-177800">
              <a:spcAft>
                <a:spcPts val="500"/>
              </a:spcAft>
              <a:buSzPct val="100000"/>
              <a:buChar char="•"/>
            </a:pPr>
            <a:r>
              <a:rPr lang="en-US" sz="1400" dirty="0">
                <a:solidFill>
                  <a:schemeClr val="tx1"/>
                </a:solidFill>
              </a:rPr>
              <a:t>The last Tuesday, for expiries from 1 September 2025.</a:t>
            </a:r>
            <a:endParaRPr lang="en-US" sz="1400" dirty="0"/>
          </a:p>
        </p:txBody>
      </p:sp>
      <p:sp>
        <p:nvSpPr>
          <p:cNvPr id="12" name="Text 9"/>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NSE circular NSE/FATAX/73524 (Finance Act, 2026); NSE circular NSE/FAOP/68747, 25 Jun 2025; tax rates as on the previous slide.</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521208"/>
          </a:xfrm>
          <a:prstGeom prst="roundRect">
            <a:avLst>
              <a:gd name="adj" fmla="val 10526"/>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293876"/>
            <a:ext cx="310896" cy="310896"/>
          </a:xfrm>
          <a:prstGeom prst="rect">
            <a:avLst/>
          </a:prstGeom>
        </p:spPr>
      </p:pic>
      <p:sp>
        <p:nvSpPr>
          <p:cNvPr id="6" name="Text 2"/>
          <p:cNvSpPr/>
          <p:nvPr/>
        </p:nvSpPr>
        <p:spPr>
          <a:xfrm>
            <a:off x="1188720" y="1188720"/>
            <a:ext cx="27432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'Arbitrage is risk-free.'</a:t>
            </a:r>
            <a:endParaRPr lang="en-US" sz="1450" dirty="0"/>
          </a:p>
        </p:txBody>
      </p:sp>
      <p:sp>
        <p:nvSpPr>
          <p:cNvPr id="7" name="Text 3"/>
          <p:cNvSpPr/>
          <p:nvPr/>
        </p:nvSpPr>
        <p:spPr>
          <a:xfrm>
            <a:off x="4023360" y="1188720"/>
            <a:ext cx="4480560" cy="52120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Price risk is largely offset. Execution, margin calls, early exit and costs remain, and any of them can remove the gap.</a:t>
            </a:r>
            <a:endParaRPr lang="en-US" sz="1300" dirty="0"/>
          </a:p>
        </p:txBody>
      </p:sp>
      <p:sp>
        <p:nvSpPr>
          <p:cNvPr id="8" name="Shape 4"/>
          <p:cNvSpPr/>
          <p:nvPr/>
        </p:nvSpPr>
        <p:spPr>
          <a:xfrm>
            <a:off x="457200" y="1837944"/>
            <a:ext cx="8229600" cy="521208"/>
          </a:xfrm>
          <a:prstGeom prst="roundRect">
            <a:avLst>
              <a:gd name="adj" fmla="val 10526"/>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1943100"/>
            <a:ext cx="310896" cy="310896"/>
          </a:xfrm>
          <a:prstGeom prst="rect">
            <a:avLst/>
          </a:prstGeom>
        </p:spPr>
      </p:pic>
      <p:sp>
        <p:nvSpPr>
          <p:cNvPr id="10" name="Text 5"/>
          <p:cNvSpPr/>
          <p:nvPr/>
        </p:nvSpPr>
        <p:spPr>
          <a:xfrm>
            <a:off x="1188720" y="1837944"/>
            <a:ext cx="27432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'An arbitrage fund cannot fall.'</a:t>
            </a:r>
            <a:endParaRPr lang="en-US" sz="1450" dirty="0"/>
          </a:p>
        </p:txBody>
      </p:sp>
      <p:sp>
        <p:nvSpPr>
          <p:cNvPr id="11" name="Text 6"/>
          <p:cNvSpPr/>
          <p:nvPr/>
        </p:nvSpPr>
        <p:spPr>
          <a:xfrm>
            <a:off x="4023360" y="1837944"/>
            <a:ext cx="4480560" cy="52120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Its NAV is market-linked and can fall over short periods, for example when the gap widens. Returns are not assured.</a:t>
            </a:r>
            <a:endParaRPr lang="en-US" sz="1300" dirty="0"/>
          </a:p>
        </p:txBody>
      </p:sp>
      <p:sp>
        <p:nvSpPr>
          <p:cNvPr id="12" name="Shape 7"/>
          <p:cNvSpPr/>
          <p:nvPr/>
        </p:nvSpPr>
        <p:spPr>
          <a:xfrm>
            <a:off x="457200" y="2487168"/>
            <a:ext cx="8229600" cy="521208"/>
          </a:xfrm>
          <a:prstGeom prst="roundRect">
            <a:avLst>
              <a:gd name="adj" fmla="val 10526"/>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2592324"/>
            <a:ext cx="310896" cy="310896"/>
          </a:xfrm>
          <a:prstGeom prst="rect">
            <a:avLst/>
          </a:prstGeom>
        </p:spPr>
      </p:pic>
      <p:sp>
        <p:nvSpPr>
          <p:cNvPr id="14" name="Text 8"/>
          <p:cNvSpPr/>
          <p:nvPr/>
        </p:nvSpPr>
        <p:spPr>
          <a:xfrm>
            <a:off x="1188720" y="2487168"/>
            <a:ext cx="27432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'It is a debt fund.'</a:t>
            </a:r>
            <a:endParaRPr lang="en-US" sz="1450" dirty="0"/>
          </a:p>
        </p:txBody>
      </p:sp>
      <p:sp>
        <p:nvSpPr>
          <p:cNvPr id="15" name="Text 9"/>
          <p:cNvSpPr/>
          <p:nvPr/>
        </p:nvSpPr>
        <p:spPr>
          <a:xfrm>
            <a:off x="4023360" y="2487168"/>
            <a:ext cx="4480560" cy="52120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SEBI classes it as a hybrid scheme with at least 65% in equity and equity-related instruments, and it is taxed as equity-oriented.</a:t>
            </a:r>
            <a:endParaRPr lang="en-US" sz="1300" dirty="0"/>
          </a:p>
        </p:txBody>
      </p:sp>
      <p:sp>
        <p:nvSpPr>
          <p:cNvPr id="16" name="Shape 10"/>
          <p:cNvSpPr/>
          <p:nvPr/>
        </p:nvSpPr>
        <p:spPr>
          <a:xfrm>
            <a:off x="457200" y="3136392"/>
            <a:ext cx="8229600" cy="521208"/>
          </a:xfrm>
          <a:prstGeom prst="roundRect">
            <a:avLst>
              <a:gd name="adj" fmla="val 10526"/>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3241548"/>
            <a:ext cx="310896" cy="310896"/>
          </a:xfrm>
          <a:prstGeom prst="rect">
            <a:avLst/>
          </a:prstGeom>
        </p:spPr>
      </p:pic>
      <p:sp>
        <p:nvSpPr>
          <p:cNvPr id="18" name="Text 11"/>
          <p:cNvSpPr/>
          <p:nvPr/>
        </p:nvSpPr>
        <p:spPr>
          <a:xfrm>
            <a:off x="1188720" y="3136392"/>
            <a:ext cx="27432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fund bets on futures.'</a:t>
            </a:r>
            <a:endParaRPr lang="en-US" sz="1450" dirty="0"/>
          </a:p>
        </p:txBody>
      </p:sp>
      <p:sp>
        <p:nvSpPr>
          <p:cNvPr id="19" name="Text 12"/>
          <p:cNvSpPr/>
          <p:nvPr/>
        </p:nvSpPr>
        <p:spPr>
          <a:xfrm>
            <a:off x="4023360" y="3136392"/>
            <a:ext cx="4480560" cy="52120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 futures are sold against shares the fund holds, so the two largely offset each other. The aim is no view on direction.</a:t>
            </a:r>
            <a:endParaRPr lang="en-US" sz="1300" dirty="0"/>
          </a:p>
        </p:txBody>
      </p:sp>
      <p:sp>
        <p:nvSpPr>
          <p:cNvPr id="20" name="Shape 13"/>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1" name="Text 14"/>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An arbitrage fund is a market-linked product. Read the scheme documents before investing.</a:t>
            </a:r>
            <a:endParaRPr lang="en-US" sz="13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An invented share is at ₹800 and its future at ₹804. A trader buys 2,000 shares and sells futures on 2,000. What gap is locked in, in rupees and as a % of the share cost?</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Brokerage, taxes and other charges on those trades come to an assumed ₹3,200. What is left, in rupees and as a percentage?</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client says: 'An arbitrage fund is risk-free and its returns are fixed.' Name two things you would correct.</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000" dirty="0">
                <a:solidFill>
                  <a:schemeClr val="tx1"/>
                </a:solidFill>
              </a:rPr>
              <a:t>Futures pricing and settlement: NSE Clearing, equity derivatives settlement mechanism and settlement price pages, read 12 Oct 2026.</a:t>
            </a:r>
            <a:endParaRPr lang="en-US" sz="1000" dirty="0"/>
          </a:p>
          <a:p>
            <a:pPr marL="165100" indent="-165100">
              <a:spcAft>
                <a:spcPts val="400"/>
              </a:spcAft>
              <a:buSzPct val="100000"/>
              <a:buChar char="•"/>
            </a:pPr>
            <a:r>
              <a:rPr lang="en-US" sz="1000" dirty="0">
                <a:solidFill>
                  <a:schemeClr val="tx1"/>
                </a:solidFill>
              </a:rPr>
              <a:t>Arbitrage fund category and exposure limits: SEBI Master Circular for Mutual Funds as on 20 March 2026 (scheme category table; paras 13.18.1, 13.18.6 and 14.2.4).</a:t>
            </a:r>
            <a:endParaRPr lang="en-US" sz="1000" dirty="0"/>
          </a:p>
          <a:p>
            <a:pPr marL="165100" indent="-165100">
              <a:spcAft>
                <a:spcPts val="400"/>
              </a:spcAft>
              <a:buSzPct val="100000"/>
              <a:buChar char="•"/>
            </a:pPr>
            <a:r>
              <a:rPr lang="en-US" sz="1000" dirty="0">
                <a:solidFill>
                  <a:schemeClr val="tx1"/>
                </a:solidFill>
              </a:rPr>
              <a:t>Category size: AMFI, Monthly Report for August 2026 (schemes, folios, net inflow and net assets under management as on 31 August 2026).</a:t>
            </a:r>
            <a:endParaRPr lang="en-US" sz="1000" dirty="0"/>
          </a:p>
          <a:p>
            <a:pPr marL="165100" indent="-165100">
              <a:spcAft>
                <a:spcPts val="400"/>
              </a:spcAft>
              <a:buSzPct val="100000"/>
              <a:buChar char="•"/>
            </a:pPr>
            <a:r>
              <a:rPr lang="en-US" sz="1000" dirty="0">
                <a:solidFill>
                  <a:schemeClr val="tx1"/>
                </a:solidFill>
              </a:rPr>
              <a:t>Securities transaction tax: Finance Act, 2026, per NSE circular NSE/FATAX/73524. Expiry day: NSE circular NSE/FAOP/68747 (25 Jun 2025).</a:t>
            </a:r>
            <a:endParaRPr lang="en-US" sz="1000" dirty="0"/>
          </a:p>
          <a:p>
            <a:pPr marL="165100" indent="-165100">
              <a:spcAft>
                <a:spcPts val="400"/>
              </a:spcAft>
              <a:buSzPct val="100000"/>
              <a:buChar char="•"/>
            </a:pPr>
            <a:r>
              <a:rPr lang="en-US" sz="1000" dirty="0">
                <a:solidFill>
                  <a:schemeClr val="tx1"/>
                </a:solidFill>
              </a:rPr>
              <a:t>Capital gains tax on equity-oriented funds: Income-tax Act, 2025, sections 196 and 198; rates as set out in a fund-house tax reckoner for FY 2026-27 (secondary).</a:t>
            </a:r>
            <a:endParaRPr lang="en-US" sz="1000" dirty="0"/>
          </a:p>
          <a:p>
            <a:pPr marL="165100" indent="-165100">
              <a:spcAft>
                <a:spcPts val="400"/>
              </a:spcAft>
              <a:buSzPct val="100000"/>
              <a:buChar char="•"/>
            </a:pPr>
            <a:r>
              <a:rPr lang="en-US" sz="1000" dirty="0">
                <a:solidFill>
                  <a:schemeClr val="tx1"/>
                </a:solidFill>
              </a:rPr>
              <a:t>The shares, traders, prices, quantities and costs in the examples and quiz are invented for the arithmetic only.</a:t>
            </a:r>
            <a:endParaRPr lang="en-US" sz="100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Arbitrage</dc:title>
  <dc:subject>PptxGenJS Presentation</dc:subject>
  <dc:creator>Trustner</dc:creator>
  <cp:lastModifiedBy>Trustner</cp:lastModifiedBy>
  <cp:revision>1</cp:revision>
  <dcterms:created xsi:type="dcterms:W3CDTF">2026-10-12T12:34:31Z</dcterms:created>
  <dcterms:modified xsi:type="dcterms:W3CDTF">2026-10-12T12:34:31Z</dcterms:modified>
</cp:coreProperties>
</file>