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two people each hold five mutual fund schemes. One holds five equity schemes. The other holds two equity, two debt and one gold scheme. Who is more diversified? Use the answers to open slide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asset class is a group of investments that behave in a broadly similar way: shares, bonds, gold and so on. This deck explains the idea. It does not say what anyone's split should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at the level of 'what moves it'. For mutual funds, SEBI has treated REIT units as equity-related since 1 January 2026, while InvIT units remain hybrid instruments. Overnight and liquid funds are debt schemes, though people often use them like cash.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assets do not have fixed best and worst cases, and both can fall in the same year. The benefit of mixing is larger when the assets do not move together, and it tends to shrink in a crisis, when many assets fall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60/40 here is only an example of what a target looks like, not a suggested mix. A distributor does not make tactical calls for a client. Some hybrid schemes make them inside the fund, under the scheme's stated policy; see slide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₹4,20,000 + ₹48,000 = ₹4,68,000. Moving money between schemes is a redemption from one and a purchase in the other, so capital gains tax and any exit load can apply. Directing new money to the lagging asset is another way to move towards the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to tell: a young salaried person with no dependants may have high capacity and still lose sleep over a 10% fall. A retired person may be comfortable with swings but have little capacity for loss. Neither fact alone settles the mix.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seven hybrid categories; the other two are Arbitrage and Equity Savings. A glide path is a preset schedule that lowers the equity share as the maturity date nears. Hybrid schemes may put a residual part in gold and silver ETFs, commodity derivatives and InvITs within SEBI's ceilings. Describe the categories; do not rank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these at each month-end, using market figures that are at least 30 days old. The point of the slide is that each asset class has its own yardstick, so they cannot be compared on one number. Do not say that any of them is high, low, cheap or expensive.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schemes had until 26 August 2026 to comply with the new categories. Indexation was withdrawn for mutual fund units from 23 July 2024. The tax point matters here because rebalancing between schemes is a sale; see the capital gains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SEBI now requires fund houses to disclose portfolio overlap between their schemes. This slide also answers the opening question: the number of schemes says little; the spread across asset classes says more. The green band is the line to hold in every client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Equity ₹4,00,000, debt ₹5,20,000, total ₹9,20,000. Equity share = 4,00,000 ÷ 9,20,000 = 43.5%. Target is ₹4,60,000 each, so ₹60,000 moves from debt to equity.
Q2: Multi Asset: at least three asset classes with at least 10% in each. Balanced Advantage / Dynamic Asset Allocation: equity and debt only, managed dynamically, with no fixed range.
Q3: Explain asset classes, risk capacity and willingness, rebalancing and how scheme categories differ. Not name a percentage or recommend a mix; a client who wants a personal allocation can approach a SEBI-registered investment adviser.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Asset allocation</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money is divided between shares, bonds, gold and cash, and why the split shapes the range of outcomes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Market figures as on 31 August 2026; SEBI scheme categories as on 20 March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Asset allocation is the decision of how much to hold in each kind of asset. It comes before choosing a scheme.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Different assets react to different things. Holding more than one kind changes the range of results a portfolio can have. It does not remove risk, and it does not assure a return.</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main asset classes</a:t>
            </a:r>
            <a:endParaRPr lang="en-US" sz="2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2926080"/>
                <a:gridCol w="3566160"/>
              </a:tblGrid>
              <a:tr h="502920">
                <a:tc>
                  <a:txBody>
                    <a:bodyPr/>
                    <a:lstStyle/>
                    <a:p>
                      <a:pPr indent="0" marL="0">
                        <a:buNone/>
                      </a:pPr>
                      <a:r>
                        <a:rPr lang="en-US" sz="1250" b="1" dirty="0">
                          <a:solidFill>
                            <a:srgbClr val="FFFFFF"/>
                          </a:solidFill>
                        </a:rPr>
                        <a:t>Asset class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investor holds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 mainly exposed to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00" b="1" dirty="0">
                          <a:solidFill>
                            <a:schemeClr val="tx1"/>
                          </a:solidFill>
                        </a:rPr>
                        <a:t>Equity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 share in the business of companies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Company profits, and the price the market puts on them. Prices can swing widely.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00" b="1" dirty="0">
                          <a:solidFill>
                            <a:schemeClr val="tx1"/>
                          </a:solidFill>
                        </a:rPr>
                        <a:t>Debt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 loan to a government or a company, in return for interest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Interest rates (bond prices fall when rates rise) and the borrower's ability to repay.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00" b="1" dirty="0">
                          <a:solidFill>
                            <a:schemeClr val="tx1"/>
                          </a:solidFill>
                        </a:rPr>
                        <a:t>Gold and silver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 commodity, held directly or through a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World prices and the rupee's exchange rate. It pays no interest or dividend.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00" b="1" dirty="0">
                          <a:solidFill>
                            <a:schemeClr val="tx1"/>
                          </a:solidFill>
                        </a:rPr>
                        <a:t>Real estate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Property, or units of a REIT or InvIT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Rents, property prices and interest rates. Property itself can be slow to sell.</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00" b="1" dirty="0">
                          <a:solidFill>
                            <a:schemeClr val="tx1"/>
                          </a:solidFill>
                        </a:rPr>
                        <a:t>Cash</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Bank balances and very short-term deposits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Inflation. The value may not keep pace with rising prices.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A general description for training. A REIT is a real estate investment trust; an InvIT is an infrastructure investment trust.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mix changes the range of outcomes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ASSUMED OUTCOMES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₹1,00,000 is held for one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Asset A ends the year between 20% down and 30% up.</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Asset B ends the year between 4% up and 8% up.</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All in A: the year ends between ₹80,000 and ₹1,30,000. The range is ₹50,000 wide.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Half in each, weak year for both: ₹50,000 × 0.80 + ₹50,000 × 1.04 = ₹40,000 + ₹52,000 = ₹92,000.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Half in each, strong year for both: ₹50,000 × 1.30 + ₹50,000 × 1.08 = ₹65,000 + ₹54,000 = ₹1,19,000.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mix ends between ₹92,000 and ₹1,19,000. The range is ₹27,000 wide: a smaller fall and a smaller rise.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mix narrowed the range at both ends. It gave up part of the rise to limit the fall.</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Invented figures to show the arithmetic only. They are not estimates of what any asset will do.</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Strategic and tactical allocation</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Strategic</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long-term target mix, such as 60% equity and 40% debt</a:t>
            </a:r>
            <a:endParaRPr lang="en-US" sz="1400" dirty="0"/>
          </a:p>
          <a:p>
            <a:pPr marL="177800" indent="-177800">
              <a:spcAft>
                <a:spcPts val="500"/>
              </a:spcAft>
              <a:buSzPct val="100000"/>
              <a:buChar char="•"/>
            </a:pPr>
            <a:r>
              <a:rPr lang="en-US" sz="1400" dirty="0">
                <a:solidFill>
                  <a:schemeClr val="tx1"/>
                </a:solidFill>
              </a:rPr>
              <a:t>Set from the person's goals, time horizon and ability to take risk</a:t>
            </a:r>
            <a:endParaRPr lang="en-US" sz="1400" dirty="0"/>
          </a:p>
          <a:p>
            <a:pPr marL="177800" indent="-177800">
              <a:spcAft>
                <a:spcPts val="500"/>
              </a:spcAft>
              <a:buSzPct val="100000"/>
              <a:buChar char="•"/>
            </a:pPr>
            <a:r>
              <a:rPr lang="en-US" sz="1400" dirty="0">
                <a:solidFill>
                  <a:schemeClr val="tx1"/>
                </a:solidFill>
              </a:rPr>
              <a:t>Changed when the person's circumstances change</a:t>
            </a:r>
            <a:endParaRPr lang="en-US" sz="1400" dirty="0"/>
          </a:p>
          <a:p>
            <a:pPr marL="177800" indent="-177800">
              <a:spcAft>
                <a:spcPts val="500"/>
              </a:spcAft>
              <a:buSzPct val="100000"/>
              <a:buChar char="•"/>
            </a:pPr>
            <a:r>
              <a:rPr lang="en-US" sz="1400" dirty="0">
                <a:solidFill>
                  <a:schemeClr val="tx1"/>
                </a:solidFill>
              </a:rPr>
              <a:t>Kept in place by rebalancing</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Tactical</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temporary tilt away from the target mix</a:t>
            </a:r>
            <a:endParaRPr lang="en-US" sz="1400" dirty="0"/>
          </a:p>
          <a:p>
            <a:pPr marL="177800" indent="-177800">
              <a:spcAft>
                <a:spcPts val="500"/>
              </a:spcAft>
              <a:buSzPct val="100000"/>
              <a:buChar char="•"/>
            </a:pPr>
            <a:r>
              <a:rPr lang="en-US" sz="1400" dirty="0">
                <a:solidFill>
                  <a:schemeClr val="tx1"/>
                </a:solidFill>
              </a:rPr>
              <a:t>Made on a view of where markets or interest rates are heading</a:t>
            </a:r>
            <a:endParaRPr lang="en-US" sz="1400" dirty="0"/>
          </a:p>
          <a:p>
            <a:pPr marL="177800" indent="-177800">
              <a:spcAft>
                <a:spcPts val="500"/>
              </a:spcAft>
              <a:buSzPct val="100000"/>
              <a:buChar char="•"/>
            </a:pPr>
            <a:r>
              <a:rPr lang="en-US" sz="1400" dirty="0">
                <a:solidFill>
                  <a:schemeClr val="tx1"/>
                </a:solidFill>
              </a:rPr>
              <a:t>Helps only if the view proves right, and in time</a:t>
            </a:r>
            <a:endParaRPr lang="en-US" sz="1400" dirty="0"/>
          </a:p>
          <a:p>
            <a:pPr marL="177800" indent="-177800">
              <a:spcAft>
                <a:spcPts val="500"/>
              </a:spcAft>
              <a:buSzPct val="100000"/>
              <a:buChar char="•"/>
            </a:pPr>
            <a:r>
              <a:rPr lang="en-US" sz="1400" dirty="0">
                <a:solidFill>
                  <a:schemeClr val="tx1"/>
                </a:solidFill>
              </a:rPr>
              <a:t>More shifts can mean more cost and more tax</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tactical shift is a forecast put into action. Forecasts can be wrong.</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Rebalancing: back to the target mix</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target mix is 60% equity and 40% debt.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₹10,00,000 is invested: ₹6,00,000 in equity and ₹4,00,000 in debt.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 that in a year equity rises 25% and debt rises 5%.</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Equity: ₹6,00,000 × 1.25 = ₹7,50,000. Debt: ₹4,00,000 × 1.05 = ₹4,20,000. Total ₹11,70,000.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Equity is now ₹7,50,000 ÷ ₹11,70,000 = 64.1% of the portfolio, not 60%.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target on ₹11,70,000 is ₹7,02,000 in equity (60%) and ₹4,68,000 in debt (40%).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 rebalance, ₹7,50,000 − ₹7,02,000 = ₹48,000 moves from equity to debt.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Rebalancing brings the level of risk back to what was chosen. It is not a way of earning more.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The returns are invented and are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Risk capacity and risk willingness</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Risk capacity</a:t>
            </a:r>
            <a:endParaRPr lang="en-US" sz="1650" dirty="0"/>
          </a:p>
        </p:txBody>
      </p:sp>
      <p:sp>
        <p:nvSpPr>
          <p:cNvPr id="8" name="Text 4"/>
          <p:cNvSpPr/>
          <p:nvPr/>
        </p:nvSpPr>
        <p:spPr>
          <a:xfrm>
            <a:off x="6858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How much loss the person's finances can absorb. It depends on facts: how steady the income is, when the money is needed, who depends on them, and what they owe and own.</a:t>
            </a:r>
            <a:endParaRPr lang="en-US" sz="1350" dirty="0"/>
          </a:p>
        </p:txBody>
      </p:sp>
      <p:sp>
        <p:nvSpPr>
          <p:cNvPr id="9"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4686300" y="1188720"/>
            <a:ext cx="40005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4914900" y="1408176"/>
            <a:ext cx="329184" cy="329184"/>
          </a:xfrm>
          <a:prstGeom prst="rect">
            <a:avLst/>
          </a:prstGeom>
        </p:spPr>
      </p:pic>
      <p:sp>
        <p:nvSpPr>
          <p:cNvPr id="12" name="Text 7"/>
          <p:cNvSpPr/>
          <p:nvPr/>
        </p:nvSpPr>
        <p:spPr>
          <a:xfrm>
            <a:off x="49149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Risk willingness</a:t>
            </a:r>
            <a:endParaRPr lang="en-US" sz="1650" dirty="0"/>
          </a:p>
        </p:txBody>
      </p:sp>
      <p:sp>
        <p:nvSpPr>
          <p:cNvPr id="13" name="Text 8"/>
          <p:cNvSpPr/>
          <p:nvPr/>
        </p:nvSpPr>
        <p:spPr>
          <a:xfrm>
            <a:off x="49149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How much rise and fall the person can live with. It is a matter of temperament, and it shows most clearly in what they did the last time their investments fell.</a:t>
            </a:r>
            <a:endParaRPr lang="en-US" sz="1350" dirty="0"/>
          </a:p>
        </p:txBody>
      </p:sp>
      <p:sp>
        <p:nvSpPr>
          <p:cNvPr id="14"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5"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two can differ. A questionnaire captures only part of either, so the conversation matters.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Schemes that allocate inside the fund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SEBI's categories set how far each type of scheme may move between asset classes.</a:t>
            </a:r>
            <a:endParaRPr lang="en-US" sz="15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834640"/>
                <a:gridCol w="5394960"/>
              </a:tblGrid>
              <a:tr h="493776">
                <a:tc>
                  <a:txBody>
                    <a:bodyPr/>
                    <a:lstStyle/>
                    <a:p>
                      <a:pPr indent="0" marL="0">
                        <a:buNone/>
                      </a:pPr>
                      <a:r>
                        <a:rPr lang="en-US" sz="1250" b="1" dirty="0">
                          <a:solidFill>
                            <a:srgbClr val="FFFFFF"/>
                          </a:solidFill>
                        </a:rPr>
                        <a:t>SEBI 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rule says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00" b="1" dirty="0">
                          <a:solidFill>
                            <a:schemeClr val="tx1"/>
                          </a:solidFill>
                        </a:rPr>
                        <a:t>Multi Asset Allocation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At least three asset classes, with at least 10% in each. Foreign securities do not count as a separate asset class.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00" b="1" dirty="0">
                          <a:solidFill>
                            <a:schemeClr val="tx1"/>
                          </a:solidFill>
                        </a:rPr>
                        <a:t>Balanced Advantage / Dynamic Asset Allocation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Equity and debt only, with the split managed dynamically. SEBI sets no fixed range.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00" b="1" dirty="0">
                          <a:solidFill>
                            <a:schemeClr val="tx1"/>
                          </a:solidFill>
                        </a:rPr>
                        <a:t>Aggressive, Balanced and Conservative Hybrid Funds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Fixed equity ranges: 65% to 80%, 40% to 60%, and 10% to 25%. The rest is in debt.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00" b="1" dirty="0">
                          <a:solidFill>
                            <a:schemeClr val="tx1"/>
                          </a:solidFill>
                        </a:rPr>
                        <a:t>Life Cycle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 target-date fund on a glide path. A 30-year fund holds 65% to 95% in equity at the start and 5% to 20% in its last year.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paras 3.8.3 and 3.8.4 and Annexure 1B (categorisation circular of 26 February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One marker for each of three assets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Equity is quoted as an index level, debt as a yield, cash as a rate. These are levels on a date, not signals.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EQUITY: NIFTY 50</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24,080</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Closing level of the index of 50 large companies on 31 August 2026: 24,080.40.</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DEBT: 10-YEAR G-SEC YIELD</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6.95%</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Yield on the 6.94% Government security maturing in 2036, on 31 August 2026: 6.9497%.</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POLICY RATE: REPO</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5.50%</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RBI's policy rate, raised from 5.25% on 7 October 2026 (5.25% on 31 August).</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Indices daily index close file, 31 Aug 2026; FBIL G-Sec prices/yields, 31 Aug 2026; RBI Monetary Policy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SEBI's 2017 list of 36 scheme categories</a:t>
            </a:r>
            <a:endParaRPr lang="en-US" sz="1400" dirty="0"/>
          </a:p>
          <a:p>
            <a:pPr marL="177800" indent="-177800">
              <a:spcAft>
                <a:spcPts val="500"/>
              </a:spcAft>
              <a:buSzPct val="100000"/>
              <a:buChar char="•"/>
            </a:pPr>
            <a:r>
              <a:rPr lang="en-US" sz="1400" dirty="0">
                <a:solidFill>
                  <a:schemeClr val="tx1"/>
                </a:solidFill>
              </a:rPr>
              <a:t>'Solution oriented' schemes for retirement and children</a:t>
            </a:r>
            <a:endParaRPr lang="en-US" sz="1400" dirty="0"/>
          </a:p>
          <a:p>
            <a:pPr marL="177800" indent="-177800">
              <a:spcAft>
                <a:spcPts val="500"/>
              </a:spcAft>
              <a:buSzPct val="100000"/>
              <a:buChar char="•"/>
            </a:pPr>
            <a:r>
              <a:rPr lang="en-US" sz="1400" dirty="0">
                <a:solidFill>
                  <a:schemeClr val="tx1"/>
                </a:solidFill>
              </a:rPr>
              <a:t>Debt funds held three years get indexation, so shifting to debt is tax-light</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Categories were redone by SEBI's circular of 26 February 2026</a:t>
            </a:r>
            <a:endParaRPr lang="en-US" sz="1400" dirty="0"/>
          </a:p>
          <a:p>
            <a:pPr marL="177800" indent="-177800">
              <a:spcAft>
                <a:spcPts val="500"/>
              </a:spcAft>
              <a:buSzPct val="100000"/>
              <a:buChar char="•"/>
            </a:pPr>
            <a:r>
              <a:rPr lang="en-US" sz="1400" dirty="0">
                <a:solidFill>
                  <a:schemeClr val="tx1"/>
                </a:solidFill>
              </a:rPr>
              <a:t>Dropped as a category (funds may continue); Life Cycle Funds are new</a:t>
            </a:r>
            <a:endParaRPr lang="en-US" sz="1400" dirty="0"/>
          </a:p>
          <a:p>
            <a:pPr marL="177800" indent="-177800">
              <a:spcAft>
                <a:spcPts val="500"/>
              </a:spcAft>
              <a:buSzPct val="100000"/>
              <a:buChar char="•"/>
            </a:pPr>
            <a:r>
              <a:rPr lang="en-US" sz="1400" dirty="0">
                <a:solidFill>
                  <a:schemeClr val="tx1"/>
                </a:solidFill>
              </a:rPr>
              <a:t>Debt fund units bought from 1 April 2023: gains taxed at slab rate</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for Mutual Funds, 20 March 2026, Part IV of Chapter 3; Trustner Academy verified fact sheet (investments), 7 Oct 2026; HSBC Mutual Fund Tax Reckoner 2026-27.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293876"/>
            <a:ext cx="310896" cy="310896"/>
          </a:xfrm>
          <a:prstGeom prst="rect">
            <a:avLst/>
          </a:prstGeom>
        </p:spPr>
      </p:pic>
      <p:sp>
        <p:nvSpPr>
          <p:cNvPr id="6" name="Text 2"/>
          <p:cNvSpPr/>
          <p:nvPr/>
        </p:nvSpPr>
        <p:spPr>
          <a:xfrm>
            <a:off x="1188720" y="1188720"/>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'Diversified means it cannot fall.'</a:t>
            </a:r>
            <a:endParaRPr lang="en-US" sz="1450" dirty="0"/>
          </a:p>
        </p:txBody>
      </p:sp>
      <p:sp>
        <p:nvSpPr>
          <p:cNvPr id="7" name="Text 3"/>
          <p:cNvSpPr/>
          <p:nvPr/>
        </p:nvSpPr>
        <p:spPr>
          <a:xfrm>
            <a:off x="4023360" y="1188720"/>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mix can still lose value. It changes the range of outcomes; it does not remove loss.</a:t>
            </a:r>
            <a:endParaRPr lang="en-US" sz="1300" dirty="0"/>
          </a:p>
        </p:txBody>
      </p:sp>
      <p:sp>
        <p:nvSpPr>
          <p:cNvPr id="8" name="Shape 4"/>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1943100"/>
            <a:ext cx="310896" cy="310896"/>
          </a:xfrm>
          <a:prstGeom prst="rect">
            <a:avLst/>
          </a:prstGeom>
        </p:spPr>
      </p:pic>
      <p:sp>
        <p:nvSpPr>
          <p:cNvPr id="10" name="Text 5"/>
          <p:cNvSpPr/>
          <p:nvPr/>
        </p:nvSpPr>
        <p:spPr>
          <a:xfrm>
            <a:off x="1188720" y="1837944"/>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'More schemes, more diversification.'</a:t>
            </a:r>
            <a:endParaRPr lang="en-US" sz="1450" dirty="0"/>
          </a:p>
        </p:txBody>
      </p:sp>
      <p:sp>
        <p:nvSpPr>
          <p:cNvPr id="11" name="Text 6"/>
          <p:cNvSpPr/>
          <p:nvPr/>
        </p:nvSpPr>
        <p:spPr>
          <a:xfrm>
            <a:off x="4023360" y="1837944"/>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Five equity schemes are still one asset class, and they can hold many of the same shares.</a:t>
            </a:r>
            <a:endParaRPr lang="en-US" sz="1300" dirty="0"/>
          </a:p>
        </p:txBody>
      </p:sp>
      <p:sp>
        <p:nvSpPr>
          <p:cNvPr id="12" name="Shape 7"/>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592324"/>
            <a:ext cx="310896" cy="310896"/>
          </a:xfrm>
          <a:prstGeom prst="rect">
            <a:avLst/>
          </a:prstGeom>
        </p:spPr>
      </p:pic>
      <p:sp>
        <p:nvSpPr>
          <p:cNvPr id="14" name="Text 8"/>
          <p:cNvSpPr/>
          <p:nvPr/>
        </p:nvSpPr>
        <p:spPr>
          <a:xfrm>
            <a:off x="1188720" y="2487168"/>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'100 minus your age is the rule.'</a:t>
            </a:r>
            <a:endParaRPr lang="en-US" sz="1450" dirty="0"/>
          </a:p>
        </p:txBody>
      </p:sp>
      <p:sp>
        <p:nvSpPr>
          <p:cNvPr id="15" name="Text 9"/>
          <p:cNvSpPr/>
          <p:nvPr/>
        </p:nvSpPr>
        <p:spPr>
          <a:xfrm>
            <a:off x="4023360" y="2487168"/>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 rule of thumb, not a regulation. It ignores income, goals and obligations.</a:t>
            </a:r>
            <a:endParaRPr lang="en-US" sz="1300" dirty="0"/>
          </a:p>
        </p:txBody>
      </p:sp>
      <p:sp>
        <p:nvSpPr>
          <p:cNvPr id="16" name="Shape 10"/>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241548"/>
            <a:ext cx="310896" cy="310896"/>
          </a:xfrm>
          <a:prstGeom prst="rect">
            <a:avLst/>
          </a:prstGeom>
        </p:spPr>
      </p:pic>
      <p:sp>
        <p:nvSpPr>
          <p:cNvPr id="18" name="Text 11"/>
          <p:cNvSpPr/>
          <p:nvPr/>
        </p:nvSpPr>
        <p:spPr>
          <a:xfrm>
            <a:off x="1188720" y="3136392"/>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'Rebalancing costs nothing.'</a:t>
            </a:r>
            <a:endParaRPr lang="en-US" sz="1450" dirty="0"/>
          </a:p>
        </p:txBody>
      </p:sp>
      <p:sp>
        <p:nvSpPr>
          <p:cNvPr id="19" name="Text 12"/>
          <p:cNvSpPr/>
          <p:nvPr/>
        </p:nvSpPr>
        <p:spPr>
          <a:xfrm>
            <a:off x="4023360" y="3136392"/>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move between schemes is a redemption. Tax and exit load can apply.</a:t>
            </a:r>
            <a:endParaRPr lang="en-US" sz="1300" dirty="0"/>
          </a:p>
        </p:txBody>
      </p:sp>
      <p:sp>
        <p:nvSpPr>
          <p:cNvPr id="20"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mutual fund distributor explains these ideas. We do not prescribe an asset allocation.</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50:50 portfolio holds ₹5,00,000 in equity and ₹5,00,000 in debt. Assume equity falls 20% and debt rises 4%. What is the equity share now, and what move restores 50:50?</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does SEBI's rule require of a Multi Asset Allocation Fund, and how does a Balanced Advantage Fund differ?</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asks: 'Just tell me what percentage I should keep in equity.' What can a mutual fund distributor do, and not do?</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Hybrid categories, their equity ranges, the multi asset rule and Life Cycle Funds: SEBI Master Circular for Mutual Funds, 20 March 2026, paras 3.7 to 3.8.4 and Annexure 1B.</a:t>
            </a:r>
            <a:endParaRPr lang="en-US" sz="1050" dirty="0"/>
          </a:p>
          <a:p>
            <a:pPr marL="165100" indent="-165100">
              <a:spcAft>
                <a:spcPts val="400"/>
              </a:spcAft>
              <a:buSzPct val="100000"/>
              <a:buChar char="•"/>
            </a:pPr>
            <a:r>
              <a:rPr lang="en-US" sz="1050" dirty="0">
                <a:solidFill>
                  <a:schemeClr val="tx1"/>
                </a:solidFill>
              </a:rPr>
              <a:t>Nifty 50 close 24,080.40 on 31 Aug 2026: NSE Indices daily file. 10-year G-sec yield 6.9497% on 31 Aug 2026: FBIL G-Sec yields. Repo rate 5.50%: RBI Monetary Policy Statement, 7 Oct 2026.</a:t>
            </a:r>
            <a:endParaRPr lang="en-US" sz="1050" dirty="0"/>
          </a:p>
          <a:p>
            <a:pPr marL="165100" indent="-165100">
              <a:spcAft>
                <a:spcPts val="400"/>
              </a:spcAft>
              <a:buSzPct val="100000"/>
              <a:buChar char="•"/>
            </a:pPr>
            <a:r>
              <a:rPr lang="en-US" sz="1050" dirty="0">
                <a:solidFill>
                  <a:schemeClr val="tx1"/>
                </a:solidFill>
              </a:rPr>
              <a:t>Debt fund tax and the 2017 category count: Trustner Academy verified fact sheet, 7 Oct 2026. REIT and InvIT classification (para 13.13) and the 26 August 2026 date (para 3.8.9): SEBI Master Circular.</a:t>
            </a:r>
            <a:endParaRPr lang="en-US" sz="1050" dirty="0"/>
          </a:p>
          <a:p>
            <a:pPr marL="165100" indent="-165100">
              <a:spcAft>
                <a:spcPts val="400"/>
              </a:spcAft>
              <a:buSzPct val="100000"/>
              <a:buChar char="•"/>
            </a:pPr>
            <a:r>
              <a:rPr lang="en-US" sz="1050" dirty="0">
                <a:solidFill>
                  <a:schemeClr val="tx1"/>
                </a:solidFill>
              </a:rPr>
              <a:t>Assets A and B, the 60:40 and 50:50 mixes and all returns in the examples are invented. They are not forecasts and not suggested allocations.</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Asset allocation</dc:title>
  <dc:subject>PptxGenJS Presentation</dc:subject>
  <dc:creator>Trustner</dc:creator>
  <cp:lastModifiedBy>Trustner</cp:lastModifiedBy>
  <cp:revision>1</cp:revision>
  <dcterms:created xsi:type="dcterms:W3CDTF">2026-10-12T08:17:37Z</dcterms:created>
  <dcterms:modified xsi:type="dcterms:W3CDTF">2026-10-12T08:17:37Z</dcterms:modified>
</cp:coreProperties>
</file>