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charts/chart1.xml" ContentType="application/vnd.openxmlformats-officedocument.drawingml.chart+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5B6675"/>
                </a:solidFill>
                <a:latin typeface="Arial"/>
              </a:defRPr>
            </a:pPr>
            <a:r>
              <a:rPr sz="1200" b="0" i="0" u="none" strike="noStrike">
                <a:solidFill>
                  <a:srgbClr val="5B6675"/>
                </a:solidFill>
                <a:latin typeface="Arial"/>
              </a:rPr>
              <a:t>Interest per year on ₹5,00,000 (₹)</a:t>
            </a:r>
          </a:p>
        </c:rich>
      </c:tx>
      <c:layout/>
      <c:overlay val="0"/>
    </c:title>
    <c:autoTitleDeleted val="0"/>
    <c:plotArea>
      <c:layout/>
      <c:lineChart>
        <c:varyColors val="0"/>
        <c:ser>
          <c:idx val="0"/>
          <c:order val="0"/>
          <c:tx>
            <c:strRef>
              <c:f>Sheet1!$B$1</c:f>
              <c:strCache>
                <c:ptCount val="1"/>
                <c:pt idx="0">
                  <c:v>One-year bond, renewed</c:v>
                </c:pt>
              </c:strCache>
            </c:strRef>
          </c:tx>
          <c:spPr>
            <a:solidFill>
              <a:srgbClr val="0870B8"/>
            </a:solidFill>
            <a:ln w="31750" cap="flat">
              <a:solidFill>
                <a:srgbClr val="0870B8"/>
              </a:solidFill>
              <a:prstDash val="solid"/>
              <a:round/>
            </a:ln>
            <a:effectLst/>
          </c:spPr>
          <c:invertIfNegative val="0"/>
          <c:dLbls>
            <c:numFmt formatCode="0" sourceLinked="0"/>
            <c:txPr>
              <a:bodyPr/>
              <a:lstStyle/>
              <a:p>
                <a:pPr>
                  <a:defRPr b="0" i="0" strike="noStrike" sz="1000" u="none">
                    <a:solidFill>
                      <a:srgbClr val="0A1628"/>
                    </a:solidFill>
                    <a:latin typeface="Arial"/>
                  </a:defRPr>
                </a:pPr>
              </a:p>
            </c:txPr>
            <c:dLblPos val="t"/>
            <c:showLegendKey val="0"/>
            <c:showVal val="0"/>
            <c:showCatName val="0"/>
            <c:showSerName val="0"/>
            <c:showPercent val="0"/>
            <c:showBubbleSize val="0"/>
            <c:showLeaderLines val="0"/>
          </c:dLbls>
          <c:marker>
            <c:symbol val="circle"/>
            <c:size val="7"/>
            <c:spPr>
              <a:solidFill>
                <a:srgbClr val="0870B8"/>
              </a:solidFill>
              <a:ln w="9525" cap="flat">
                <a:solidFill>
                  <a:srgbClr val="0870B8"/>
                </a:solidFill>
                <a:prstDash val="solid"/>
                <a:round/>
              </a:ln>
              <a:effectLst/>
            </c:spPr>
          </c:marker>
          <c:cat>
            <c:multiLvlStrRef>
              <c:f>Sheet1!$A$2:$A$6</c:f>
              <c:multiLvlStrCache>
                <c:ptCount val="5"/>
                <c:lvl>
                  <c:pt idx="0">
                    <c:v>Year 1</c:v>
                  </c:pt>
                  <c:pt idx="1">
                    <c:v>Year 2</c:v>
                  </c:pt>
                  <c:pt idx="2">
                    <c:v>Year 3</c:v>
                  </c:pt>
                  <c:pt idx="3">
                    <c:v>Year 4</c:v>
                  </c:pt>
                  <c:pt idx="4">
                    <c:v>Year 5</c:v>
                  </c:pt>
                </c:lvl>
              </c:multiLvlStrCache>
            </c:multiLvlStrRef>
          </c:cat>
          <c:val>
            <c:numRef>
              <c:f>Sheet1!$B$2:$B$6</c:f>
              <c:numCache>
                <c:formatCode>General</c:formatCode>
                <c:ptCount val="5"/>
                <c:pt idx="0">
                  <c:v>30000</c:v>
                </c:pt>
                <c:pt idx="1">
                  <c:v>25000</c:v>
                </c:pt>
                <c:pt idx="2">
                  <c:v>25000</c:v>
                </c:pt>
                <c:pt idx="3">
                  <c:v>25000</c:v>
                </c:pt>
                <c:pt idx="4">
                  <c:v>25000</c:v>
                </c:pt>
              </c:numCache>
            </c:numRef>
          </c:val>
          <c:smooth val="0"/>
        </c:ser>
        <c:ser>
          <c:idx val="1"/>
          <c:order val="1"/>
          <c:tx>
            <c:strRef>
              <c:f>Sheet1!$C$1</c:f>
              <c:strCache>
                <c:ptCount val="1"/>
                <c:pt idx="0">
                  <c:v>Five-rung ladder</c:v>
                </c:pt>
              </c:strCache>
            </c:strRef>
          </c:tx>
          <c:spPr>
            <a:solidFill>
              <a:srgbClr val="9A6B0F"/>
            </a:solidFill>
            <a:ln w="31750" cap="flat">
              <a:solidFill>
                <a:srgbClr val="9A6B0F"/>
              </a:solidFill>
              <a:prstDash val="solid"/>
              <a:round/>
            </a:ln>
            <a:effectLst/>
          </c:spPr>
          <c:invertIfNegative val="0"/>
          <c:dLbls>
            <c:numFmt formatCode="0" sourceLinked="0"/>
            <c:txPr>
              <a:bodyPr/>
              <a:lstStyle/>
              <a:p>
                <a:pPr>
                  <a:defRPr b="0" i="0" strike="noStrike" sz="1000" u="none">
                    <a:solidFill>
                      <a:srgbClr val="0A1628"/>
                    </a:solidFill>
                    <a:latin typeface="Arial"/>
                  </a:defRPr>
                </a:pPr>
              </a:p>
            </c:txPr>
            <c:dLblPos val="t"/>
            <c:showLegendKey val="0"/>
            <c:showVal val="0"/>
            <c:showCatName val="0"/>
            <c:showSerName val="0"/>
            <c:showPercent val="0"/>
            <c:showBubbleSize val="0"/>
            <c:showLeaderLines val="0"/>
          </c:dLbls>
          <c:marker>
            <c:symbol val="circle"/>
            <c:size val="7"/>
            <c:spPr>
              <a:solidFill>
                <a:srgbClr val="9A6B0F"/>
              </a:solidFill>
              <a:ln w="9525" cap="flat">
                <a:solidFill>
                  <a:srgbClr val="9A6B0F"/>
                </a:solidFill>
                <a:prstDash val="solid"/>
                <a:round/>
              </a:ln>
              <a:effectLst/>
            </c:spPr>
          </c:marker>
          <c:cat>
            <c:multiLvlStrRef>
              <c:f>Sheet1!$A$2:$A$6</c:f>
              <c:multiLvlStrCache>
                <c:ptCount val="5"/>
                <c:lvl>
                  <c:pt idx="0">
                    <c:v>Year 1</c:v>
                  </c:pt>
                  <c:pt idx="1">
                    <c:v>Year 2</c:v>
                  </c:pt>
                  <c:pt idx="2">
                    <c:v>Year 3</c:v>
                  </c:pt>
                  <c:pt idx="3">
                    <c:v>Year 4</c:v>
                  </c:pt>
                  <c:pt idx="4">
                    <c:v>Year 5</c:v>
                  </c:pt>
                </c:lvl>
              </c:multiLvlStrCache>
            </c:multiLvlStrRef>
          </c:cat>
          <c:val>
            <c:numRef>
              <c:f>Sheet1!$C$2:$C$6</c:f>
              <c:numCache>
                <c:formatCode>General</c:formatCode>
                <c:ptCount val="5"/>
                <c:pt idx="0">
                  <c:v>32000</c:v>
                </c:pt>
                <c:pt idx="1">
                  <c:v>31800</c:v>
                </c:pt>
                <c:pt idx="2">
                  <c:v>31400</c:v>
                </c:pt>
                <c:pt idx="3">
                  <c:v>30800</c:v>
                </c:pt>
                <c:pt idx="4">
                  <c:v>30000</c:v>
                </c:pt>
              </c:numCache>
            </c:numRef>
          </c:val>
          <c:smooth val="0"/>
        </c:ser>
        <c:ser>
          <c:idx val="2"/>
          <c:order val="2"/>
          <c:tx>
            <c:strRef>
              <c:f>Sheet1!$D$1</c:f>
              <c:strCache>
                <c:ptCount val="1"/>
                <c:pt idx="0">
                  <c:v>One five-year bond</c:v>
                </c:pt>
              </c:strCache>
            </c:strRef>
          </c:tx>
          <c:spPr>
            <a:solidFill>
              <a:srgbClr val="0F5140"/>
            </a:solidFill>
            <a:ln w="31750" cap="flat">
              <a:solidFill>
                <a:srgbClr val="0F5140"/>
              </a:solidFill>
              <a:prstDash val="solid"/>
              <a:round/>
            </a:ln>
            <a:effectLst/>
          </c:spPr>
          <c:invertIfNegative val="0"/>
          <c:dLbls>
            <c:numFmt formatCode="0" sourceLinked="0"/>
            <c:txPr>
              <a:bodyPr/>
              <a:lstStyle/>
              <a:p>
                <a:pPr>
                  <a:defRPr b="0" i="0" strike="noStrike" sz="1000" u="none">
                    <a:solidFill>
                      <a:srgbClr val="0A1628"/>
                    </a:solidFill>
                    <a:latin typeface="Arial"/>
                  </a:defRPr>
                </a:pPr>
              </a:p>
            </c:txPr>
            <c:dLblPos val="t"/>
            <c:showLegendKey val="0"/>
            <c:showVal val="0"/>
            <c:showCatName val="0"/>
            <c:showSerName val="0"/>
            <c:showPercent val="0"/>
            <c:showBubbleSize val="0"/>
            <c:showLeaderLines val="0"/>
          </c:dLbls>
          <c:marker>
            <c:symbol val="circle"/>
            <c:size val="7"/>
            <c:spPr>
              <a:solidFill>
                <a:srgbClr val="0F5140"/>
              </a:solidFill>
              <a:ln w="9525" cap="flat">
                <a:solidFill>
                  <a:srgbClr val="0F5140"/>
                </a:solidFill>
                <a:prstDash val="solid"/>
                <a:round/>
              </a:ln>
              <a:effectLst/>
            </c:spPr>
          </c:marker>
          <c:cat>
            <c:multiLvlStrRef>
              <c:f>Sheet1!$A$2:$A$6</c:f>
              <c:multiLvlStrCache>
                <c:ptCount val="5"/>
                <c:lvl>
                  <c:pt idx="0">
                    <c:v>Year 1</c:v>
                  </c:pt>
                  <c:pt idx="1">
                    <c:v>Year 2</c:v>
                  </c:pt>
                  <c:pt idx="2">
                    <c:v>Year 3</c:v>
                  </c:pt>
                  <c:pt idx="3">
                    <c:v>Year 4</c:v>
                  </c:pt>
                  <c:pt idx="4">
                    <c:v>Year 5</c:v>
                  </c:pt>
                </c:lvl>
              </c:multiLvlStrCache>
            </c:multiLvlStrRef>
          </c:cat>
          <c:val>
            <c:numRef>
              <c:f>Sheet1!$D$2:$D$6</c:f>
              <c:numCache>
                <c:formatCode>General</c:formatCode>
                <c:ptCount val="5"/>
                <c:pt idx="0">
                  <c:v>34000</c:v>
                </c:pt>
                <c:pt idx="1">
                  <c:v>34000</c:v>
                </c:pt>
                <c:pt idx="2">
                  <c:v>34000</c:v>
                </c:pt>
                <c:pt idx="3">
                  <c:v>34000</c:v>
                </c:pt>
                <c:pt idx="4">
                  <c:v>34000</c:v>
                </c:pt>
              </c:numCache>
            </c:numRef>
          </c:val>
          <c:smooth val="0"/>
        </c:ser>
        <c:dLbls>
          <c:numFmt formatCode="0" sourceLinked="0"/>
          <c:txPr>
            <a:bodyPr/>
            <a:lstStyle/>
            <a:p>
              <a:pPr>
                <a:defRPr b="0" i="0" strike="noStrike" sz="1000" u="none">
                  <a:solidFill>
                    <a:srgbClr val="0A1628"/>
                  </a:solidFill>
                  <a:latin typeface="Arial"/>
                </a:defRPr>
              </a:pPr>
            </a:p>
          </c:txPr>
          <c:dLblPos val="t"/>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0A1628"/>
                </a:solidFill>
                <a:latin typeface="Arial"/>
              </a:defRPr>
            </a:pPr>
            <a:endParaRPr lang="en-US"/>
          </a:p>
        </c:txPr>
        <c:crossAx val="2094734552"/>
        <c:crosses val="autoZero"/>
        <c:auto val="1"/>
        <c:lblAlgn val="ctr"/>
        <c:noMultiLvlLbl val="1"/>
      </c:catAx>
      <c:valAx>
        <c:axId val="2094734552"/>
        <c:scaling>
          <c:orientation val="minMax"/>
          <c:max val="36000"/>
          <c:min val="20000"/>
        </c:scaling>
        <c:delete val="0"/>
        <c:axPos val="l"/>
        <c:majorGridlines>
          <c:spPr>
            <a:ln w="6350" cap="flat">
              <a:solidFill>
                <a:srgbClr val="E4DDD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6675"/>
                </a:solidFill>
                <a:latin typeface="Arial"/>
              </a:defRPr>
            </a:pPr>
            <a:endParaRPr lang="en-US"/>
          </a:p>
        </c:txPr>
        <c:crossAx val="2094734554"/>
        <c:crosses val="autoZero"/>
        <c:crossBetween val="between"/>
      </c:valAx>
      <c:spPr>
        <a:noFill/>
        <a:ln>
          <a:noFill/>
        </a:ln>
        <a:effectLst/>
      </c:spPr>
    </c:plotArea>
    <c:legend>
      <c:legendPos val="b"/>
      <c:overlay val="0"/>
      <c:txPr>
        <a:bodyPr/>
        <a:lstStyle/>
        <a:p>
          <a:pPr>
            <a:defRPr sz="1100">      </a:defRPr>
          </a:pPr>
          <a:endParaRPr lang="en-US"/>
        </a:p>
      </c:txPr>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by asking the room: if you had to put ₹5 lakh into bonds today, would you pick one maturity or several, and why? Take two or three answers. This deck shows what choosing several does. It builds on the decks on bond prices and yields and on duration.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this slide up for a moment. The idea is about dates, not about which bonds are chosen. A ladder can also be built with deposits or with funds that have a maturity date; the logic is the same.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understanding with one question: which of the two risks worries a person who renews a one-year bond every year? Reinvestment risk. And a person who holds one 20-year bond and may need to sell it? Price risk. A ladder sits between the two.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the addition with the room. Point out that the ladder's income, 6.4%, sits between the one-year and the five-year rate. The ladder is not built to earn more than a single bond; it is built to spread the dates. Longer bonds do not pay more than shorter ones at all times; here we assume they 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ladder's income changes one rung at a time, because only one-fifth is reinvested each year. Year 2 on the ladder: the matured 6.0% bond is replaced by a five-year bond at 5.8%, so 5,800 + 6,200 + 6,400 + 6,600 + 6,800 = 31,800. If rates rise instead, the single five-year bond still pays ₹34,000 and its market price falls; the ladder's income climbs gradually. Real rates do not move in one step and stay.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questions a ladder raises; we explain them and do not answer them for a client. On the third choice: a ladder does not remove credit risk. If a company on one rung fails to pay, that rung is affected whatever the spacing. See the deck on credit risk and spreads.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Company bonds and bank deposits can also form rungs; they are left out of the table only for space. '5 to 40 years' is RBI's wording for the general range of dated securities. Target maturity funds may track government security, corporate debt or mixed debt indices, so their credit risk depends on the index. A unit holder who stays to the maturity date receives the NAV of that day, not a promised amount.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August 2025 the portal also offers auto-bidding for Treasury bills: an investor can instruct it to place bids, and to reinvest, in later auctions. That is rolling a rung, done automatically. Retail bids are non-competitive: the investor does not quote a yield. Securities can also be bought and sold in the secondary market through the portal. The ₹10,000 minimum, the ₹2 crore limit for Government of India dated securities and the 1% of notified amount limit for SDLs are from RBI's Retail Direct FAQs.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rates a ladder of government paper would have met on those dates; each rung earns the rate of the day it is bought. Market figures are shown with a lag of at least 30 days, in line with SEBI's norms on price data used for education. Do not comment on where yields will go next. Refresh these at each month-end, using market figures that are at least 30 days old.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tax point matters for a ladder built with target maturity funds: they are debt funds, so gains on units bought on or after 1 April 2023 are taxed at the investor's slab rate. See the deck on capital gains tax for the details and for older units. We explain the rule; we do not compute a client's tax.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second point: RBI describes government securities as carrying practically no risk of default, so there the remaining risks are inflation and having to sell early. On the fourth: an investor who leaves a target maturity fund before its maturity date gets the NAV of that day, which reflects market yields then.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₹2,00,000 in each: ₹12,000 + ₹13,000 + ₹14,000 = ₹39,000. That is 6.5% on ₹6,00,000.
Q2: The person renewing the one-year bond. All of that money is reinvested at the lower rate within a year. On the ladder only one-fifth is reinvested each year, so income falls one rung at a time.
Q3: It is a mutual fund scheme with a stated maturity date. Its NAV moves daily and returns are not assured. The yield shown is an indication for someone who stays to maturity, before costs, and it assumes every issuer pays.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3.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3.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3.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DEBT MARKET</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Bond laddering</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Spreading bonds across maturity dates, so that no single day's interest rate decides the outcome</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Rules as on 12 October 2026; government yields as on 1 September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A bond ladder is a set of bonds that mature in turn, not all at once.</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Every year, or every few months, one bond repays. The holder can spend it or buy a new bond. No single date's interest rate applies to the whole sum.</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terms to know first</a:t>
            </a:r>
            <a:endParaRPr lang="en-US" sz="2800" dirty="0"/>
          </a:p>
        </p:txBody>
      </p:sp>
      <p:sp>
        <p:nvSpPr>
          <p:cNvPr id="4" name="Shape 1"/>
          <p:cNvSpPr/>
          <p:nvPr/>
        </p:nvSpPr>
        <p:spPr>
          <a:xfrm>
            <a:off x="457200" y="1188720"/>
            <a:ext cx="1885950" cy="2468880"/>
          </a:xfrm>
          <a:prstGeom prst="roundRect">
            <a:avLst>
              <a:gd name="adj" fmla="val 2909"/>
            </a:avLst>
          </a:prstGeom>
          <a:solidFill>
            <a:srgbClr val="FFFFFF"/>
          </a:solidFill>
          <a:ln w="9525">
            <a:solidFill>
              <a:schemeClr val="accent5"/>
            </a:solidFill>
            <a:prstDash val="solid"/>
          </a:ln>
        </p:spPr>
      </p:sp>
      <p:sp>
        <p:nvSpPr>
          <p:cNvPr id="5" name="Shape 2"/>
          <p:cNvSpPr/>
          <p:nvPr/>
        </p:nvSpPr>
        <p:spPr>
          <a:xfrm>
            <a:off x="457200" y="1188720"/>
            <a:ext cx="188595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Rung</a:t>
            </a:r>
            <a:endParaRPr lang="en-US" sz="1550" dirty="0"/>
          </a:p>
        </p:txBody>
      </p:sp>
      <p:sp>
        <p:nvSpPr>
          <p:cNvPr id="8" name="Text 4"/>
          <p:cNvSpPr/>
          <p:nvPr/>
        </p:nvSpPr>
        <p:spPr>
          <a:xfrm>
            <a:off x="68580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One maturity date in the ladder. A five-rung ladder has money coming back on five different dates.</a:t>
            </a:r>
            <a:endParaRPr lang="en-US" sz="1250" dirty="0"/>
          </a:p>
        </p:txBody>
      </p:sp>
      <p:sp>
        <p:nvSpPr>
          <p:cNvPr id="9" name="Shape 5"/>
          <p:cNvSpPr/>
          <p:nvPr/>
        </p:nvSpPr>
        <p:spPr>
          <a:xfrm>
            <a:off x="2571750" y="1188720"/>
            <a:ext cx="1885950" cy="2468880"/>
          </a:xfrm>
          <a:prstGeom prst="roundRect">
            <a:avLst>
              <a:gd name="adj" fmla="val 2909"/>
            </a:avLst>
          </a:prstGeom>
          <a:solidFill>
            <a:srgbClr val="FFFFFF"/>
          </a:solidFill>
          <a:ln w="9525">
            <a:solidFill>
              <a:schemeClr val="accent5"/>
            </a:solidFill>
            <a:prstDash val="solid"/>
          </a:ln>
        </p:spPr>
      </p:sp>
      <p:sp>
        <p:nvSpPr>
          <p:cNvPr id="10" name="Shape 6"/>
          <p:cNvSpPr/>
          <p:nvPr/>
        </p:nvSpPr>
        <p:spPr>
          <a:xfrm>
            <a:off x="2571750" y="1188720"/>
            <a:ext cx="188595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2800350" y="1408176"/>
            <a:ext cx="329184" cy="329184"/>
          </a:xfrm>
          <a:prstGeom prst="rect">
            <a:avLst/>
          </a:prstGeom>
        </p:spPr>
      </p:pic>
      <p:sp>
        <p:nvSpPr>
          <p:cNvPr id="12" name="Text 7"/>
          <p:cNvSpPr/>
          <p:nvPr/>
        </p:nvSpPr>
        <p:spPr>
          <a:xfrm>
            <a:off x="28003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Spacing</a:t>
            </a:r>
            <a:endParaRPr lang="en-US" sz="1550" dirty="0"/>
          </a:p>
        </p:txBody>
      </p:sp>
      <p:sp>
        <p:nvSpPr>
          <p:cNvPr id="13" name="Text 8"/>
          <p:cNvSpPr/>
          <p:nvPr/>
        </p:nvSpPr>
        <p:spPr>
          <a:xfrm>
            <a:off x="280035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The gap between two maturity dates. It can be three months, one year or longer.</a:t>
            </a:r>
            <a:endParaRPr lang="en-US" sz="1250" dirty="0"/>
          </a:p>
        </p:txBody>
      </p:sp>
      <p:sp>
        <p:nvSpPr>
          <p:cNvPr id="14" name="Shape 9"/>
          <p:cNvSpPr/>
          <p:nvPr/>
        </p:nvSpPr>
        <p:spPr>
          <a:xfrm>
            <a:off x="4686300" y="1188720"/>
            <a:ext cx="1885950" cy="2468880"/>
          </a:xfrm>
          <a:prstGeom prst="roundRect">
            <a:avLst>
              <a:gd name="adj" fmla="val 2909"/>
            </a:avLst>
          </a:prstGeom>
          <a:solidFill>
            <a:srgbClr val="FFFFFF"/>
          </a:solidFill>
          <a:ln w="9525">
            <a:solidFill>
              <a:schemeClr val="accent5"/>
            </a:solidFill>
            <a:prstDash val="solid"/>
          </a:ln>
        </p:spPr>
      </p:sp>
      <p:sp>
        <p:nvSpPr>
          <p:cNvPr id="15" name="Shape 10"/>
          <p:cNvSpPr/>
          <p:nvPr/>
        </p:nvSpPr>
        <p:spPr>
          <a:xfrm>
            <a:off x="4686300" y="1188720"/>
            <a:ext cx="188595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4914900" y="1408176"/>
            <a:ext cx="329184" cy="329184"/>
          </a:xfrm>
          <a:prstGeom prst="rect">
            <a:avLst/>
          </a:prstGeom>
        </p:spPr>
      </p:pic>
      <p:sp>
        <p:nvSpPr>
          <p:cNvPr id="17" name="Text 11"/>
          <p:cNvSpPr/>
          <p:nvPr/>
        </p:nvSpPr>
        <p:spPr>
          <a:xfrm>
            <a:off x="49149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Reinvestment</a:t>
            </a:r>
            <a:endParaRPr lang="en-US" sz="1550" dirty="0"/>
          </a:p>
        </p:txBody>
      </p:sp>
      <p:sp>
        <p:nvSpPr>
          <p:cNvPr id="18" name="Text 12"/>
          <p:cNvSpPr/>
          <p:nvPr/>
        </p:nvSpPr>
        <p:spPr>
          <a:xfrm>
            <a:off x="491490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Reinvestment risk: the chance that money from a maturing bond can only be reinvested at a lower rate.</a:t>
            </a:r>
            <a:endParaRPr lang="en-US" sz="1250" dirty="0"/>
          </a:p>
        </p:txBody>
      </p:sp>
      <p:sp>
        <p:nvSpPr>
          <p:cNvPr id="19" name="Shape 13"/>
          <p:cNvSpPr/>
          <p:nvPr/>
        </p:nvSpPr>
        <p:spPr>
          <a:xfrm>
            <a:off x="6800850" y="1188720"/>
            <a:ext cx="1885950" cy="2468880"/>
          </a:xfrm>
          <a:prstGeom prst="roundRect">
            <a:avLst>
              <a:gd name="adj" fmla="val 2909"/>
            </a:avLst>
          </a:prstGeom>
          <a:solidFill>
            <a:srgbClr val="FFFFFF"/>
          </a:solidFill>
          <a:ln w="9525">
            <a:solidFill>
              <a:schemeClr val="accent5"/>
            </a:solidFill>
            <a:prstDash val="solid"/>
          </a:ln>
        </p:spPr>
      </p:sp>
      <p:sp>
        <p:nvSpPr>
          <p:cNvPr id="20" name="Shape 14"/>
          <p:cNvSpPr/>
          <p:nvPr/>
        </p:nvSpPr>
        <p:spPr>
          <a:xfrm>
            <a:off x="6800850" y="1188720"/>
            <a:ext cx="1885950" cy="64008"/>
          </a:xfrm>
          <a:prstGeom prst="rect">
            <a:avLst/>
          </a:prstGeom>
          <a:solidFill>
            <a:schemeClr val="accent4"/>
          </a:solidFill>
          <a:ln w="12700">
            <a:solidFill>
              <a:schemeClr val="accent4"/>
            </a:solidFill>
            <a:prstDash val="solid"/>
          </a:ln>
        </p:spPr>
      </p:sp>
      <p:pic>
        <p:nvPicPr>
          <p:cNvPr id="21" name="Image 3" descr="preencoded.png">    </p:cNvPr>
          <p:cNvPicPr>
            <a:picLocks noChangeAspect="1"/>
          </p:cNvPicPr>
          <p:nvPr/>
        </p:nvPicPr>
        <p:blipFill>
          <a:blip r:embed="rId4"/>
          <a:stretch>
            <a:fillRect/>
          </a:stretch>
        </p:blipFill>
        <p:spPr>
          <a:xfrm>
            <a:off x="7029450" y="1408176"/>
            <a:ext cx="329184" cy="329184"/>
          </a:xfrm>
          <a:prstGeom prst="rect">
            <a:avLst/>
          </a:prstGeom>
        </p:spPr>
      </p:pic>
      <p:sp>
        <p:nvSpPr>
          <p:cNvPr id="22" name="Text 15"/>
          <p:cNvSpPr/>
          <p:nvPr/>
        </p:nvSpPr>
        <p:spPr>
          <a:xfrm>
            <a:off x="70294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Rolling</a:t>
            </a:r>
            <a:endParaRPr lang="en-US" sz="1550" dirty="0"/>
          </a:p>
        </p:txBody>
      </p:sp>
      <p:sp>
        <p:nvSpPr>
          <p:cNvPr id="23" name="Text 16"/>
          <p:cNvSpPr/>
          <p:nvPr/>
        </p:nvSpPr>
        <p:spPr>
          <a:xfrm>
            <a:off x="702945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Using the money from a matured bond to buy a new one at the far end, which keeps the ladder going.</a:t>
            </a:r>
            <a:endParaRPr lang="en-US" sz="1250" dirty="0"/>
          </a:p>
        </p:txBody>
      </p:sp>
      <p:sp>
        <p:nvSpPr>
          <p:cNvPr id="24" name="Shape 17"/>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5" name="Text 18"/>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The opposite risk is price risk: a bond's price falls when yields rise. See the deck on bond prices.</a:t>
            </a:r>
            <a:endParaRPr lang="en-US" sz="13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Building a five-rung ladder</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THE SET-UP</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₹5,00,000 to invest in bonds bought at face value.</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Assumed yearly interest: 6.0%, 6.2%, 6.4%, 6.6% and 6.8% on bonds of one, two, three, four and five years.</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Put ₹1,00,000 in each maturity. Interest in year 1: ₹6,000 + ₹6,200 + ₹6,400 + ₹6,600 + ₹6,800 = ₹32,000.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That is 6.4% on ₹5,00,000. All of it in the five-year bond would pay ₹34,000; all of it in the one-year bond, ₹30,000.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After one year the first bond repays ₹1,00,000. Each of the other four is one year closer to maturity.</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To keep five rungs, that ₹1,00,000 buys a new five-year bond at whatever five-year bonds pay on that day.</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Each year one-fifth of the money comes back, and one-fifth is reinvested at that year's rate.</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assumed figures. Tax and costs are ignored. These are not market rates or a forecast.</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rates fall by one point after year 1</a:t>
            </a:r>
            <a:endParaRPr lang="en-US" sz="2800" dirty="0"/>
          </a:p>
        </p:txBody>
      </p:sp>
      <p:sp>
        <p:nvSpPr>
          <p:cNvPr id="4" name="Shape 1"/>
          <p:cNvSpPr/>
          <p:nvPr/>
        </p:nvSpPr>
        <p:spPr>
          <a:xfrm>
            <a:off x="457200" y="1188720"/>
            <a:ext cx="5120640" cy="3108960"/>
          </a:xfrm>
          <a:prstGeom prst="roundRect">
            <a:avLst>
              <a:gd name="adj" fmla="val 1765"/>
            </a:avLst>
          </a:prstGeom>
          <a:solidFill>
            <a:srgbClr val="FFFFFF"/>
          </a:solidFill>
          <a:ln w="9525">
            <a:solidFill>
              <a:schemeClr val="accent5"/>
            </a:solidFill>
            <a:prstDash val="solid"/>
          </a:ln>
        </p:spPr>
      </p:sp>
      <p:graphicFrame>
        <p:nvGraphicFramePr>
          <p:cNvPr id="5" name="Chart 0" descr=""/>
          <p:cNvGraphicFramePr/>
          <p:nvPr/>
        </p:nvGraphicFramePr>
        <p:xfrm>
          <a:off x="548640" y="1280160"/>
          <a:ext cx="4937760" cy="29260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5760720" y="1188720"/>
            <a:ext cx="2926080" cy="3108960"/>
          </a:xfrm>
          <a:prstGeom prst="roundRect">
            <a:avLst>
              <a:gd name="adj" fmla="val 1875"/>
            </a:avLst>
          </a:prstGeom>
          <a:solidFill>
            <a:schemeClr val="bg2"/>
          </a:solidFill>
          <a:ln w="9525">
            <a:solidFill>
              <a:schemeClr val="accent5"/>
            </a:solidFill>
            <a:prstDash val="solid"/>
          </a:ln>
        </p:spPr>
      </p:sp>
      <p:sp>
        <p:nvSpPr>
          <p:cNvPr id="7" name="Text 3"/>
          <p:cNvSpPr/>
          <p:nvPr/>
        </p:nvSpPr>
        <p:spPr>
          <a:xfrm>
            <a:off x="5943600" y="1325880"/>
            <a:ext cx="2560320" cy="365760"/>
          </a:xfrm>
          <a:prstGeom prst="rect">
            <a:avLst/>
          </a:prstGeom>
          <a:noFill/>
          <a:ln/>
        </p:spPr>
        <p:txBody>
          <a:bodyPr wrap="square" lIns="0" tIns="0" rIns="0" bIns="0" rtlCol="0" anchor="t"/>
          <a:lstStyle/>
          <a:p>
            <a:pPr indent="0" marL="0">
              <a:buNone/>
            </a:pPr>
            <a:r>
              <a:rPr lang="en-US" sz="1500" b="1" dirty="0">
                <a:solidFill>
                  <a:schemeClr val="tx1"/>
                </a:solidFill>
                <a:latin typeface="Calibri" pitchFamily="34" charset="0"/>
                <a:ea typeface="Calibri" pitchFamily="34" charset="-122"/>
                <a:cs typeface="Calibri" pitchFamily="34" charset="-120"/>
              </a:rPr>
              <a:t>Read the chart</a:t>
            </a:r>
            <a:endParaRPr lang="en-US" sz="1500" dirty="0"/>
          </a:p>
        </p:txBody>
      </p:sp>
      <p:sp>
        <p:nvSpPr>
          <p:cNvPr id="8" name="Text 4"/>
          <p:cNvSpPr/>
          <p:nvPr/>
        </p:nvSpPr>
        <p:spPr>
          <a:xfrm>
            <a:off x="5943600" y="1755648"/>
            <a:ext cx="2560320" cy="2423160"/>
          </a:xfrm>
          <a:prstGeom prst="rect">
            <a:avLst/>
          </a:prstGeom>
          <a:noFill/>
          <a:ln/>
        </p:spPr>
        <p:txBody>
          <a:bodyPr wrap="square" lIns="0" tIns="0" rIns="0" bIns="0" rtlCol="0" anchor="t"/>
          <a:lstStyle/>
          <a:p>
            <a:pPr marL="165100" indent="-165100">
              <a:spcAft>
                <a:spcPts val="700"/>
              </a:spcAft>
              <a:buSzPct val="100000"/>
              <a:buChar char="•"/>
            </a:pPr>
            <a:r>
              <a:rPr lang="en-US" sz="1250" dirty="0">
                <a:solidFill>
                  <a:schemeClr val="tx1"/>
                </a:solidFill>
              </a:rPr>
              <a:t>Renewed one-year bond: income drops from ₹30,000 to ₹25,000 at once.</a:t>
            </a:r>
            <a:endParaRPr lang="en-US" sz="1250" dirty="0"/>
          </a:p>
          <a:p>
            <a:pPr marL="165100" indent="-165100">
              <a:spcAft>
                <a:spcPts val="700"/>
              </a:spcAft>
              <a:buSzPct val="100000"/>
              <a:buChar char="•"/>
            </a:pPr>
            <a:r>
              <a:rPr lang="en-US" sz="1250" dirty="0">
                <a:solidFill>
                  <a:schemeClr val="tx1"/>
                </a:solidFill>
              </a:rPr>
              <a:t>Ladder: ₹32,000, then ₹31,800, ₹31,400, ₹30,800 and ₹30,000.</a:t>
            </a:r>
            <a:endParaRPr lang="en-US" sz="1250" dirty="0"/>
          </a:p>
          <a:p>
            <a:pPr marL="165100" indent="-165100">
              <a:spcAft>
                <a:spcPts val="700"/>
              </a:spcAft>
              <a:buSzPct val="100000"/>
              <a:buChar char="•"/>
            </a:pPr>
            <a:r>
              <a:rPr lang="en-US" sz="1250" dirty="0">
                <a:solidFill>
                  <a:schemeClr val="tx1"/>
                </a:solidFill>
              </a:rPr>
              <a:t>Single five-year bond: ₹34,000 a year, but no money back until year 5.</a:t>
            </a:r>
            <a:endParaRPr lang="en-US" sz="1250" dirty="0"/>
          </a:p>
          <a:p>
            <a:pPr marL="165100" indent="-165100">
              <a:spcAft>
                <a:spcPts val="700"/>
              </a:spcAft>
              <a:buSzPct val="100000"/>
              <a:buChar char="•"/>
            </a:pPr>
            <a:r>
              <a:rPr lang="en-US" sz="1250" dirty="0">
                <a:solidFill>
                  <a:schemeClr val="tx1"/>
                </a:solidFill>
              </a:rPr>
              <a:t>If rates rose by one point instead, the ladder would reach ₹38,000 by year 5.</a:t>
            </a:r>
            <a:endParaRPr lang="en-US" sz="1250" dirty="0"/>
          </a:p>
        </p:txBody>
      </p:sp>
      <p:sp>
        <p:nvSpPr>
          <p:cNvPr id="9" name="Text 5"/>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Illustration: the ladder from the last slide. All assumed rates fall by one percentage point after year 1 and stay there. Assumed figures, not market data.</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choices in any ladder</a:t>
            </a:r>
            <a:endParaRPr lang="en-US" sz="2800" dirty="0"/>
          </a:p>
        </p:txBody>
      </p:sp>
      <p:sp>
        <p:nvSpPr>
          <p:cNvPr id="4"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sp>
        <p:nvSpPr>
          <p:cNvPr id="5" name="Shape 2"/>
          <p:cNvSpPr/>
          <p:nvPr/>
        </p:nvSpPr>
        <p:spPr>
          <a:xfrm>
            <a:off x="621792" y="1338453"/>
            <a:ext cx="438912" cy="438912"/>
          </a:xfrm>
          <a:prstGeom prst="ellipse">
            <a:avLst/>
          </a:prstGeom>
          <a:solidFill>
            <a:schemeClr val="accent1"/>
          </a:solidFill>
          <a:ln w="12700">
            <a:solidFill>
              <a:schemeClr val="accent1"/>
            </a:solidFill>
            <a:prstDash val="solid"/>
          </a:ln>
        </p:spPr>
      </p:sp>
      <p:sp>
        <p:nvSpPr>
          <p:cNvPr id="6" name="Text 3"/>
          <p:cNvSpPr/>
          <p:nvPr/>
        </p:nvSpPr>
        <p:spPr>
          <a:xfrm>
            <a:off x="621792" y="1338453"/>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7" name="Text 4"/>
          <p:cNvSpPr/>
          <p:nvPr/>
        </p:nvSpPr>
        <p:spPr>
          <a:xfrm>
            <a:off x="1243584" y="1188720"/>
            <a:ext cx="22860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How long</a:t>
            </a:r>
            <a:endParaRPr lang="en-US" sz="1450" dirty="0"/>
          </a:p>
        </p:txBody>
      </p:sp>
      <p:sp>
        <p:nvSpPr>
          <p:cNvPr id="8" name="Text 5"/>
          <p:cNvSpPr/>
          <p:nvPr/>
        </p:nvSpPr>
        <p:spPr>
          <a:xfrm>
            <a:off x="3611880" y="1188720"/>
            <a:ext cx="49377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date of the last rung. A longer ladder holds longer bonds, whose prices move more when yields change.</a:t>
            </a:r>
            <a:endParaRPr lang="en-US" sz="1300" dirty="0"/>
          </a:p>
        </p:txBody>
      </p:sp>
      <p:sp>
        <p:nvSpPr>
          <p:cNvPr id="9" name="Shape 6"/>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sp>
        <p:nvSpPr>
          <p:cNvPr id="10" name="Shape 7"/>
          <p:cNvSpPr/>
          <p:nvPr/>
        </p:nvSpPr>
        <p:spPr>
          <a:xfrm>
            <a:off x="621792" y="2204847"/>
            <a:ext cx="438912" cy="438912"/>
          </a:xfrm>
          <a:prstGeom prst="ellipse">
            <a:avLst/>
          </a:prstGeom>
          <a:solidFill>
            <a:schemeClr val="accent2"/>
          </a:solidFill>
          <a:ln w="12700">
            <a:solidFill>
              <a:schemeClr val="accent2"/>
            </a:solidFill>
            <a:prstDash val="solid"/>
          </a:ln>
        </p:spPr>
      </p:sp>
      <p:sp>
        <p:nvSpPr>
          <p:cNvPr id="11" name="Text 8"/>
          <p:cNvSpPr/>
          <p:nvPr/>
        </p:nvSpPr>
        <p:spPr>
          <a:xfrm>
            <a:off x="621792" y="2204847"/>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p:nvPr/>
        </p:nvSpPr>
        <p:spPr>
          <a:xfrm>
            <a:off x="1243584" y="2055114"/>
            <a:ext cx="22860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How far apart</a:t>
            </a:r>
            <a:endParaRPr lang="en-US" sz="1450" dirty="0"/>
          </a:p>
        </p:txBody>
      </p:sp>
      <p:sp>
        <p:nvSpPr>
          <p:cNvPr id="13" name="Text 10"/>
          <p:cNvSpPr/>
          <p:nvPr/>
        </p:nvSpPr>
        <p:spPr>
          <a:xfrm>
            <a:off x="3611880" y="2055114"/>
            <a:ext cx="49377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spacing between rungs. Closer rungs return money more often and mean more reinvesting.</a:t>
            </a:r>
            <a:endParaRPr lang="en-US" sz="1300" dirty="0"/>
          </a:p>
        </p:txBody>
      </p:sp>
      <p:sp>
        <p:nvSpPr>
          <p:cNvPr id="14" name="Shape 11"/>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sp>
        <p:nvSpPr>
          <p:cNvPr id="15" name="Shape 12"/>
          <p:cNvSpPr/>
          <p:nvPr/>
        </p:nvSpPr>
        <p:spPr>
          <a:xfrm>
            <a:off x="621792" y="3071241"/>
            <a:ext cx="438912" cy="438912"/>
          </a:xfrm>
          <a:prstGeom prst="ellipse">
            <a:avLst/>
          </a:prstGeom>
          <a:solidFill>
            <a:schemeClr val="accent3"/>
          </a:solidFill>
          <a:ln w="12700">
            <a:solidFill>
              <a:schemeClr val="accent3"/>
            </a:solidFill>
            <a:prstDash val="solid"/>
          </a:ln>
        </p:spPr>
      </p:sp>
      <p:sp>
        <p:nvSpPr>
          <p:cNvPr id="16" name="Text 13"/>
          <p:cNvSpPr/>
          <p:nvPr/>
        </p:nvSpPr>
        <p:spPr>
          <a:xfrm>
            <a:off x="621792" y="3071241"/>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7" name="Text 14"/>
          <p:cNvSpPr/>
          <p:nvPr/>
        </p:nvSpPr>
        <p:spPr>
          <a:xfrm>
            <a:off x="1243584" y="2921508"/>
            <a:ext cx="22860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What sits on each rung</a:t>
            </a:r>
            <a:endParaRPr lang="en-US" sz="1450" dirty="0"/>
          </a:p>
        </p:txBody>
      </p:sp>
      <p:sp>
        <p:nvSpPr>
          <p:cNvPr id="18" name="Text 15"/>
          <p:cNvSpPr/>
          <p:nvPr/>
        </p:nvSpPr>
        <p:spPr>
          <a:xfrm>
            <a:off x="3611880" y="2921508"/>
            <a:ext cx="49377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Government paper, company bonds, deposits or funds with a maturity date. Each carries its own credit risk and tax treatment.</a:t>
            </a:r>
            <a:endParaRPr lang="en-US" sz="1300" dirty="0"/>
          </a:p>
        </p:txBody>
      </p:sp>
      <p:sp>
        <p:nvSpPr>
          <p:cNvPr id="19" name="Shape 16"/>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sp>
        <p:nvSpPr>
          <p:cNvPr id="20" name="Shape 17"/>
          <p:cNvSpPr/>
          <p:nvPr/>
        </p:nvSpPr>
        <p:spPr>
          <a:xfrm>
            <a:off x="621792" y="3937635"/>
            <a:ext cx="438912" cy="438912"/>
          </a:xfrm>
          <a:prstGeom prst="ellipse">
            <a:avLst/>
          </a:prstGeom>
          <a:solidFill>
            <a:schemeClr val="accent4"/>
          </a:solidFill>
          <a:ln w="12700">
            <a:solidFill>
              <a:schemeClr val="accent4"/>
            </a:solidFill>
            <a:prstDash val="solid"/>
          </a:ln>
        </p:spPr>
      </p:sp>
      <p:sp>
        <p:nvSpPr>
          <p:cNvPr id="21" name="Text 18"/>
          <p:cNvSpPr/>
          <p:nvPr/>
        </p:nvSpPr>
        <p:spPr>
          <a:xfrm>
            <a:off x="621792" y="3937635"/>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2" name="Text 19"/>
          <p:cNvSpPr/>
          <p:nvPr/>
        </p:nvSpPr>
        <p:spPr>
          <a:xfrm>
            <a:off x="1243584" y="3787902"/>
            <a:ext cx="22860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What happens at maturity</a:t>
            </a:r>
            <a:endParaRPr lang="en-US" sz="1450" dirty="0"/>
          </a:p>
        </p:txBody>
      </p:sp>
      <p:sp>
        <p:nvSpPr>
          <p:cNvPr id="23" name="Text 20"/>
          <p:cNvSpPr/>
          <p:nvPr/>
        </p:nvSpPr>
        <p:spPr>
          <a:xfrm>
            <a:off x="3611880" y="3787902"/>
            <a:ext cx="49377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Spend the money, or roll it into a new last rung. Rolling keeps the ladder the same length.</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What the rungs can be made of</a:t>
            </a:r>
            <a:endParaRPr lang="en-US" sz="28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2011680"/>
                <a:gridCol w="3383280"/>
                <a:gridCol w="2834640"/>
              </a:tblGrid>
              <a:tr h="566928">
                <a:tc>
                  <a:txBody>
                    <a:bodyPr/>
                    <a:lstStyle/>
                    <a:p>
                      <a:pPr indent="0" marL="0">
                        <a:buNone/>
                      </a:pPr>
                      <a:r>
                        <a:rPr lang="en-US" sz="1250" b="1" dirty="0">
                          <a:solidFill>
                            <a:srgbClr val="FFFFFF"/>
                          </a:solidFill>
                        </a:rPr>
                        <a:t>Building block</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What it is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Points to know</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66928">
                <a:tc>
                  <a:txBody>
                    <a:bodyPr/>
                    <a:lstStyle/>
                    <a:p>
                      <a:pPr indent="0" marL="0">
                        <a:buNone/>
                      </a:pPr>
                      <a:r>
                        <a:rPr lang="en-US" sz="1200" b="1" dirty="0">
                          <a:solidFill>
                            <a:schemeClr val="tx1"/>
                          </a:solidFill>
                        </a:rPr>
                        <a:t>Treasury bills</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Central government paper of 91, 182 and 364 days. Sold at a discount and repaid at face value; no interest is paid.</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Auctions are usually held every Wednesday. Minimum ₹10,000.</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66928">
                <a:tc>
                  <a:txBody>
                    <a:bodyPr/>
                    <a:lstStyle/>
                    <a:p>
                      <a:pPr indent="0" marL="0">
                        <a:buNone/>
                      </a:pPr>
                      <a:r>
                        <a:rPr lang="en-US" sz="1200" b="1" dirty="0">
                          <a:solidFill>
                            <a:schemeClr val="tx1"/>
                          </a:solidFill>
                        </a:rPr>
                        <a:t>Dated government securities</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Central government bonds, generally of 5 to 40 years, paying interest every half-year.</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Minimum ₹10,000. The price moves with yields until maturity.</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66928">
                <a:tc>
                  <a:txBody>
                    <a:bodyPr/>
                    <a:lstStyle/>
                    <a:p>
                      <a:pPr indent="0" marL="0">
                        <a:buNone/>
                      </a:pPr>
                      <a:r>
                        <a:rPr lang="en-US" sz="1200" b="1" dirty="0">
                          <a:solidFill>
                            <a:schemeClr val="tx1"/>
                          </a:solidFill>
                        </a:rPr>
                        <a:t>State Development Loans</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Dated securities issued by State Governments through auctions.</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Minimum bid ₹10,000.</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66928">
                <a:tc>
                  <a:txBody>
                    <a:bodyPr/>
                    <a:lstStyle/>
                    <a:p>
                      <a:pPr indent="0" marL="0">
                        <a:buNone/>
                      </a:pPr>
                      <a:r>
                        <a:rPr lang="en-US" sz="1200" b="1" dirty="0">
                          <a:solidFill>
                            <a:schemeClr val="tx1"/>
                          </a:solidFill>
                        </a:rPr>
                        <a:t>Target maturity funds</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Debt index funds or ETFs with a stated maturity date. No holding may mature after that date.</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Mutual fund schemes: NAV moves daily and returns are not assured.</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bl>
          </a:graphicData>
        </a:graphic>
      </p:graphicFrame>
      <p:sp>
        <p:nvSpPr>
          <p:cNvPr id="5" name="Text 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RBI FAQs, Government Securities Market in India; SEBI Master Circular for Mutual Funds, 20 Mar 2026, para 4.4.</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RBI Retail Direct: the direct route</a:t>
            </a:r>
            <a:endParaRPr lang="en-US" sz="2800" dirty="0"/>
          </a:p>
        </p:txBody>
      </p:sp>
      <p:sp>
        <p:nvSpPr>
          <p:cNvPr id="4" name="Shape 1"/>
          <p:cNvSpPr/>
          <p:nvPr/>
        </p:nvSpPr>
        <p:spPr>
          <a:xfrm>
            <a:off x="457200" y="1188720"/>
            <a:ext cx="2590800" cy="3035808"/>
          </a:xfrm>
          <a:prstGeom prst="roundRect">
            <a:avLst>
              <a:gd name="adj" fmla="val 2118"/>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2499360" y="1408176"/>
            <a:ext cx="329184" cy="329184"/>
          </a:xfrm>
          <a:prstGeom prst="rect">
            <a:avLst/>
          </a:prstGeom>
        </p:spPr>
      </p:pic>
      <p:sp>
        <p:nvSpPr>
          <p:cNvPr id="7" name="Text 3"/>
          <p:cNvSpPr/>
          <p:nvPr/>
        </p:nvSpPr>
        <p:spPr>
          <a:xfrm>
            <a:off x="685800" y="1408176"/>
            <a:ext cx="1722120" cy="502920"/>
          </a:xfrm>
          <a:prstGeom prst="rect">
            <a:avLst/>
          </a:prstGeom>
          <a:noFill/>
          <a:ln/>
        </p:spPr>
        <p:txBody>
          <a:bodyPr wrap="square" lIns="0" tIns="0" rIns="0" bIns="0" rtlCol="0" anchor="ctr"/>
          <a:lstStyle/>
          <a:p>
            <a:pPr indent="0" marL="0">
              <a:buNone/>
            </a:pPr>
            <a:r>
              <a:rPr lang="en-US" sz="2800" b="1" dirty="0">
                <a:solidFill>
                  <a:schemeClr val="accent1"/>
                </a:solidFill>
                <a:latin typeface="Cambria" pitchFamily="34" charset="0"/>
                <a:ea typeface="Cambria" pitchFamily="34" charset="-122"/>
                <a:cs typeface="Cambria" pitchFamily="34" charset="-120"/>
              </a:rPr>
              <a:t>2021</a:t>
            </a:r>
            <a:endParaRPr lang="en-US" sz="2800" dirty="0"/>
          </a:p>
        </p:txBody>
      </p:sp>
      <p:sp>
        <p:nvSpPr>
          <p:cNvPr id="8" name="Text 4"/>
          <p:cNvSpPr/>
          <p:nvPr/>
        </p:nvSpPr>
        <p:spPr>
          <a:xfrm>
            <a:off x="685800" y="197510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Open to individuals</a:t>
            </a:r>
            <a:endParaRPr lang="en-US" sz="1650" dirty="0"/>
          </a:p>
        </p:txBody>
      </p:sp>
      <p:sp>
        <p:nvSpPr>
          <p:cNvPr id="9" name="Text 5"/>
          <p:cNvSpPr/>
          <p:nvPr/>
        </p:nvSpPr>
        <p:spPr>
          <a:xfrm>
            <a:off x="685800" y="2377440"/>
            <a:ext cx="2133600" cy="1737360"/>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Launched on 12 November 2021. An individual opens a Retail Direct Gilt account with RBI online and bids in auctions of government securities.</a:t>
            </a:r>
            <a:endParaRPr lang="en-US" sz="1350" dirty="0"/>
          </a:p>
        </p:txBody>
      </p:sp>
      <p:sp>
        <p:nvSpPr>
          <p:cNvPr id="10" name="Shape 6"/>
          <p:cNvSpPr/>
          <p:nvPr/>
        </p:nvSpPr>
        <p:spPr>
          <a:xfrm>
            <a:off x="3276600" y="1188720"/>
            <a:ext cx="2590800" cy="3035808"/>
          </a:xfrm>
          <a:prstGeom prst="roundRect">
            <a:avLst>
              <a:gd name="adj" fmla="val 2118"/>
            </a:avLst>
          </a:prstGeom>
          <a:solidFill>
            <a:srgbClr val="FFFFFF"/>
          </a:solidFill>
          <a:ln w="9525">
            <a:solidFill>
              <a:schemeClr val="accent5"/>
            </a:solidFill>
            <a:prstDash val="solid"/>
          </a:ln>
        </p:spPr>
      </p:sp>
      <p:sp>
        <p:nvSpPr>
          <p:cNvPr id="11" name="Shape 7"/>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2" name="Image 1" descr="preencoded.png">    </p:cNvPr>
          <p:cNvPicPr>
            <a:picLocks noChangeAspect="1"/>
          </p:cNvPicPr>
          <p:nvPr/>
        </p:nvPicPr>
        <p:blipFill>
          <a:blip r:embed="rId2"/>
          <a:stretch>
            <a:fillRect/>
          </a:stretch>
        </p:blipFill>
        <p:spPr>
          <a:xfrm>
            <a:off x="5318760" y="1408176"/>
            <a:ext cx="329184" cy="329184"/>
          </a:xfrm>
          <a:prstGeom prst="rect">
            <a:avLst/>
          </a:prstGeom>
        </p:spPr>
      </p:pic>
      <p:sp>
        <p:nvSpPr>
          <p:cNvPr id="13" name="Text 8"/>
          <p:cNvSpPr/>
          <p:nvPr/>
        </p:nvSpPr>
        <p:spPr>
          <a:xfrm>
            <a:off x="3505200" y="1408176"/>
            <a:ext cx="1722120" cy="502920"/>
          </a:xfrm>
          <a:prstGeom prst="rect">
            <a:avLst/>
          </a:prstGeom>
          <a:noFill/>
          <a:ln/>
        </p:spPr>
        <p:txBody>
          <a:bodyPr wrap="square" lIns="0" tIns="0" rIns="0" bIns="0" rtlCol="0" anchor="ctr"/>
          <a:lstStyle/>
          <a:p>
            <a:pPr indent="0" marL="0">
              <a:buNone/>
            </a:pPr>
            <a:r>
              <a:rPr lang="en-US" sz="2800" b="1" dirty="0">
                <a:solidFill>
                  <a:schemeClr val="accent2"/>
                </a:solidFill>
                <a:latin typeface="Cambria" pitchFamily="34" charset="0"/>
                <a:ea typeface="Cambria" pitchFamily="34" charset="-122"/>
                <a:cs typeface="Cambria" pitchFamily="34" charset="-120"/>
              </a:rPr>
              <a:t>₹10,000</a:t>
            </a:r>
            <a:endParaRPr lang="en-US" sz="2800" dirty="0"/>
          </a:p>
        </p:txBody>
      </p:sp>
      <p:sp>
        <p:nvSpPr>
          <p:cNvPr id="14" name="Text 9"/>
          <p:cNvSpPr/>
          <p:nvPr/>
        </p:nvSpPr>
        <p:spPr>
          <a:xfrm>
            <a:off x="3505200" y="197510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Minimum bid</a:t>
            </a:r>
            <a:endParaRPr lang="en-US" sz="1650" dirty="0"/>
          </a:p>
        </p:txBody>
      </p:sp>
      <p:sp>
        <p:nvSpPr>
          <p:cNvPr id="15" name="Text 10"/>
          <p:cNvSpPr/>
          <p:nvPr/>
        </p:nvSpPr>
        <p:spPr>
          <a:xfrm>
            <a:off x="3505200" y="2377440"/>
            <a:ext cx="2133600" cy="1737360"/>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For Treasury bills, dated government securities and State Development Loans. For a Government of India dated security the upper limit is ₹2 crore per security per auction.</a:t>
            </a:r>
            <a:endParaRPr lang="en-US" sz="1350" dirty="0"/>
          </a:p>
        </p:txBody>
      </p:sp>
      <p:sp>
        <p:nvSpPr>
          <p:cNvPr id="16" name="Shape 11"/>
          <p:cNvSpPr/>
          <p:nvPr/>
        </p:nvSpPr>
        <p:spPr>
          <a:xfrm>
            <a:off x="6096000" y="1188720"/>
            <a:ext cx="2590800" cy="3035808"/>
          </a:xfrm>
          <a:prstGeom prst="roundRect">
            <a:avLst>
              <a:gd name="adj" fmla="val 2118"/>
            </a:avLst>
          </a:prstGeom>
          <a:solidFill>
            <a:srgbClr val="FFFFFF"/>
          </a:solidFill>
          <a:ln w="9525">
            <a:solidFill>
              <a:schemeClr val="accent5"/>
            </a:solidFill>
            <a:prstDash val="solid"/>
          </a:ln>
        </p:spPr>
      </p:sp>
      <p:sp>
        <p:nvSpPr>
          <p:cNvPr id="17" name="Shape 12"/>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8" name="Image 2" descr="preencoded.png">    </p:cNvPr>
          <p:cNvPicPr>
            <a:picLocks noChangeAspect="1"/>
          </p:cNvPicPr>
          <p:nvPr/>
        </p:nvPicPr>
        <p:blipFill>
          <a:blip r:embed="rId3"/>
          <a:stretch>
            <a:fillRect/>
          </a:stretch>
        </p:blipFill>
        <p:spPr>
          <a:xfrm>
            <a:off x="8138160" y="1408176"/>
            <a:ext cx="329184" cy="329184"/>
          </a:xfrm>
          <a:prstGeom prst="rect">
            <a:avLst/>
          </a:prstGeom>
        </p:spPr>
      </p:pic>
      <p:sp>
        <p:nvSpPr>
          <p:cNvPr id="19" name="Text 13"/>
          <p:cNvSpPr/>
          <p:nvPr/>
        </p:nvSpPr>
        <p:spPr>
          <a:xfrm>
            <a:off x="6324600" y="1408176"/>
            <a:ext cx="1722120" cy="502920"/>
          </a:xfrm>
          <a:prstGeom prst="rect">
            <a:avLst/>
          </a:prstGeom>
          <a:noFill/>
          <a:ln/>
        </p:spPr>
        <p:txBody>
          <a:bodyPr wrap="square" lIns="0" tIns="0" rIns="0" bIns="0" rtlCol="0" anchor="ctr"/>
          <a:lstStyle/>
          <a:p>
            <a:pPr indent="0" marL="0">
              <a:buNone/>
            </a:pPr>
            <a:r>
              <a:rPr lang="en-US" sz="2800" b="1" dirty="0">
                <a:solidFill>
                  <a:schemeClr val="accent3"/>
                </a:solidFill>
                <a:latin typeface="Cambria" pitchFamily="34" charset="0"/>
                <a:ea typeface="Cambria" pitchFamily="34" charset="-122"/>
                <a:cs typeface="Cambria" pitchFamily="34" charset="-120"/>
              </a:rPr>
              <a:t>No fee</a:t>
            </a:r>
            <a:endParaRPr lang="en-US" sz="2800" dirty="0"/>
          </a:p>
        </p:txBody>
      </p:sp>
      <p:sp>
        <p:nvSpPr>
          <p:cNvPr id="20" name="Text 14"/>
          <p:cNvSpPr/>
          <p:nvPr/>
        </p:nvSpPr>
        <p:spPr>
          <a:xfrm>
            <a:off x="6324600" y="197510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Account</a:t>
            </a:r>
            <a:endParaRPr lang="en-US" sz="1650" dirty="0"/>
          </a:p>
        </p:txBody>
      </p:sp>
      <p:sp>
        <p:nvSpPr>
          <p:cNvPr id="21" name="Text 15"/>
          <p:cNvSpPr/>
          <p:nvPr/>
        </p:nvSpPr>
        <p:spPr>
          <a:xfrm>
            <a:off x="6324600" y="2377440"/>
            <a:ext cx="2133600" cy="1737360"/>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RBI's FAQ says no fee is charged for opening and maintaining the account. Payment-gateway charges, if any, are borne by the investor.</a:t>
            </a:r>
            <a:endParaRPr lang="en-US" sz="1350" dirty="0"/>
          </a:p>
        </p:txBody>
      </p:sp>
      <p:sp>
        <p:nvSpPr>
          <p:cNvPr id="22" name="Text 16"/>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RBI press release 'RBI Retail Direct Scheme', 12 Nov 2021; RBI FAQs, Government Securities Market in India; RBI Statement on Developmental and Regulatory Policies, 6 Aug 2025.</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things stand</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Government yields by maturity around 1 September 2026, and the policy rate. Check the date.</a:t>
            </a:r>
            <a:endParaRPr lang="en-US" sz="1500" dirty="0"/>
          </a:p>
        </p:txBody>
      </p:sp>
      <p:sp>
        <p:nvSpPr>
          <p:cNvPr id="5" name="Shape 2"/>
          <p:cNvSpPr/>
          <p:nvPr/>
        </p:nvSpPr>
        <p:spPr>
          <a:xfrm>
            <a:off x="457200" y="1737360"/>
            <a:ext cx="1885950" cy="2377440"/>
          </a:xfrm>
          <a:prstGeom prst="roundRect">
            <a:avLst>
              <a:gd name="adj" fmla="val 2909"/>
            </a:avLst>
          </a:prstGeom>
          <a:solidFill>
            <a:srgbClr val="FFFFFF"/>
          </a:solidFill>
          <a:ln w="9525">
            <a:solidFill>
              <a:schemeClr val="accent5"/>
            </a:solidFill>
            <a:prstDash val="solid"/>
          </a:ln>
        </p:spPr>
      </p:sp>
      <p:sp>
        <p:nvSpPr>
          <p:cNvPr id="6" name="Text 3"/>
          <p:cNvSpPr/>
          <p:nvPr/>
        </p:nvSpPr>
        <p:spPr>
          <a:xfrm>
            <a:off x="6583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91-DAY T-BILL</a:t>
            </a:r>
            <a:endParaRPr lang="en-US" sz="1150" dirty="0"/>
          </a:p>
        </p:txBody>
      </p:sp>
      <p:sp>
        <p:nvSpPr>
          <p:cNvPr id="7" name="Text 4"/>
          <p:cNvSpPr/>
          <p:nvPr/>
        </p:nvSpPr>
        <p:spPr>
          <a:xfrm>
            <a:off x="658368" y="2286000"/>
            <a:ext cx="1483614" cy="685800"/>
          </a:xfrm>
          <a:prstGeom prst="rect">
            <a:avLst/>
          </a:prstGeom>
          <a:noFill/>
          <a:ln/>
        </p:spPr>
        <p:txBody>
          <a:bodyPr wrap="square" lIns="0" tIns="0" rIns="0" bIns="0" rtlCol="0" anchor="ctr"/>
          <a:lstStyle/>
          <a:p>
            <a:pPr indent="0" marL="0">
              <a:buNone/>
            </a:pPr>
            <a:r>
              <a:rPr lang="en-US" sz="3400" b="1" dirty="0">
                <a:solidFill>
                  <a:schemeClr val="accent1"/>
                </a:solidFill>
                <a:latin typeface="Cambria" pitchFamily="34" charset="0"/>
                <a:ea typeface="Cambria" pitchFamily="34" charset="-122"/>
                <a:cs typeface="Cambria" pitchFamily="34" charset="-120"/>
              </a:rPr>
              <a:t>5.26%</a:t>
            </a:r>
            <a:endParaRPr lang="en-US" sz="3400" dirty="0"/>
          </a:p>
        </p:txBody>
      </p:sp>
      <p:sp>
        <p:nvSpPr>
          <p:cNvPr id="8" name="Text 5"/>
          <p:cNvSpPr/>
          <p:nvPr/>
        </p:nvSpPr>
        <p:spPr>
          <a:xfrm>
            <a:off x="6583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Cut-off yield in the auction result RBI published on 27 August 2026.</a:t>
            </a:r>
            <a:endParaRPr lang="en-US" sz="1250" dirty="0"/>
          </a:p>
        </p:txBody>
      </p:sp>
      <p:sp>
        <p:nvSpPr>
          <p:cNvPr id="9" name="Shape 6"/>
          <p:cNvSpPr/>
          <p:nvPr/>
        </p:nvSpPr>
        <p:spPr>
          <a:xfrm>
            <a:off x="2571750" y="1737360"/>
            <a:ext cx="1885950" cy="2377440"/>
          </a:xfrm>
          <a:prstGeom prst="roundRect">
            <a:avLst>
              <a:gd name="adj" fmla="val 2909"/>
            </a:avLst>
          </a:prstGeom>
          <a:solidFill>
            <a:srgbClr val="FFFFFF"/>
          </a:solidFill>
          <a:ln w="9525">
            <a:solidFill>
              <a:schemeClr val="accent5"/>
            </a:solidFill>
            <a:prstDash val="solid"/>
          </a:ln>
        </p:spPr>
      </p:sp>
      <p:sp>
        <p:nvSpPr>
          <p:cNvPr id="10" name="Text 7"/>
          <p:cNvSpPr/>
          <p:nvPr/>
        </p:nvSpPr>
        <p:spPr>
          <a:xfrm>
            <a:off x="27729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364-DAY T-BILL</a:t>
            </a:r>
            <a:endParaRPr lang="en-US" sz="1150" dirty="0"/>
          </a:p>
        </p:txBody>
      </p:sp>
      <p:sp>
        <p:nvSpPr>
          <p:cNvPr id="11" name="Text 8"/>
          <p:cNvSpPr/>
          <p:nvPr/>
        </p:nvSpPr>
        <p:spPr>
          <a:xfrm>
            <a:off x="2772918" y="2286000"/>
            <a:ext cx="1483614" cy="685800"/>
          </a:xfrm>
          <a:prstGeom prst="rect">
            <a:avLst/>
          </a:prstGeom>
          <a:noFill/>
          <a:ln/>
        </p:spPr>
        <p:txBody>
          <a:bodyPr wrap="square" lIns="0" tIns="0" rIns="0" bIns="0" rtlCol="0" anchor="ctr"/>
          <a:lstStyle/>
          <a:p>
            <a:pPr indent="0" marL="0">
              <a:buNone/>
            </a:pPr>
            <a:r>
              <a:rPr lang="en-US" sz="3400" b="1" dirty="0">
                <a:solidFill>
                  <a:schemeClr val="accent2"/>
                </a:solidFill>
                <a:latin typeface="Cambria" pitchFamily="34" charset="0"/>
                <a:ea typeface="Cambria" pitchFamily="34" charset="-122"/>
                <a:cs typeface="Cambria" pitchFamily="34" charset="-120"/>
              </a:rPr>
              <a:t>5.80%</a:t>
            </a:r>
            <a:endParaRPr lang="en-US" sz="3400" dirty="0"/>
          </a:p>
        </p:txBody>
      </p:sp>
      <p:sp>
        <p:nvSpPr>
          <p:cNvPr id="12" name="Text 9"/>
          <p:cNvSpPr/>
          <p:nvPr/>
        </p:nvSpPr>
        <p:spPr>
          <a:xfrm>
            <a:off x="27729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Cut-off yield in the same auction result. The 182-day bill: 5.62%.</a:t>
            </a:r>
            <a:endParaRPr lang="en-US" sz="1250" dirty="0"/>
          </a:p>
        </p:txBody>
      </p:sp>
      <p:sp>
        <p:nvSpPr>
          <p:cNvPr id="13" name="Shape 10"/>
          <p:cNvSpPr/>
          <p:nvPr/>
        </p:nvSpPr>
        <p:spPr>
          <a:xfrm>
            <a:off x="4686300" y="1737360"/>
            <a:ext cx="1885950" cy="2377440"/>
          </a:xfrm>
          <a:prstGeom prst="roundRect">
            <a:avLst>
              <a:gd name="adj" fmla="val 2909"/>
            </a:avLst>
          </a:prstGeom>
          <a:solidFill>
            <a:srgbClr val="FFFFFF"/>
          </a:solidFill>
          <a:ln w="9525">
            <a:solidFill>
              <a:schemeClr val="accent5"/>
            </a:solidFill>
            <a:prstDash val="solid"/>
          </a:ln>
        </p:spPr>
      </p:sp>
      <p:sp>
        <p:nvSpPr>
          <p:cNvPr id="14" name="Text 11"/>
          <p:cNvSpPr/>
          <p:nvPr/>
        </p:nvSpPr>
        <p:spPr>
          <a:xfrm>
            <a:off x="48874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10-YEAR G-SEC</a:t>
            </a:r>
            <a:endParaRPr lang="en-US" sz="1150" dirty="0"/>
          </a:p>
        </p:txBody>
      </p:sp>
      <p:sp>
        <p:nvSpPr>
          <p:cNvPr id="15" name="Text 12"/>
          <p:cNvSpPr/>
          <p:nvPr/>
        </p:nvSpPr>
        <p:spPr>
          <a:xfrm>
            <a:off x="4887468" y="2286000"/>
            <a:ext cx="1483614" cy="685800"/>
          </a:xfrm>
          <a:prstGeom prst="rect">
            <a:avLst/>
          </a:prstGeom>
          <a:noFill/>
          <a:ln/>
        </p:spPr>
        <p:txBody>
          <a:bodyPr wrap="square" lIns="0" tIns="0" rIns="0" bIns="0" rtlCol="0" anchor="ctr"/>
          <a:lstStyle/>
          <a:p>
            <a:pPr indent="0" marL="0">
              <a:buNone/>
            </a:pPr>
            <a:r>
              <a:rPr lang="en-US" sz="3400" b="1" dirty="0">
                <a:solidFill>
                  <a:schemeClr val="accent3"/>
                </a:solidFill>
                <a:latin typeface="Cambria" pitchFamily="34" charset="0"/>
                <a:ea typeface="Cambria" pitchFamily="34" charset="-122"/>
                <a:cs typeface="Cambria" pitchFamily="34" charset="-120"/>
              </a:rPr>
              <a:t>6.96%</a:t>
            </a:r>
            <a:endParaRPr lang="en-US" sz="3400" dirty="0"/>
          </a:p>
        </p:txBody>
      </p:sp>
      <p:sp>
        <p:nvSpPr>
          <p:cNvPr id="16" name="Text 13"/>
          <p:cNvSpPr/>
          <p:nvPr/>
        </p:nvSpPr>
        <p:spPr>
          <a:xfrm>
            <a:off x="48874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Yield on the 6.94% GS 2036 on 1 September 2026.</a:t>
            </a:r>
            <a:endParaRPr lang="en-US" sz="1250" dirty="0"/>
          </a:p>
        </p:txBody>
      </p:sp>
      <p:sp>
        <p:nvSpPr>
          <p:cNvPr id="17" name="Shape 14"/>
          <p:cNvSpPr/>
          <p:nvPr/>
        </p:nvSpPr>
        <p:spPr>
          <a:xfrm>
            <a:off x="6800850" y="1737360"/>
            <a:ext cx="1885950" cy="2377440"/>
          </a:xfrm>
          <a:prstGeom prst="roundRect">
            <a:avLst>
              <a:gd name="adj" fmla="val 2909"/>
            </a:avLst>
          </a:prstGeom>
          <a:solidFill>
            <a:srgbClr val="FFFFFF"/>
          </a:solidFill>
          <a:ln w="9525">
            <a:solidFill>
              <a:schemeClr val="accent5"/>
            </a:solidFill>
            <a:prstDash val="solid"/>
          </a:ln>
        </p:spPr>
      </p:sp>
      <p:sp>
        <p:nvSpPr>
          <p:cNvPr id="18" name="Text 15"/>
          <p:cNvSpPr/>
          <p:nvPr/>
        </p:nvSpPr>
        <p:spPr>
          <a:xfrm>
            <a:off x="70020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POLICY REPO RATE</a:t>
            </a:r>
            <a:endParaRPr lang="en-US" sz="1150" dirty="0"/>
          </a:p>
        </p:txBody>
      </p:sp>
      <p:sp>
        <p:nvSpPr>
          <p:cNvPr id="19" name="Text 16"/>
          <p:cNvSpPr/>
          <p:nvPr/>
        </p:nvSpPr>
        <p:spPr>
          <a:xfrm>
            <a:off x="7002018" y="2286000"/>
            <a:ext cx="1483614" cy="685800"/>
          </a:xfrm>
          <a:prstGeom prst="rect">
            <a:avLst/>
          </a:prstGeom>
          <a:noFill/>
          <a:ln/>
        </p:spPr>
        <p:txBody>
          <a:bodyPr wrap="square" lIns="0" tIns="0" rIns="0" bIns="0" rtlCol="0" anchor="ctr"/>
          <a:lstStyle/>
          <a:p>
            <a:pPr indent="0" marL="0">
              <a:buNone/>
            </a:pPr>
            <a:r>
              <a:rPr lang="en-US" sz="3400" b="1" dirty="0">
                <a:solidFill>
                  <a:schemeClr val="accent4"/>
                </a:solidFill>
                <a:latin typeface="Cambria" pitchFamily="34" charset="0"/>
                <a:ea typeface="Cambria" pitchFamily="34" charset="-122"/>
                <a:cs typeface="Cambria" pitchFamily="34" charset="-120"/>
              </a:rPr>
              <a:t>5.50%</a:t>
            </a:r>
            <a:endParaRPr lang="en-US" sz="3400" dirty="0"/>
          </a:p>
        </p:txBody>
      </p:sp>
      <p:sp>
        <p:nvSpPr>
          <p:cNvPr id="20" name="Text 17"/>
          <p:cNvSpPr/>
          <p:nvPr/>
        </p:nvSpPr>
        <p:spPr>
          <a:xfrm>
            <a:off x="70020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From 7 October 2026. It was 5.25% on 1 September 2026.</a:t>
            </a:r>
            <a:endParaRPr lang="en-US" sz="1250" dirty="0"/>
          </a:p>
        </p:txBody>
      </p:sp>
      <p:sp>
        <p:nvSpPr>
          <p:cNvPr id="21" name="Text 18"/>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RBI press release, T-bill auction result, 27 Aug 2026; RBI Current Rates, 1 Sep 2026 (10-year yield, repo rate); RBI MPC Resolution, 7 Oct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The idea of a ladder has not changed. The ways to build one, and the tax on debt funds, have.</a:t>
            </a:r>
            <a:endParaRPr lang="en-US" sz="1500" dirty="0"/>
          </a:p>
        </p:txBody>
      </p:sp>
      <p:sp>
        <p:nvSpPr>
          <p:cNvPr id="5" name="Shape 2"/>
          <p:cNvSpPr/>
          <p:nvPr/>
        </p:nvSpPr>
        <p:spPr>
          <a:xfrm>
            <a:off x="457200" y="1737360"/>
            <a:ext cx="4000500" cy="2487168"/>
          </a:xfrm>
          <a:prstGeom prst="roundRect">
            <a:avLst>
              <a:gd name="adj" fmla="val 2206"/>
            </a:avLst>
          </a:prstGeom>
          <a:solidFill>
            <a:srgbClr val="FFFFFF"/>
          </a:solidFill>
          <a:ln w="9525">
            <a:solidFill>
              <a:schemeClr val="accent5"/>
            </a:solidFill>
            <a:prstDash val="solid"/>
          </a:ln>
        </p:spPr>
      </p:sp>
      <p:sp>
        <p:nvSpPr>
          <p:cNvPr id="6" name="Shape 3"/>
          <p:cNvSpPr/>
          <p:nvPr/>
        </p:nvSpPr>
        <p:spPr>
          <a:xfrm>
            <a:off x="457200" y="1737360"/>
            <a:ext cx="4000500" cy="502920"/>
          </a:xfrm>
          <a:prstGeom prst="rect">
            <a:avLst/>
          </a:prstGeom>
          <a:solidFill>
            <a:schemeClr val="accent1"/>
          </a:solidFill>
          <a:ln w="12700">
            <a:solidFill>
              <a:schemeClr val="accent1"/>
            </a:solidFill>
            <a:prstDash val="solid"/>
          </a:ln>
        </p:spPr>
      </p:sp>
      <p:sp>
        <p:nvSpPr>
          <p:cNvPr id="7" name="Text 4"/>
          <p:cNvSpPr/>
          <p:nvPr/>
        </p:nvSpPr>
        <p:spPr>
          <a:xfrm>
            <a:off x="658368" y="173736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older material assumes</a:t>
            </a:r>
            <a:endParaRPr lang="en-US" sz="1600" dirty="0"/>
          </a:p>
        </p:txBody>
      </p:sp>
      <p:sp>
        <p:nvSpPr>
          <p:cNvPr id="8" name="Text 5"/>
          <p:cNvSpPr/>
          <p:nvPr/>
        </p:nvSpPr>
        <p:spPr>
          <a:xfrm>
            <a:off x="658368" y="2359152"/>
            <a:ext cx="3611880" cy="1773936"/>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Individuals reach government bonds through funds or intermediaries.</a:t>
            </a:r>
            <a:endParaRPr lang="en-US" sz="1400" dirty="0"/>
          </a:p>
          <a:p>
            <a:pPr marL="177800" indent="-177800">
              <a:spcAft>
                <a:spcPts val="500"/>
              </a:spcAft>
              <a:buSzPct val="100000"/>
              <a:buChar char="•"/>
            </a:pPr>
            <a:r>
              <a:rPr lang="en-US" sz="1400" dirty="0">
                <a:solidFill>
                  <a:schemeClr val="tx1"/>
                </a:solidFill>
              </a:rPr>
              <a:t>A ladder is built only from separate bonds or deposits.</a:t>
            </a:r>
            <a:endParaRPr lang="en-US" sz="1400" dirty="0"/>
          </a:p>
          <a:p>
            <a:pPr marL="177800" indent="-177800">
              <a:spcAft>
                <a:spcPts val="500"/>
              </a:spcAft>
              <a:buSzPct val="100000"/>
              <a:buChar char="•"/>
            </a:pPr>
            <a:r>
              <a:rPr lang="en-US" sz="1400" dirty="0">
                <a:solidFill>
                  <a:schemeClr val="tx1"/>
                </a:solidFill>
              </a:rPr>
              <a:t>Debt fund units held over three years are taxed at 20% with indexation.</a:t>
            </a:r>
            <a:endParaRPr lang="en-US" sz="1400" dirty="0"/>
          </a:p>
        </p:txBody>
      </p:sp>
      <p:sp>
        <p:nvSpPr>
          <p:cNvPr id="9" name="Shape 6"/>
          <p:cNvSpPr/>
          <p:nvPr/>
        </p:nvSpPr>
        <p:spPr>
          <a:xfrm>
            <a:off x="4686300" y="1737360"/>
            <a:ext cx="4000500" cy="2487168"/>
          </a:xfrm>
          <a:prstGeom prst="roundRect">
            <a:avLst>
              <a:gd name="adj" fmla="val 2206"/>
            </a:avLst>
          </a:prstGeom>
          <a:solidFill>
            <a:srgbClr val="FFFFFF"/>
          </a:solidFill>
          <a:ln w="9525">
            <a:solidFill>
              <a:schemeClr val="accent5"/>
            </a:solidFill>
            <a:prstDash val="solid"/>
          </a:ln>
        </p:spPr>
      </p:sp>
      <p:sp>
        <p:nvSpPr>
          <p:cNvPr id="10" name="Shape 7"/>
          <p:cNvSpPr/>
          <p:nvPr/>
        </p:nvSpPr>
        <p:spPr>
          <a:xfrm>
            <a:off x="4686300" y="1737360"/>
            <a:ext cx="4000500" cy="502920"/>
          </a:xfrm>
          <a:prstGeom prst="rect">
            <a:avLst/>
          </a:prstGeom>
          <a:solidFill>
            <a:schemeClr val="accent3"/>
          </a:solidFill>
          <a:ln w="12700">
            <a:solidFill>
              <a:schemeClr val="accent3"/>
            </a:solidFill>
            <a:prstDash val="solid"/>
          </a:ln>
        </p:spPr>
      </p:sp>
      <p:sp>
        <p:nvSpPr>
          <p:cNvPr id="11" name="Text 8"/>
          <p:cNvSpPr/>
          <p:nvPr/>
        </p:nvSpPr>
        <p:spPr>
          <a:xfrm>
            <a:off x="4887468" y="173736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2" name="Text 9"/>
          <p:cNvSpPr/>
          <p:nvPr/>
        </p:nvSpPr>
        <p:spPr>
          <a:xfrm>
            <a:off x="4887468" y="2359152"/>
            <a:ext cx="3611880" cy="1773936"/>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Individuals can bid directly on RBI Retail Direct, since 12 November 2021.</a:t>
            </a:r>
            <a:endParaRPr lang="en-US" sz="1400" dirty="0"/>
          </a:p>
          <a:p>
            <a:pPr marL="177800" indent="-177800">
              <a:spcAft>
                <a:spcPts val="500"/>
              </a:spcAft>
              <a:buSzPct val="100000"/>
              <a:buChar char="•"/>
            </a:pPr>
            <a:r>
              <a:rPr lang="en-US" sz="1400" dirty="0">
                <a:solidFill>
                  <a:schemeClr val="tx1"/>
                </a:solidFill>
              </a:rPr>
              <a:t>Target maturity index funds and ETFs have a stated maturity date.</a:t>
            </a:r>
            <a:endParaRPr lang="en-US" sz="1400" dirty="0"/>
          </a:p>
          <a:p>
            <a:pPr marL="177800" indent="-177800">
              <a:spcAft>
                <a:spcPts val="500"/>
              </a:spcAft>
              <a:buSzPct val="100000"/>
              <a:buChar char="•"/>
            </a:pPr>
            <a:r>
              <a:rPr lang="en-US" sz="1400" dirty="0">
                <a:solidFill>
                  <a:schemeClr val="tx1"/>
                </a:solidFill>
              </a:rPr>
              <a:t>Units bought from 1 April 2023: gains taxed at slab rate, whatever the holding period.</a:t>
            </a:r>
            <a:endParaRPr lang="en-US" sz="1400" dirty="0"/>
          </a:p>
        </p:txBody>
      </p:sp>
      <p:sp>
        <p:nvSpPr>
          <p:cNvPr id="13" name="Text 10"/>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RBI press release, 12 Nov 2021; SEBI Master Circular, 20 Mar 2026, para 4.4; income-tax rules on specified mutual funds (see capital gains deck).</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6"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ladder locks in today's rates.'</a:t>
            </a:r>
            <a:endParaRPr lang="en-US" sz="1450" dirty="0"/>
          </a:p>
        </p:txBody>
      </p:sp>
      <p:sp>
        <p:nvSpPr>
          <p:cNvPr id="7"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Only on the bonds already bought. Each maturing rung is reinvested at the rate of that day, which may be higher or lower.</a:t>
            </a:r>
            <a:endParaRPr lang="en-US" sz="1300" dirty="0"/>
          </a:p>
        </p:txBody>
      </p:sp>
      <p:sp>
        <p:nvSpPr>
          <p:cNvPr id="8"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10"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'Held to maturity means no risk.'</a:t>
            </a:r>
            <a:endParaRPr lang="en-US" sz="1450" dirty="0"/>
          </a:p>
        </p:txBody>
      </p:sp>
      <p:sp>
        <p:nvSpPr>
          <p:cNvPr id="11"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Price swings matter less if the bond is never sold. The issuer can still fail to pay, and inflation can outrun the interest.</a:t>
            </a:r>
            <a:endParaRPr lang="en-US" sz="1300" dirty="0"/>
          </a:p>
        </p:txBody>
      </p:sp>
      <p:sp>
        <p:nvSpPr>
          <p:cNvPr id="12"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4"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ladder earns more than one bond.'</a:t>
            </a:r>
            <a:endParaRPr lang="en-US" sz="1450" dirty="0"/>
          </a:p>
        </p:txBody>
      </p:sp>
      <p:sp>
        <p:nvSpPr>
          <p:cNvPr id="15"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Not by design. It earns a blend of shorter and longer rates. Its purpose is to spread dates, not to raise the return.</a:t>
            </a:r>
            <a:endParaRPr lang="en-US" sz="1300" dirty="0"/>
          </a:p>
        </p:txBody>
      </p:sp>
      <p:sp>
        <p:nvSpPr>
          <p:cNvPr id="16"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8"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target maturity fund is a fixed deposit.'</a:t>
            </a:r>
            <a:endParaRPr lang="en-US" sz="1450" dirty="0"/>
          </a:p>
        </p:txBody>
      </p:sp>
      <p:sp>
        <p:nvSpPr>
          <p:cNvPr id="19"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Its NAV moves every day with yields. The yield shown at entry is an indication, not an assured return.</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₹6,00,000 is split equally across bonds of one, two and three years paying 6%, 6.5% and 7% a year (assumed). What is the first year's interest, in rupees and as a rate?</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Rates fall. One person renews a one-year bond each year; another holds a five-rung ladder. Whose interest income falls faster, and why?</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client says a target maturity fund guarantees the yield shown on the day of investing. What is the accurate statement?</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950" dirty="0">
                <a:solidFill>
                  <a:schemeClr val="tx1"/>
                </a:solidFill>
              </a:rPr>
              <a:t>Treasury bill tenors, discount basis, weekly auctions, dated security tenors, State Development Loans, ₹10,000 minimum, ₹2 crore limit: RBI FAQs 'Government Securities Market in India'.</a:t>
            </a:r>
            <a:endParaRPr lang="en-US" sz="950" dirty="0"/>
          </a:p>
          <a:p>
            <a:pPr marL="165100" indent="-165100">
              <a:spcAft>
                <a:spcPts val="400"/>
              </a:spcAft>
              <a:buSzPct val="100000"/>
              <a:buChar char="•"/>
            </a:pPr>
            <a:r>
              <a:rPr lang="en-US" sz="950" dirty="0">
                <a:solidFill>
                  <a:schemeClr val="tx1"/>
                </a:solidFill>
              </a:rPr>
              <a:t>RBI Retail Direct: RBI Press Release 2021-2022/1183, 12 Nov 2021. Auto-bidding for Treasury bills: RBI Press Release 2025-2026/843, 6 Aug 2025.</a:t>
            </a:r>
            <a:endParaRPr lang="en-US" sz="950" dirty="0"/>
          </a:p>
          <a:p>
            <a:pPr marL="165100" indent="-165100">
              <a:spcAft>
                <a:spcPts val="400"/>
              </a:spcAft>
              <a:buSzPct val="100000"/>
              <a:buChar char="•"/>
            </a:pPr>
            <a:r>
              <a:rPr lang="en-US" sz="950" dirty="0">
                <a:solidFill>
                  <a:schemeClr val="tx1"/>
                </a:solidFill>
              </a:rPr>
              <a:t>Target maturity index funds and ETFs: SEBI Master Circular for Mutual Funds, 20 March 2026, paragraph 4.4 (norms for debt ETFs and index funds).</a:t>
            </a:r>
            <a:endParaRPr lang="en-US" sz="950" dirty="0"/>
          </a:p>
          <a:p>
            <a:pPr marL="165100" indent="-165100">
              <a:spcAft>
                <a:spcPts val="400"/>
              </a:spcAft>
              <a:buSzPct val="100000"/>
              <a:buChar char="•"/>
            </a:pPr>
            <a:r>
              <a:rPr lang="en-US" sz="950" dirty="0">
                <a:solidFill>
                  <a:schemeClr val="tx1"/>
                </a:solidFill>
              </a:rPr>
              <a:t>Treasury bill cut-off yields: RBI Press Release 2026-2027/972, 27 Aug 2026. 10-year yield (6.9570%) and repo rate of 5.25% on 1 Sep 2026: RBI Current Rates (page archived 2 Sep 2026).</a:t>
            </a:r>
            <a:endParaRPr lang="en-US" sz="950" dirty="0"/>
          </a:p>
          <a:p>
            <a:pPr marL="165100" indent="-165100">
              <a:spcAft>
                <a:spcPts val="400"/>
              </a:spcAft>
              <a:buSzPct val="100000"/>
              <a:buChar char="•"/>
            </a:pPr>
            <a:r>
              <a:rPr lang="en-US" sz="950" dirty="0">
                <a:solidFill>
                  <a:schemeClr val="tx1"/>
                </a:solidFill>
              </a:rPr>
              <a:t>Repo rate 5.50% from 7 Oct 2026: RBI MPC Resolution, 7 Oct 2026. Tax on debt fund units: income-tax provisions on specified mutual funds, as summarised in a fund-house tax reckoner (secondary).</a:t>
            </a:r>
            <a:endParaRPr lang="en-US" sz="950" dirty="0"/>
          </a:p>
          <a:p>
            <a:pPr marL="165100" indent="-165100">
              <a:spcAft>
                <a:spcPts val="400"/>
              </a:spcAft>
              <a:buSzPct val="100000"/>
              <a:buChar char="•"/>
            </a:pPr>
            <a:r>
              <a:rPr lang="en-US" sz="950" dirty="0">
                <a:solidFill>
                  <a:schemeClr val="tx1"/>
                </a:solidFill>
              </a:rPr>
              <a:t>The ladder, its interest rates and the chart are illustrations with assumed figures. They are not quotes for any actual bond, deposit or scheme.</a:t>
            </a:r>
            <a:endParaRPr lang="en-US" sz="95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Bond laddering</dc:title>
  <dc:subject>PptxGenJS Presentation</dc:subject>
  <dc:creator>Trustner</dc:creator>
  <cp:lastModifiedBy>Trustner</cp:lastModifiedBy>
  <cp:revision>1</cp:revision>
  <dcterms:created xsi:type="dcterms:W3CDTF">2026-10-12T12:43:26Z</dcterms:created>
  <dcterms:modified xsi:type="dcterms:W3CDTF">2026-10-12T12:43:26Z</dcterms:modified>
</cp:coreProperties>
</file>