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675"/>
                </a:solidFill>
                <a:latin typeface="Arial"/>
              </a:defRPr>
            </a:pPr>
            <a:r>
              <a:rPr sz="1200" b="0" i="0" u="none" strike="noStrike">
                <a:solidFill>
                  <a:srgbClr val="5B6675"/>
                </a:solidFill>
                <a:latin typeface="Arial"/>
              </a:rPr>
              <a:t>Price of a ₹1,000 bond, 7% annual coupon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 year left</c:v>
                </c:pt>
              </c:strCache>
            </c:strRef>
          </c:tx>
          <c:spPr>
            <a:solidFill>
              <a:srgbClr val="0870B8"/>
            </a:solidFill>
            <a:ln w="31750" cap="flat">
              <a:solidFill>
                <a:srgbClr val="0870B8"/>
              </a:solidFill>
              <a:prstDash val="solid"/>
              <a:round/>
            </a:ln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A1628"/>
                    </a:solidFill>
                    <a:latin typeface="Arial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0870B8"/>
              </a:solidFill>
              <a:ln w="9525" cap="flat">
                <a:solidFill>
                  <a:srgbClr val="0870B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5%</c:v>
                  </c:pt>
                  <c:pt idx="1">
                    <c:v>6%</c:v>
                  </c:pt>
                  <c:pt idx="2">
                    <c:v>7%</c:v>
                  </c:pt>
                  <c:pt idx="3">
                    <c:v>8%</c:v>
                  </c:pt>
                  <c:pt idx="4">
                    <c:v>9%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1019.05</c:v>
                </c:pt>
                <c:pt idx="1">
                  <c:v>1009.43</c:v>
                </c:pt>
                <c:pt idx="2">
                  <c:v>1000</c:v>
                </c:pt>
                <c:pt idx="3">
                  <c:v>990.74</c:v>
                </c:pt>
                <c:pt idx="4">
                  <c:v>981.65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10 years left</c:v>
                </c:pt>
              </c:strCache>
            </c:strRef>
          </c:tx>
          <c:spPr>
            <a:solidFill>
              <a:srgbClr val="9A6B0F"/>
            </a:solidFill>
            <a:ln w="31750" cap="flat">
              <a:solidFill>
                <a:srgbClr val="9A6B0F"/>
              </a:solidFill>
              <a:prstDash val="solid"/>
              <a:round/>
            </a:ln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A1628"/>
                    </a:solidFill>
                    <a:latin typeface="Arial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9A6B0F"/>
              </a:solidFill>
              <a:ln w="9525" cap="flat">
                <a:solidFill>
                  <a:srgbClr val="9A6B0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5%</c:v>
                  </c:pt>
                  <c:pt idx="1">
                    <c:v>6%</c:v>
                  </c:pt>
                  <c:pt idx="2">
                    <c:v>7%</c:v>
                  </c:pt>
                  <c:pt idx="3">
                    <c:v>8%</c:v>
                  </c:pt>
                  <c:pt idx="4">
                    <c:v>9%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1154.43</c:v>
                </c:pt>
                <c:pt idx="1">
                  <c:v>1073.6</c:v>
                </c:pt>
                <c:pt idx="2">
                  <c:v>1000</c:v>
                </c:pt>
                <c:pt idx="3">
                  <c:v>932.9</c:v>
                </c:pt>
                <c:pt idx="4">
                  <c:v>871.65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b="0" i="0" strike="noStrike" sz="1000" u="none">
                  <a:solidFill>
                    <a:srgbClr val="0A1628"/>
                  </a:solidFill>
                  <a:latin typeface="Arial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A162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200"/>
          <c:min val="800"/>
        </c:scaling>
        <c:delete val="0"/>
        <c:axPos val="l"/>
        <c:majorGridlines>
          <c:spPr>
            <a:ln w="6350" cap="flat">
              <a:solidFill>
                <a:srgbClr val="E4DDD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675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by asking the room: if central government bonds carry no default risk, how can a gilt fund show a negative return in some months? Take two or three answers. This deck answers that question.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slide up for a moment. Everything else in the deck follows from it: fixed promise, moving price.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 understanding with one question: which of these four moves with the market after the bond is issued? Only the market price.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the division on a whiteboard or phone calculator with the room. The point to land: the price moves so that the buyer's return matches today's 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YTM is what the market quotes. A debt fund's factsheet shows the portfolio YTM; it is not a promised return, because the portfolio and prices change.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idea behind 'duration', covered in the next deck. For now: longer maturity, larger price move for the same change in yield.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Refresh these at each month-end, using market figures that are at least 30 days old. Do not comment on where yields will go next. Market figures are shown with a lag of at least 30 days, in line with SEBI's norms on price data used for education.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turn this into a forecast. We explain what drives yields; we do not predict where they will 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why a gilt fund, which holds mainly government securities, can still show a negative return over some periods. It is interest-rate risk, not credit risk. Prices come from valuation agencies appointed by AMFI.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
Q1: Below face value. Its fixed ₹70 is worth less to a buyer who can get ₹80 elsewhere, so the price falls until the buyer's return matches 8%.
Q2: The 10-year bond. The longer the remaining life, the larger the price change for the same change in yield.
Q3: Central government bonds carry no default risk, but their market prices fall when yields rise. A gilt fund values its holdings at market-based prices every day, so its NAV fell. This is interest-rate risk.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chemeClr val="accent1"/>
          </a:solidFill>
          <a:ln/>
        </p:spPr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457200"/>
            <a:ext cx="1289304" cy="73152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4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pic>
        <p:nvPicPr>
          <p:cNvPr id="4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417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DEBT MARKET</a:t>
            </a:r>
            <a:endParaRPr lang="en-US" sz="12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chemeClr val="tx1"/>
                </a:solidFill>
              </a:rPr>
              <a:t>Bond prices and yields</a:t>
            </a:r>
            <a:endParaRPr lang="en-US" sz="42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Why a bond's price falls when interest rates rise, and what that does to a debt fund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85800" y="434340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figures as on 1 September 2026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4645152"/>
            <a:ext cx="7589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training and education only. Not investment advice.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A bond is a loan that can be sold to someone else.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The borrower's promise never changes. What changes every day is the price a buyer will pay for that promise. That price depends on what new loans are paying today.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Four words to know first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1885950" cy="640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08176"/>
            <a:ext cx="329184" cy="329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 value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68580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amount the borrower repays at the end. For most bonds discussed here, think of ₹1,000 or ₹100 per bond.</a:t>
            </a:r>
            <a:endParaRPr lang="en-US" sz="1250" dirty="0"/>
          </a:p>
        </p:txBody>
      </p:sp>
      <p:sp>
        <p:nvSpPr>
          <p:cNvPr id="9" name="Shape 5"/>
          <p:cNvSpPr/>
          <p:nvPr/>
        </p:nvSpPr>
        <p:spPr>
          <a:xfrm>
            <a:off x="257175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2571750" y="1188720"/>
            <a:ext cx="1885950" cy="64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350" y="1408176"/>
            <a:ext cx="329184" cy="3291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280035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Coupon</a:t>
            </a:r>
            <a:endParaRPr lang="en-US" sz="1550" dirty="0"/>
          </a:p>
        </p:txBody>
      </p:sp>
      <p:sp>
        <p:nvSpPr>
          <p:cNvPr id="13" name="Text 8"/>
          <p:cNvSpPr/>
          <p:nvPr/>
        </p:nvSpPr>
        <p:spPr>
          <a:xfrm>
            <a:off x="280035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interest the borrower pays on the face value, fixed on day one. A 7% coupon on ₹1,000 pays ₹70 a year.</a:t>
            </a:r>
            <a:endParaRPr lang="en-US" sz="1250" dirty="0"/>
          </a:p>
        </p:txBody>
      </p:sp>
      <p:sp>
        <p:nvSpPr>
          <p:cNvPr id="14" name="Shape 9"/>
          <p:cNvSpPr/>
          <p:nvPr/>
        </p:nvSpPr>
        <p:spPr>
          <a:xfrm>
            <a:off x="468630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4686300" y="1188720"/>
            <a:ext cx="1885950" cy="64008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900" y="1408176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91490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Maturity</a:t>
            </a:r>
            <a:endParaRPr lang="en-US" sz="1550" dirty="0"/>
          </a:p>
        </p:txBody>
      </p:sp>
      <p:sp>
        <p:nvSpPr>
          <p:cNvPr id="18" name="Text 12"/>
          <p:cNvSpPr/>
          <p:nvPr/>
        </p:nvSpPr>
        <p:spPr>
          <a:xfrm>
            <a:off x="491490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date the face value is repaid. The time left until then is the bond's remaining life.</a:t>
            </a:r>
            <a:endParaRPr lang="en-US" sz="1250" dirty="0"/>
          </a:p>
        </p:txBody>
      </p:sp>
      <p:sp>
        <p:nvSpPr>
          <p:cNvPr id="19" name="Shape 13"/>
          <p:cNvSpPr/>
          <p:nvPr/>
        </p:nvSpPr>
        <p:spPr>
          <a:xfrm>
            <a:off x="680085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800850" y="1188720"/>
            <a:ext cx="1885950" cy="64008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9450" y="1408176"/>
            <a:ext cx="329184" cy="329184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02945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price</a:t>
            </a:r>
            <a:endParaRPr lang="en-US" sz="1550" dirty="0"/>
          </a:p>
        </p:txBody>
      </p:sp>
      <p:sp>
        <p:nvSpPr>
          <p:cNvPr id="23" name="Text 16"/>
          <p:cNvSpPr/>
          <p:nvPr/>
        </p:nvSpPr>
        <p:spPr>
          <a:xfrm>
            <a:off x="702945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buyer pays for the bond today. It can be above or below face value, and it moves every day.</a:t>
            </a:r>
            <a:endParaRPr lang="en-US" sz="1250" dirty="0"/>
          </a:p>
        </p:txBody>
      </p:sp>
      <p:sp>
        <p:nvSpPr>
          <p:cNvPr id="24" name="Shape 17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5" name="Text 18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The maturity date is fixed and the time left shrinks every day. Only the market price moves with the market.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The seesaw, with real arithmetic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2834640" cy="2487168"/>
          </a:xfrm>
          <a:prstGeom prst="roundRect">
            <a:avLst>
              <a:gd name="adj" fmla="val 2206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13258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SET-UP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1645920"/>
            <a:ext cx="246888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bond with ₹1,000 face value and a 7% coupon has exactly one year left.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year its holder receives ₹1,070 (₹1,000 + ₹70). That amount is fixed.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474720" y="1188720"/>
            <a:ext cx="5212080" cy="2487168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566160" y="1261872"/>
          <a:ext cx="502920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617720"/>
              </a:tblGrid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New one-year bonds pay 7%: a buyer pays ₹1,070 ÷ 1.07 = ₹1,000.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Rates rise and new one-year bonds pay 8%: a buyer will pay only ₹1,070 ÷ 1.08 = ₹990.74.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Rates fall and new one-year bonds pay 6%: a buyer will pay ₹1,070 ÷ 1.06 = ₹1,009.43.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In each case the buyer earns exactly the going rate. The price adjusts until the old bond is no better and no worse than a new one.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Yields up, price down. Yields down, price up. Nothing about the borrower changed.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457200" y="4498848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Illustration with assumed figures. Not a forecast.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Three numbers that all get called 'yield'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bond with ₹1,000 face value, a 7% coupon and five years left is bought today for ₹950.</a:t>
            </a:r>
            <a:endParaRPr lang="en-US" sz="15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3736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4023360"/>
                <a:gridCol w="219456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Term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What it measures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On this bond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Coupon rate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Annual interest ÷ face value. Fixed for the bond's life.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₹70 ÷ ₹1,000 = 7.00%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Current yield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Annual interest ÷ the price paid. Ignores any gain or loss at maturity.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₹70 ÷ ₹950 = 7.37%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Yield to maturity (YTM)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The yearly return if the bond is held to maturity, every payment arrives on time and each coupon is reinvested at the same rate.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About 8.26%: ₹70 a year plus the ₹50 gain at maturity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Illustration with assumed figures. When a factsheet or a news report says 'yield', it usually means yield to maturity.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The longer the bond, the bigger the swing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5120640" cy="310896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graphicFrame>
        <p:nvGraphicFramePr>
          <p:cNvPr id="5" name="Chart 0" descr=""/>
          <p:cNvGraphicFramePr/>
          <p:nvPr/>
        </p:nvGraphicFramePr>
        <p:xfrm>
          <a:off x="548640" y="1280160"/>
          <a:ext cx="4937760" cy="2926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2"/>
          <p:cNvSpPr/>
          <p:nvPr/>
        </p:nvSpPr>
        <p:spPr>
          <a:xfrm>
            <a:off x="5760720" y="1188720"/>
            <a:ext cx="2926080" cy="3108960"/>
          </a:xfrm>
          <a:prstGeom prst="roundRect">
            <a:avLst>
              <a:gd name="adj" fmla="val 1875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5943600" y="132588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chart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5943600" y="1755648"/>
            <a:ext cx="25603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At a 7% market yield both bonds are worth ₹1,000.</a:t>
            </a:r>
            <a:endParaRPr lang="en-US" sz="1250" dirty="0"/>
          </a:p>
          <a:p>
            <a:pPr marL="165100" indent="-1651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If yields move to 8%, the 1-year bond is worth ₹990.74 and the 10-year bond ₹932.90.</a:t>
            </a:r>
            <a:endParaRPr lang="en-US" sz="1250" dirty="0"/>
          </a:p>
          <a:p>
            <a:pPr marL="165100" indent="-1651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If yields move to 6%, they are worth ₹1,009.43 and ₹1,073.60.</a:t>
            </a:r>
            <a:endParaRPr lang="en-US" sz="1250" dirty="0"/>
          </a:p>
          <a:p>
            <a:pPr marL="165100" indent="-1651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The same change in yield moves the 10-year bond roughly seven to eight times as much.</a:t>
            </a:r>
            <a:endParaRPr lang="en-US" sz="1250" dirty="0"/>
          </a:p>
        </p:txBody>
      </p:sp>
      <p:sp>
        <p:nvSpPr>
          <p:cNvPr id="9" name="Text 5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Illustration: prices computed from the standard bond-price formula with annual coupons. Assumed figures, not market data.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Where yields stand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numbers to know before any conversation about debt funds. They change; check the date.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457200" y="1737360"/>
            <a:ext cx="2590800" cy="23774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1901952"/>
            <a:ext cx="2188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10-YEAR G-SEC YIELD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658368" y="2286000"/>
            <a:ext cx="21884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6.96%</a:t>
            </a:r>
            <a:endParaRPr lang="en-US" sz="4000" dirty="0"/>
          </a:p>
        </p:txBody>
      </p:sp>
      <p:sp>
        <p:nvSpPr>
          <p:cNvPr id="8" name="Text 5"/>
          <p:cNvSpPr/>
          <p:nvPr/>
        </p:nvSpPr>
        <p:spPr>
          <a:xfrm>
            <a:off x="658368" y="3017520"/>
            <a:ext cx="21884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Yield on the 6.94% GS 2036, the 10-year government bond, on 1 September 2026.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3276600" y="1737360"/>
            <a:ext cx="2590800" cy="23774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477768" y="1901952"/>
            <a:ext cx="2188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RBI POLICY REPO RATE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3477768" y="2286000"/>
            <a:ext cx="21884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5.50%</a:t>
            </a:r>
            <a:endParaRPr lang="en-US" sz="4000" dirty="0"/>
          </a:p>
        </p:txBody>
      </p:sp>
      <p:sp>
        <p:nvSpPr>
          <p:cNvPr id="12" name="Text 9"/>
          <p:cNvSpPr/>
          <p:nvPr/>
        </p:nvSpPr>
        <p:spPr>
          <a:xfrm>
            <a:off x="3477768" y="3017520"/>
            <a:ext cx="21884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Raised from 5.25% on 7 October 2026. The 10-year yield on 1 September was about 1.7 points above 5.25%.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6096000" y="1737360"/>
            <a:ext cx="2590800" cy="23774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297168" y="1901952"/>
            <a:ext cx="2188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CPI INFLATION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6297168" y="2286000"/>
            <a:ext cx="21884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4.82%</a:t>
            </a:r>
            <a:endParaRPr lang="en-US" sz="4000" dirty="0"/>
          </a:p>
        </p:txBody>
      </p:sp>
      <p:sp>
        <p:nvSpPr>
          <p:cNvPr id="16" name="Text 13"/>
          <p:cNvSpPr/>
          <p:nvPr/>
        </p:nvSpPr>
        <p:spPr>
          <a:xfrm>
            <a:off x="6297168" y="3017520"/>
            <a:ext cx="21884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Year-on-year for August 2026 (provisional). RBI's target is 4%, within a band of 2% to 6%.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RBI Current Rates (10-year yield and repo rate, 1 Sep 2026); RBI Monetary Policy Statement, 7 Oct 2026; MoSPI CPI press release for August 2026.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What moves bond yields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8229600" cy="565099"/>
          </a:xfrm>
          <a:prstGeom prst="roundRect">
            <a:avLst>
              <a:gd name="adj" fmla="val 97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1792" y="1251814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125181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243584" y="1188720"/>
            <a:ext cx="2286000" cy="5650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RBI's policy rate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3611880" y="1188720"/>
            <a:ext cx="4937760" cy="5650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repo rate anchors short-term rates. Expected changes in it are often reflected in yields before they happen.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57200" y="1881835"/>
            <a:ext cx="8229600" cy="565099"/>
          </a:xfrm>
          <a:prstGeom prst="roundRect">
            <a:avLst>
              <a:gd name="adj" fmla="val 97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21792" y="1944929"/>
            <a:ext cx="438912" cy="43891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21792" y="1944929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243584" y="1881835"/>
            <a:ext cx="2286000" cy="5650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Inflation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3611880" y="1881835"/>
            <a:ext cx="4937760" cy="5650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Lenders want a return above inflation. When inflation is expected to rise, they ask for higher yields.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457200" y="2574950"/>
            <a:ext cx="8229600" cy="565099"/>
          </a:xfrm>
          <a:prstGeom prst="roundRect">
            <a:avLst>
              <a:gd name="adj" fmla="val 97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" y="2638044"/>
            <a:ext cx="438912" cy="43891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21792" y="263804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243584" y="2574950"/>
            <a:ext cx="2286000" cy="5650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borrowing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3611880" y="2574950"/>
            <a:ext cx="4937760" cy="5650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more bonds are being sold than buyers want at the current price, yields rise to draw buyers in.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457200" y="3268066"/>
            <a:ext cx="8229600" cy="565099"/>
          </a:xfrm>
          <a:prstGeom prst="roundRect">
            <a:avLst>
              <a:gd name="adj" fmla="val 97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21792" y="3331159"/>
            <a:ext cx="438912" cy="43891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21792" y="3331159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1243584" y="3268066"/>
            <a:ext cx="2286000" cy="5650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yields and flows</a:t>
            </a:r>
            <a:endParaRPr lang="en-US" sz="1450" dirty="0"/>
          </a:p>
        </p:txBody>
      </p:sp>
      <p:sp>
        <p:nvSpPr>
          <p:cNvPr id="23" name="Text 20"/>
          <p:cNvSpPr/>
          <p:nvPr/>
        </p:nvSpPr>
        <p:spPr>
          <a:xfrm>
            <a:off x="3611880" y="3268066"/>
            <a:ext cx="4937760" cy="5650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Foreign investors compare Indian yields with yields abroad. Their buying and selling moves prices here.</a:t>
            </a:r>
            <a:endParaRPr lang="en-US" sz="1250" dirty="0"/>
          </a:p>
        </p:txBody>
      </p:sp>
      <p:sp>
        <p:nvSpPr>
          <p:cNvPr id="24" name="Shape 21"/>
          <p:cNvSpPr/>
          <p:nvPr/>
        </p:nvSpPr>
        <p:spPr>
          <a:xfrm>
            <a:off x="457200" y="3961181"/>
            <a:ext cx="8229600" cy="565099"/>
          </a:xfrm>
          <a:prstGeom prst="roundRect">
            <a:avLst>
              <a:gd name="adj" fmla="val 97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21792" y="4024274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21792" y="402427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5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1243584" y="3961181"/>
            <a:ext cx="2286000" cy="5650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 risk</a:t>
            </a:r>
            <a:endParaRPr lang="en-US" sz="1450" dirty="0"/>
          </a:p>
        </p:txBody>
      </p:sp>
      <p:sp>
        <p:nvSpPr>
          <p:cNvPr id="28" name="Text 25"/>
          <p:cNvSpPr/>
          <p:nvPr/>
        </p:nvSpPr>
        <p:spPr>
          <a:xfrm>
            <a:off x="3611880" y="3961181"/>
            <a:ext cx="4937760" cy="5650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company bonds, doubts about repayment push the yield up over the government bond yield. That gap is the credit spread.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What this does inside a debt fund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debt fund values nearly all its bonds at market-based prices every day, so its NAV carries these moves.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457200" y="1737360"/>
            <a:ext cx="400050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57200" y="1737360"/>
            <a:ext cx="4000500" cy="5029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8368" y="173736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When yields fall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58368" y="2359152"/>
            <a:ext cx="361188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Prices of the bonds it holds rise, so NAV gets a lift on top of the interest earned.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Funds holding longer-maturity bonds gain more.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New money is invested at the lower yields.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686300" y="1737360"/>
            <a:ext cx="400050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686300" y="1737360"/>
            <a:ext cx="4000500" cy="50292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887468" y="173736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When yields rise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887468" y="2359152"/>
            <a:ext cx="361188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Prices of the bonds it holds fall, which can outweigh the interest earned for a while.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Funds holding longer-maturity bonds fall more.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New money and maturing bonds are invested at the higher yields.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This is interest-rate risk. It is separate from credit risk, which is about whether the borrower repays.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Four things people get wrong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402461"/>
            <a:ext cx="310896" cy="3108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88720" y="1188720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'Government bonds cannot lose money.'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4023360" y="1188720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government rupee bonds carry no default risk, and face value is repaid at maturity. But the price before maturity moves with yields.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57200" y="2055114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268855"/>
            <a:ext cx="310896" cy="31089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188720" y="2055114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 higher yield means a better bond.'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4023360" y="2055114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higher yield is payment for something: a longer wait, a weaker borrower, or a bond that is hard to sell.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921508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3135249"/>
            <a:ext cx="310896" cy="31089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188720" y="2921508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'The coupon is my return.'</a:t>
            </a:r>
            <a:endParaRPr lang="en-US" sz="1450" dirty="0"/>
          </a:p>
        </p:txBody>
      </p:sp>
      <p:sp>
        <p:nvSpPr>
          <p:cNvPr id="14" name="Text 9"/>
          <p:cNvSpPr/>
          <p:nvPr/>
        </p:nvSpPr>
        <p:spPr>
          <a:xfrm>
            <a:off x="4023360" y="2921508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if you paid face value and hold to maturity. Your return depends on the price you paid.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57200" y="3787902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4001643"/>
            <a:ext cx="310896" cy="31089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188720" y="3787902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 debt fund is like a fixed deposit.'</a:t>
            </a:r>
            <a:endParaRPr lang="en-US" sz="1450" dirty="0"/>
          </a:p>
        </p:txBody>
      </p:sp>
      <p:sp>
        <p:nvSpPr>
          <p:cNvPr id="18" name="Text 12"/>
          <p:cNvSpPr/>
          <p:nvPr/>
        </p:nvSpPr>
        <p:spPr>
          <a:xfrm>
            <a:off x="4023360" y="3787902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deposit's value does not change day to day. A debt fund's NAV does, and its returns are not assured.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Check yourself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188720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280160" y="1188720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bond has a 7% coupon. New bonds of the same maturity now pay 8%. Will the old bond trade above or below its face value, and why?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57200" y="2350008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21792" y="2350008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Q2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280160" y="2350008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bonds have the same coupon. One matures in 1 year, the other in 10. Yields rise by one percentage point. Which price falls more?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57200" y="3511296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511296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280160" y="3511296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client says: 'My gilt fund holds only government bonds, so how did it fall last month?' What is the explanation?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Sources and disclaimer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984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FOR THE FIGURES IN THIS DECK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58368" y="1591056"/>
            <a:ext cx="7827264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10-year government bond yield (6.94% GS 2036, 6.9570%) and repo rate of 5.25%, both on 1 Sep 2026: Reserve Bank of India, Current Rates, rbi.org.in (page archived 2 Sep 2026).</a:t>
            </a:r>
            <a:endParaRPr lang="en-US" sz="11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Policy repo rate 5.50% from 7 Oct 2026: RBI Monetary Policy Statement, Press Release 2026-2027/1264.</a:t>
            </a:r>
            <a:endParaRPr lang="en-US" sz="11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CPI inflation 4.82% for August 2026 (provisional, base 2024=100): MoSPI press release dated 14 Sep 2026.</a:t>
            </a:r>
            <a:endParaRPr lang="en-US" sz="11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Inflation target of 4% with a band of 2% to 6%, 1 April 2026 to 31 March 2031: Government of India notification of March 2026.</a:t>
            </a:r>
            <a:endParaRPr lang="en-US" sz="11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All bond prices in the worked examples and the chart are illustrations computed with assumed figures. They are not quotes for any actual bond.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57200" y="3566160"/>
            <a:ext cx="8229600" cy="9601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3639312"/>
            <a:ext cx="78272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material is for training and investor education only. It is not investment, tax or legal advice and is not a recommendation to buy, sell or hold any security or scheme. Examples use assumed figures unless a source and date are shown. Mutual fund investments are subject to market risks; read all scheme related documents carefully. Trustner Asset Services Pvt. Ltd. is an AMFI-registered Mutual Fund Distributor (ARN-286886).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ustner Paper">
  <a:themeElements>
    <a:clrScheme name="Trustner Paper">
      <a:dk1>
        <a:srgbClr val="0A1628"/>
      </a:dk1>
      <a:lt1>
        <a:srgbClr val="FBF7EF"/>
      </a:lt1>
      <a:dk2>
        <a:srgbClr val="0870B8"/>
      </a:dk2>
      <a:lt2>
        <a:srgbClr val="F3ECE0"/>
      </a:lt2>
      <a:accent1>
        <a:srgbClr val="0870B8"/>
      </a:accent1>
      <a:accent2>
        <a:srgbClr val="9A6B0F"/>
      </a:accent2>
      <a:accent3>
        <a:srgbClr val="0F5140"/>
      </a:accent3>
      <a:accent4>
        <a:srgbClr val="B4532A"/>
      </a:accent4>
      <a:accent5>
        <a:srgbClr val="E4DDD0"/>
      </a:accent5>
      <a:accent6>
        <a:srgbClr val="5B6675"/>
      </a:accent6>
      <a:hlink>
        <a:srgbClr val="0870B8"/>
      </a:hlink>
      <a:folHlink>
        <a:srgbClr val="5B6675"/>
      </a:folHlink>
    </a:clrScheme>
    <a:fontScheme name="Trustner Paper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Trustner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Bond prices and yields</dc:title>
  <dc:subject>PptxGenJS Presentation</dc:subject>
  <dc:creator>Trustner</dc:creator>
  <cp:lastModifiedBy>Trustner</cp:lastModifiedBy>
  <cp:revision>1</cp:revision>
  <dcterms:created xsi:type="dcterms:W3CDTF">2026-10-12T08:16:43Z</dcterms:created>
  <dcterms:modified xsi:type="dcterms:W3CDTF">2026-10-12T08:16:43Z</dcterms:modified>
</cp:coreProperties>
</file>