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can a foreigner buy an Indian government bond today, and can you send money abroad to buy US shares? Most will say 'not really' to the first and 'not sure' to the second. Both are allowed, within rules this deck explains.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Convertibility is not all-or-nothing. It is set purpose by purpose: trade, travel, investment by foreigners, investment abroad by residents. Even current transactions come with documentation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1997 RBI committee, chaired by S.S. Tarapore, said there was no formal definition and adopted this working one. Accepting Article VIII of the IMF's Articles of Agreement in August 1994 is what made the rupee convertible on the current account.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US$ 10,00,000 is one million dollars, written the Indian way. The same arithmetic works in reverse for an Indian investing abroad: a weaker rupee lifts the rupee value of foreign assets. Neither the yield nor the exchange rates here are actual or expected values.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general-route limit shown is for Central Government securities; State Government securities have a separate limit of ₹1,64,242 crore for the same half-year. Overseas ETFs have their own limits (US$ 300 million per fund house within US$ 1 billion for the industry). When the mutual fund limits are reached, schemes stop taking fresh money for overseas investment.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2006 committee report was submitted to RBI on 31 July 2006. In June 2026 RBI added all new 15-, 30- and 40-year government securities and new sovereign green bonds to FAR, and the Government announced exemptions for foreign portfolio investors from long-term capital gains and withholding taxes on interest from G-secs, according to the RBI Bulletin of 22 June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RBI's 2018 Bulletin article describes an independent monetary policy, a fixed or managed exchange rate and free cross-border capital flows as 'simultaneously incompatible'. The idea is usually traced to the economist Robert Mundell. The trinity describes full versions of each goal; real countries usually take partial positions.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RBI's 2019 task force put it this way: 'some restrictions to the capital account are necessary for India to avoid the impossible trinity'. On the exchange rate, the Governor said on 7 October 2026 that RBI is committed to 'orderly adjustments' and 'curbing excessive volatility'. RBI does not describe its policy as a fixed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Governor said capital flow measures in the June 2026 policy have supported inflows and that the balance of payments is expected to record a healthy surplus in 2026-27; that is RBI's expectation, not ours. FPI covers both shares and bonds. State the figures and their dates, and stop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2023 report says its views are the group's own and not RBI's official position. It also says capital account convertibility is not a pre-condition for internationalising the rupee. Older material quoted targets from the 1997 committee; treat those numbers as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third point: Indian G-secs entered a global index in June 2024. RBI's net FPI outflow of US$ 10.3 billion (April to 5 October 2026) covers shares and bonds together, so it does not test inclusion alone. Trustner and its people are mutual fund distributors: we explain how flows work; we do not forecast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Q1 reverses the example on slide 4: the rupee weakened, so the dollar return was far below the rupee return.Q1 reverses the example on slide 4: the rupee weakened, so the dollar return was far below the rupee return.
ANSWERS
Q1: ₹4.50 crore × 1.08 = ₹4.86 crore. ₹4.86 crore ÷ 96 = US$ 5,06,250. Return = 1.25% in dollars, against 8% in rupees.
Q2: A fixed exchange rate, free capital flows and an independent monetary policy. With the first two, it gives up an independent monetary policy: its interest rates must follow the anchor currency's.
Q3: A route through which non-residents can buy specified government securities without any investment ceiling (since April 2020). In June 2026 RBI added all new 15-, 30- and 40-year G-secs, new sovereign green bonds and three existing securities.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MACRO ECONOMICS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Capital flows and convertibility</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How freely money moves in and out of India, why the gate is managed, and the impossible trinity</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Rules as on 16 October 2026; flow data to early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Convertibility is how freely rupees can be changed into foreign currency and back, purpose by purpose.</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For trade, travel and other current transactions, the rupee has been convertible since 1994. For buying assets across borders, India opens the gate step by step.</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terms to know</a:t>
            </a:r>
            <a:endParaRPr lang="en-US" sz="2800" dirty="0"/>
          </a:p>
        </p:txBody>
      </p:sp>
      <p:sp>
        <p:nvSpPr>
          <p:cNvPr id="4" name="Shape 1"/>
          <p:cNvSpPr/>
          <p:nvPr/>
        </p:nvSpPr>
        <p:spPr>
          <a:xfrm>
            <a:off x="457200" y="1188720"/>
            <a:ext cx="1885950" cy="3035808"/>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Current account</a:t>
            </a:r>
            <a:endParaRPr lang="en-US" sz="1550" dirty="0"/>
          </a:p>
        </p:txBody>
      </p:sp>
      <p:sp>
        <p:nvSpPr>
          <p:cNvPr id="8" name="Text 4"/>
          <p:cNvSpPr/>
          <p:nvPr/>
        </p:nvSpPr>
        <p:spPr>
          <a:xfrm>
            <a:off x="68580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Trade in goods and services, income and remittances. The rupee has been convertible for these since August 1994.</a:t>
            </a:r>
            <a:endParaRPr lang="en-US" sz="1250" dirty="0"/>
          </a:p>
        </p:txBody>
      </p:sp>
      <p:sp>
        <p:nvSpPr>
          <p:cNvPr id="9" name="Shape 5"/>
          <p:cNvSpPr/>
          <p:nvPr/>
        </p:nvSpPr>
        <p:spPr>
          <a:xfrm>
            <a:off x="2571750" y="1188720"/>
            <a:ext cx="1885950" cy="3035808"/>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Capital account</a:t>
            </a:r>
            <a:endParaRPr lang="en-US" sz="1550" dirty="0"/>
          </a:p>
        </p:txBody>
      </p:sp>
      <p:sp>
        <p:nvSpPr>
          <p:cNvPr id="13" name="Text 8"/>
          <p:cNvSpPr/>
          <p:nvPr/>
        </p:nvSpPr>
        <p:spPr>
          <a:xfrm>
            <a:off x="280035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Buying and selling assets across borders: shares, bonds, property, loans and stakes in companies.</a:t>
            </a:r>
            <a:endParaRPr lang="en-US" sz="1250" dirty="0"/>
          </a:p>
        </p:txBody>
      </p:sp>
      <p:sp>
        <p:nvSpPr>
          <p:cNvPr id="14" name="Shape 9"/>
          <p:cNvSpPr/>
          <p:nvPr/>
        </p:nvSpPr>
        <p:spPr>
          <a:xfrm>
            <a:off x="4686300" y="1188720"/>
            <a:ext cx="1885950" cy="3035808"/>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Convertibility</a:t>
            </a:r>
            <a:endParaRPr lang="en-US" sz="1550" dirty="0"/>
          </a:p>
        </p:txBody>
      </p:sp>
      <p:sp>
        <p:nvSpPr>
          <p:cNvPr id="18" name="Text 12"/>
          <p:cNvSpPr/>
          <p:nvPr/>
        </p:nvSpPr>
        <p:spPr>
          <a:xfrm>
            <a:off x="491490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Freedom to convert local financial assets into foreign ones and back, at market-determined exchange rates.</a:t>
            </a:r>
            <a:endParaRPr lang="en-US" sz="1250" dirty="0"/>
          </a:p>
        </p:txBody>
      </p:sp>
      <p:sp>
        <p:nvSpPr>
          <p:cNvPr id="19" name="Shape 13"/>
          <p:cNvSpPr/>
          <p:nvPr/>
        </p:nvSpPr>
        <p:spPr>
          <a:xfrm>
            <a:off x="6800850" y="1188720"/>
            <a:ext cx="1885950" cy="3035808"/>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FDI and FPI</a:t>
            </a:r>
            <a:endParaRPr lang="en-US" sz="1550" dirty="0"/>
          </a:p>
        </p:txBody>
      </p:sp>
      <p:sp>
        <p:nvSpPr>
          <p:cNvPr id="23" name="Text 16"/>
          <p:cNvSpPr/>
          <p:nvPr/>
        </p:nvSpPr>
        <p:spPr>
          <a:xfrm>
            <a:off x="702945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FDI: 10% or more of a listed firm, or any stake in an unlisted one. FPI: under 10% of a listed firm, and bonds.</a:t>
            </a:r>
            <a:endParaRPr lang="en-US" sz="1250" dirty="0"/>
          </a:p>
        </p:txBody>
      </p:sp>
      <p:sp>
        <p:nvSpPr>
          <p:cNvPr id="24" name="Text 17"/>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chronology 1991-2000; Tarapore Committee report, RBI, 1997 (working definition); FEMA Non-debt Instruments Rules, 2019.</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foreign investors watch the rupee</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 (ASSUMED)</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foreign investor converts US$ 10,00,000 into rupees at ₹90 a dollar and buys a rupee bond.</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The bond earns 7% over the year.</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All figures are assumed.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US$ 10,00,000 × 90 = ₹9.00 crore invested.</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After a year at 7%: ₹9.00 crore × 1.07 = ₹9.63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If a dollar now costs ₹94: ₹9.63 crore ÷ 94 = US$ 10,24,468, a 2.45% return in dollars.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If a dollar costs ₹88 instead: ₹9.63 crore ÷ 88 = US$ 10,94,318, a 9.43% return in dollars.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For a foreign investor, the rupee's move can matter as much as the bond's yield. Flows respond to both.</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Not a forecast of yields or exchange rates.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open is the gate? Four examples</a:t>
            </a:r>
            <a:endParaRPr lang="en-US" sz="2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103120"/>
                <a:gridCol w="4480560"/>
                <a:gridCol w="1645920"/>
              </a:tblGrid>
              <a:tr h="566928">
                <a:tc>
                  <a:txBody>
                    <a:bodyPr/>
                    <a:lstStyle/>
                    <a:p>
                      <a:pPr indent="0" marL="0">
                        <a:buNone/>
                      </a:pPr>
                      <a:r>
                        <a:rPr lang="en-US" sz="1250" b="1" dirty="0">
                          <a:solidFill>
                            <a:srgbClr val="FFFFFF"/>
                          </a:solidFill>
                        </a:rPr>
                        <a:t>Flow</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The rule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Limit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FPIs in Central G-secs: general route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An overall limit set by RBI each half-year. The short-term, security-wise and concentration limits were removed on 5 June 2026.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₹4,77,006 crore (Oct 2026 to Mar 2027)</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Foreign investors in G-secs: FAR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The Fully Accessible Route: specified government securities that non-residents can buy without any investment ceiling.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No ceiling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50" b="1" dirty="0">
                          <a:solidFill>
                            <a:schemeClr val="tx1"/>
                          </a:solidFill>
                        </a:rPr>
                        <a:t>Individuals investing abroad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Liberalised Remittance Scheme: per person, per financial year, for permitted current or capital account purposes.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US$ 2,50,000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Indian mutual funds abroad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Industry limit on overseas securities; each fund house may invest up to US$ 1 billion within 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US$ 7 billion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A.P. (DIR) Circular No. 11, 5 Jun 2026; RBI A.P. (DIR) Circular No. 25, 30 Mar 2020; RBI LRS FAQ; SEBI Master Circular for Mutual Funds, Mar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India has opened up, step by step</a:t>
            </a:r>
            <a:endParaRPr lang="en-US" sz="2800" dirty="0"/>
          </a:p>
        </p:txBody>
      </p:sp>
      <p:sp>
        <p:nvSpPr>
          <p:cNvPr id="4" name="Shape 1"/>
          <p:cNvSpPr/>
          <p:nvPr/>
        </p:nvSpPr>
        <p:spPr>
          <a:xfrm>
            <a:off x="457200" y="1188720"/>
            <a:ext cx="8229600" cy="504749"/>
          </a:xfrm>
          <a:prstGeom prst="roundRect">
            <a:avLst>
              <a:gd name="adj" fmla="val 10870"/>
            </a:avLst>
          </a:prstGeom>
          <a:solidFill>
            <a:srgbClr val="FFFFFF"/>
          </a:solidFill>
          <a:ln w="9525">
            <a:solidFill>
              <a:schemeClr val="accent5"/>
            </a:solidFill>
            <a:prstDash val="solid"/>
          </a:ln>
        </p:spPr>
      </p:sp>
      <p:sp>
        <p:nvSpPr>
          <p:cNvPr id="5" name="Shape 2"/>
          <p:cNvSpPr/>
          <p:nvPr/>
        </p:nvSpPr>
        <p:spPr>
          <a:xfrm>
            <a:off x="621792" y="122163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163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Aug 1994: current account</a:t>
            </a:r>
            <a:endParaRPr lang="en-US" sz="1450" dirty="0"/>
          </a:p>
        </p:txBody>
      </p:sp>
      <p:sp>
        <p:nvSpPr>
          <p:cNvPr id="8" name="Text 5"/>
          <p:cNvSpPr/>
          <p:nvPr/>
        </p:nvSpPr>
        <p:spPr>
          <a:xfrm>
            <a:off x="3611880" y="1188720"/>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India accepted Article VIII of the IMF's Articles. The rupee became convertible for current transactions.</a:t>
            </a:r>
            <a:endParaRPr lang="en-US" sz="1150" dirty="0"/>
          </a:p>
        </p:txBody>
      </p:sp>
      <p:sp>
        <p:nvSpPr>
          <p:cNvPr id="9" name="Shape 6"/>
          <p:cNvSpPr/>
          <p:nvPr/>
        </p:nvSpPr>
        <p:spPr>
          <a:xfrm>
            <a:off x="457200" y="1821485"/>
            <a:ext cx="8229600" cy="504749"/>
          </a:xfrm>
          <a:prstGeom prst="roundRect">
            <a:avLst>
              <a:gd name="adj" fmla="val 10870"/>
            </a:avLst>
          </a:prstGeom>
          <a:solidFill>
            <a:srgbClr val="FFFFFF"/>
          </a:solidFill>
          <a:ln w="9525">
            <a:solidFill>
              <a:schemeClr val="accent5"/>
            </a:solidFill>
            <a:prstDash val="solid"/>
          </a:ln>
        </p:spPr>
      </p:sp>
      <p:sp>
        <p:nvSpPr>
          <p:cNvPr id="10" name="Shape 7"/>
          <p:cNvSpPr/>
          <p:nvPr/>
        </p:nvSpPr>
        <p:spPr>
          <a:xfrm>
            <a:off x="621792" y="1854403"/>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54403"/>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21485"/>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1997 and 2006: committees</a:t>
            </a:r>
            <a:endParaRPr lang="en-US" sz="1450" dirty="0"/>
          </a:p>
        </p:txBody>
      </p:sp>
      <p:sp>
        <p:nvSpPr>
          <p:cNvPr id="13" name="Text 10"/>
          <p:cNvSpPr/>
          <p:nvPr/>
        </p:nvSpPr>
        <p:spPr>
          <a:xfrm>
            <a:off x="3611880" y="1821485"/>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Two RBI committees chaired by S.S. Tarapore set out conditions and a roadmap for wider capital account convertibility.</a:t>
            </a:r>
            <a:endParaRPr lang="en-US" sz="1150" dirty="0"/>
          </a:p>
        </p:txBody>
      </p:sp>
      <p:sp>
        <p:nvSpPr>
          <p:cNvPr id="14" name="Shape 11"/>
          <p:cNvSpPr/>
          <p:nvPr/>
        </p:nvSpPr>
        <p:spPr>
          <a:xfrm>
            <a:off x="457200" y="2454250"/>
            <a:ext cx="8229600" cy="504749"/>
          </a:xfrm>
          <a:prstGeom prst="roundRect">
            <a:avLst>
              <a:gd name="adj" fmla="val 10870"/>
            </a:avLst>
          </a:prstGeom>
          <a:solidFill>
            <a:srgbClr val="FFFFFF"/>
          </a:solidFill>
          <a:ln w="9525">
            <a:solidFill>
              <a:schemeClr val="accent5"/>
            </a:solidFill>
            <a:prstDash val="solid"/>
          </a:ln>
        </p:spPr>
      </p:sp>
      <p:sp>
        <p:nvSpPr>
          <p:cNvPr id="15" name="Shape 12"/>
          <p:cNvSpPr/>
          <p:nvPr/>
        </p:nvSpPr>
        <p:spPr>
          <a:xfrm>
            <a:off x="621792" y="2487168"/>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4871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54250"/>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Feb 2004: LRS begins</a:t>
            </a:r>
            <a:endParaRPr lang="en-US" sz="1450" dirty="0"/>
          </a:p>
        </p:txBody>
      </p:sp>
      <p:sp>
        <p:nvSpPr>
          <p:cNvPr id="18" name="Text 15"/>
          <p:cNvSpPr/>
          <p:nvPr/>
        </p:nvSpPr>
        <p:spPr>
          <a:xfrm>
            <a:off x="3611880" y="2454250"/>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Resident individuals could remit up to US$ 25,000 a year. The limit has been raised in stages to US$ 2,50,000.</a:t>
            </a:r>
            <a:endParaRPr lang="en-US" sz="1150" dirty="0"/>
          </a:p>
        </p:txBody>
      </p:sp>
      <p:sp>
        <p:nvSpPr>
          <p:cNvPr id="19" name="Shape 16"/>
          <p:cNvSpPr/>
          <p:nvPr/>
        </p:nvSpPr>
        <p:spPr>
          <a:xfrm>
            <a:off x="457200" y="3087014"/>
            <a:ext cx="8229600" cy="504749"/>
          </a:xfrm>
          <a:prstGeom prst="roundRect">
            <a:avLst>
              <a:gd name="adj" fmla="val 10870"/>
            </a:avLst>
          </a:prstGeom>
          <a:solidFill>
            <a:srgbClr val="FFFFFF"/>
          </a:solidFill>
          <a:ln w="9525">
            <a:solidFill>
              <a:schemeClr val="accent5"/>
            </a:solidFill>
            <a:prstDash val="solid"/>
          </a:ln>
        </p:spPr>
      </p:sp>
      <p:sp>
        <p:nvSpPr>
          <p:cNvPr id="20" name="Shape 17"/>
          <p:cNvSpPr/>
          <p:nvPr/>
        </p:nvSpPr>
        <p:spPr>
          <a:xfrm>
            <a:off x="621792" y="3119933"/>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19933"/>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087014"/>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Apr 2020: FAR opens</a:t>
            </a:r>
            <a:endParaRPr lang="en-US" sz="1450" dirty="0"/>
          </a:p>
        </p:txBody>
      </p:sp>
      <p:sp>
        <p:nvSpPr>
          <p:cNvPr id="23" name="Text 20"/>
          <p:cNvSpPr/>
          <p:nvPr/>
        </p:nvSpPr>
        <p:spPr>
          <a:xfrm>
            <a:off x="3611880" y="3087014"/>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Non-residents could buy specified government securities without any investment ceiling.</a:t>
            </a:r>
            <a:endParaRPr lang="en-US" sz="1150" dirty="0"/>
          </a:p>
        </p:txBody>
      </p:sp>
      <p:sp>
        <p:nvSpPr>
          <p:cNvPr id="24" name="Shape 21"/>
          <p:cNvSpPr/>
          <p:nvPr/>
        </p:nvSpPr>
        <p:spPr>
          <a:xfrm>
            <a:off x="457200" y="3719779"/>
            <a:ext cx="8229600" cy="504749"/>
          </a:xfrm>
          <a:prstGeom prst="roundRect">
            <a:avLst>
              <a:gd name="adj" fmla="val 10870"/>
            </a:avLst>
          </a:prstGeom>
          <a:solidFill>
            <a:srgbClr val="FFFFFF"/>
          </a:solidFill>
          <a:ln w="9525">
            <a:solidFill>
              <a:schemeClr val="accent5"/>
            </a:solidFill>
            <a:prstDash val="solid"/>
          </a:ln>
        </p:spPr>
      </p:sp>
      <p:sp>
        <p:nvSpPr>
          <p:cNvPr id="25" name="Shape 22"/>
          <p:cNvSpPr/>
          <p:nvPr/>
        </p:nvSpPr>
        <p:spPr>
          <a:xfrm>
            <a:off x="621792" y="3752698"/>
            <a:ext cx="438912" cy="438912"/>
          </a:xfrm>
          <a:prstGeom prst="ellipse">
            <a:avLst/>
          </a:prstGeom>
          <a:solidFill>
            <a:schemeClr val="accent1"/>
          </a:solidFill>
          <a:ln w="12700">
            <a:solidFill>
              <a:schemeClr val="accent1"/>
            </a:solidFill>
            <a:prstDash val="solid"/>
          </a:ln>
        </p:spPr>
      </p:sp>
      <p:sp>
        <p:nvSpPr>
          <p:cNvPr id="26" name="Text 23"/>
          <p:cNvSpPr/>
          <p:nvPr/>
        </p:nvSpPr>
        <p:spPr>
          <a:xfrm>
            <a:off x="621792" y="375269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5</a:t>
            </a:r>
            <a:endParaRPr lang="en-US" sz="1600" dirty="0"/>
          </a:p>
        </p:txBody>
      </p:sp>
      <p:sp>
        <p:nvSpPr>
          <p:cNvPr id="27" name="Text 24"/>
          <p:cNvSpPr/>
          <p:nvPr/>
        </p:nvSpPr>
        <p:spPr>
          <a:xfrm>
            <a:off x="1243584" y="3719779"/>
            <a:ext cx="2286000" cy="504749"/>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2024-26: bonds go global</a:t>
            </a:r>
            <a:endParaRPr lang="en-US" sz="1450" dirty="0"/>
          </a:p>
        </p:txBody>
      </p:sp>
      <p:sp>
        <p:nvSpPr>
          <p:cNvPr id="28" name="Text 25"/>
          <p:cNvSpPr/>
          <p:nvPr/>
        </p:nvSpPr>
        <p:spPr>
          <a:xfrm>
            <a:off x="3611880" y="3719779"/>
            <a:ext cx="4937760" cy="504749"/>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Indian G-secs began entering global bond indices in June 2024. In June 2026 RBI widened FAR to new 15-, 30- and 40-year issues.</a:t>
            </a:r>
            <a:endParaRPr lang="en-US" sz="1150" dirty="0"/>
          </a:p>
        </p:txBody>
      </p:sp>
      <p:sp>
        <p:nvSpPr>
          <p:cNvPr id="29" name="Text 26"/>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chronology 1991-2000; RBI committee reports, 1997 and 2006; RBI LRS FAQ; RBI circulars, 30 Mar 2020 and 5 Jun 2026; RBI FSRs, Dec 2023 and Dec 2024.</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impossible trinity</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Three goals a country may want at once. With money free to move, it can fully have only two of them.</a:t>
            </a:r>
            <a:endParaRPr lang="en-US" sz="1500" dirty="0"/>
          </a:p>
        </p:txBody>
      </p:sp>
      <p:sp>
        <p:nvSpPr>
          <p:cNvPr id="5" name="Shape 2"/>
          <p:cNvSpPr/>
          <p:nvPr/>
        </p:nvSpPr>
        <p:spPr>
          <a:xfrm>
            <a:off x="457200" y="1737360"/>
            <a:ext cx="2590800" cy="2487168"/>
          </a:xfrm>
          <a:prstGeom prst="roundRect">
            <a:avLst>
              <a:gd name="adj" fmla="val 2206"/>
            </a:avLst>
          </a:prstGeom>
          <a:solidFill>
            <a:srgbClr val="FFFFFF"/>
          </a:solidFill>
          <a:ln w="9525">
            <a:solidFill>
              <a:schemeClr val="accent5"/>
            </a:solidFill>
            <a:prstDash val="solid"/>
          </a:ln>
        </p:spPr>
      </p:sp>
      <p:sp>
        <p:nvSpPr>
          <p:cNvPr id="6" name="Shape 3"/>
          <p:cNvSpPr/>
          <p:nvPr/>
        </p:nvSpPr>
        <p:spPr>
          <a:xfrm>
            <a:off x="457200" y="1737360"/>
            <a:ext cx="2590800" cy="64008"/>
          </a:xfrm>
          <a:prstGeom prst="rect">
            <a:avLst/>
          </a:prstGeom>
          <a:solidFill>
            <a:schemeClr val="accent1"/>
          </a:solidFill>
          <a:ln w="12700">
            <a:solidFill>
              <a:schemeClr val="accent1"/>
            </a:solidFill>
            <a:prstDash val="solid"/>
          </a:ln>
        </p:spPr>
      </p:sp>
      <p:pic>
        <p:nvPicPr>
          <p:cNvPr id="7" name="Image 0" descr="preencoded.png">    </p:cNvPr>
          <p:cNvPicPr>
            <a:picLocks noChangeAspect="1"/>
          </p:cNvPicPr>
          <p:nvPr/>
        </p:nvPicPr>
        <p:blipFill>
          <a:blip r:embed="rId1"/>
          <a:stretch>
            <a:fillRect/>
          </a:stretch>
        </p:blipFill>
        <p:spPr>
          <a:xfrm>
            <a:off x="685800" y="1956816"/>
            <a:ext cx="329184" cy="329184"/>
          </a:xfrm>
          <a:prstGeom prst="rect">
            <a:avLst/>
          </a:prstGeom>
        </p:spPr>
      </p:pic>
      <p:sp>
        <p:nvSpPr>
          <p:cNvPr id="8" name="Text 4"/>
          <p:cNvSpPr/>
          <p:nvPr/>
        </p:nvSpPr>
        <p:spPr>
          <a:xfrm>
            <a:off x="685800" y="239572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Fixed exchange rate</a:t>
            </a:r>
            <a:endParaRPr lang="en-US" sz="1650" dirty="0"/>
          </a:p>
        </p:txBody>
      </p:sp>
      <p:sp>
        <p:nvSpPr>
          <p:cNvPr id="9" name="Text 5"/>
          <p:cNvSpPr/>
          <p:nvPr/>
        </p:nvSpPr>
        <p:spPr>
          <a:xfrm>
            <a:off x="685800" y="2798064"/>
            <a:ext cx="2133600" cy="131673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central bank holds the currency at a set rate, or in a narrow band, by buying and selling foreign currency.</a:t>
            </a:r>
            <a:endParaRPr lang="en-US" sz="1350" dirty="0"/>
          </a:p>
        </p:txBody>
      </p:sp>
      <p:sp>
        <p:nvSpPr>
          <p:cNvPr id="10" name="Shape 6"/>
          <p:cNvSpPr/>
          <p:nvPr/>
        </p:nvSpPr>
        <p:spPr>
          <a:xfrm>
            <a:off x="3276600" y="1737360"/>
            <a:ext cx="2590800" cy="2487168"/>
          </a:xfrm>
          <a:prstGeom prst="roundRect">
            <a:avLst>
              <a:gd name="adj" fmla="val 2206"/>
            </a:avLst>
          </a:prstGeom>
          <a:solidFill>
            <a:srgbClr val="FFFFFF"/>
          </a:solidFill>
          <a:ln w="9525">
            <a:solidFill>
              <a:schemeClr val="accent5"/>
            </a:solidFill>
            <a:prstDash val="solid"/>
          </a:ln>
        </p:spPr>
      </p:sp>
      <p:sp>
        <p:nvSpPr>
          <p:cNvPr id="11" name="Shape 7"/>
          <p:cNvSpPr/>
          <p:nvPr/>
        </p:nvSpPr>
        <p:spPr>
          <a:xfrm>
            <a:off x="3276600" y="173736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3505200" y="1956816"/>
            <a:ext cx="329184" cy="329184"/>
          </a:xfrm>
          <a:prstGeom prst="rect">
            <a:avLst/>
          </a:prstGeom>
        </p:spPr>
      </p:pic>
      <p:sp>
        <p:nvSpPr>
          <p:cNvPr id="13" name="Text 8"/>
          <p:cNvSpPr/>
          <p:nvPr/>
        </p:nvSpPr>
        <p:spPr>
          <a:xfrm>
            <a:off x="3505200" y="239572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Free capital flows</a:t>
            </a:r>
            <a:endParaRPr lang="en-US" sz="1650" dirty="0"/>
          </a:p>
        </p:txBody>
      </p:sp>
      <p:sp>
        <p:nvSpPr>
          <p:cNvPr id="14" name="Text 9"/>
          <p:cNvSpPr/>
          <p:nvPr/>
        </p:nvSpPr>
        <p:spPr>
          <a:xfrm>
            <a:off x="3505200" y="2798064"/>
            <a:ext cx="2133600" cy="131673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Money can move in and out of the country's assets without controls.</a:t>
            </a:r>
            <a:endParaRPr lang="en-US" sz="1350" dirty="0"/>
          </a:p>
        </p:txBody>
      </p:sp>
      <p:sp>
        <p:nvSpPr>
          <p:cNvPr id="15" name="Shape 10"/>
          <p:cNvSpPr/>
          <p:nvPr/>
        </p:nvSpPr>
        <p:spPr>
          <a:xfrm>
            <a:off x="6096000" y="1737360"/>
            <a:ext cx="2590800" cy="2487168"/>
          </a:xfrm>
          <a:prstGeom prst="roundRect">
            <a:avLst>
              <a:gd name="adj" fmla="val 2206"/>
            </a:avLst>
          </a:prstGeom>
          <a:solidFill>
            <a:srgbClr val="FFFFFF"/>
          </a:solidFill>
          <a:ln w="9525">
            <a:solidFill>
              <a:schemeClr val="accent5"/>
            </a:solidFill>
            <a:prstDash val="solid"/>
          </a:ln>
        </p:spPr>
      </p:sp>
      <p:sp>
        <p:nvSpPr>
          <p:cNvPr id="16" name="Shape 11"/>
          <p:cNvSpPr/>
          <p:nvPr/>
        </p:nvSpPr>
        <p:spPr>
          <a:xfrm>
            <a:off x="6096000" y="1737360"/>
            <a:ext cx="2590800" cy="64008"/>
          </a:xfrm>
          <a:prstGeom prst="rect">
            <a:avLst/>
          </a:prstGeom>
          <a:solidFill>
            <a:schemeClr val="accent3"/>
          </a:solidFill>
          <a:ln w="12700">
            <a:solidFill>
              <a:schemeClr val="accent3"/>
            </a:solidFill>
            <a:prstDash val="solid"/>
          </a:ln>
        </p:spPr>
      </p:sp>
      <p:pic>
        <p:nvPicPr>
          <p:cNvPr id="17" name="Image 2" descr="preencoded.png">    </p:cNvPr>
          <p:cNvPicPr>
            <a:picLocks noChangeAspect="1"/>
          </p:cNvPicPr>
          <p:nvPr/>
        </p:nvPicPr>
        <p:blipFill>
          <a:blip r:embed="rId3"/>
          <a:stretch>
            <a:fillRect/>
          </a:stretch>
        </p:blipFill>
        <p:spPr>
          <a:xfrm>
            <a:off x="6324600" y="1956816"/>
            <a:ext cx="329184" cy="329184"/>
          </a:xfrm>
          <a:prstGeom prst="rect">
            <a:avLst/>
          </a:prstGeom>
        </p:spPr>
      </p:pic>
      <p:sp>
        <p:nvSpPr>
          <p:cNvPr id="18" name="Text 12"/>
          <p:cNvSpPr/>
          <p:nvPr/>
        </p:nvSpPr>
        <p:spPr>
          <a:xfrm>
            <a:off x="6324600" y="239572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Own monetary policy</a:t>
            </a:r>
            <a:endParaRPr lang="en-US" sz="1650" dirty="0"/>
          </a:p>
        </p:txBody>
      </p:sp>
      <p:sp>
        <p:nvSpPr>
          <p:cNvPr id="19" name="Text 13"/>
          <p:cNvSpPr/>
          <p:nvPr/>
        </p:nvSpPr>
        <p:spPr>
          <a:xfrm>
            <a:off x="6324600" y="2798064"/>
            <a:ext cx="2133600" cy="131673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central bank sets interest rates for conditions at home, such as inflation and growth.</a:t>
            </a:r>
            <a:endParaRPr lang="en-US" sz="1350" dirty="0"/>
          </a:p>
        </p:txBody>
      </p:sp>
      <p:sp>
        <p:nvSpPr>
          <p:cNvPr id="20"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Bulletin article on liquidity and sterilisation, Aug 2018; Report of the Task Force on Offshore Rupee Markets, RBI, Jul 2019.</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Pick two: what each choice gives up</a:t>
            </a:r>
            <a:endParaRPr lang="en-US" sz="28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743200"/>
                <a:gridCol w="1828800"/>
                <a:gridCol w="3657600"/>
              </a:tblGrid>
              <a:tr h="566928">
                <a:tc>
                  <a:txBody>
                    <a:bodyPr/>
                    <a:lstStyle/>
                    <a:p>
                      <a:pPr indent="0" marL="0">
                        <a:buNone/>
                      </a:pPr>
                      <a:r>
                        <a:rPr lang="en-US" sz="1250" b="1" dirty="0">
                          <a:solidFill>
                            <a:srgbClr val="FFFFFF"/>
                          </a:solidFill>
                        </a:rPr>
                        <a:t>Choose these two</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Give up</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follows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Fixed rate + free capital flows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Own monetary policy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Interest rates must track the anchor currency's rates, or money flows out.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Free capital flows + own monetary policy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Fixed rate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The exchange rate moves with flows and with interest-rate gaps.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50" b="1" dirty="0">
                          <a:solidFill>
                            <a:schemeClr val="tx1"/>
                          </a:solidFill>
                        </a:rPr>
                        <a:t>Fixed rate + own monetary policy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Free capital flows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Capital controls stop money moving to exploit the rate gap.</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India's approach</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Some of each</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 market-led rate, RBI curbing volatility, an inflation target, a capital account opened in steps.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Report of the Task Force on Offshore Rupee Markets, RBI, Jul 2019; RBI Governor's Statement, 7 Oct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Latest figures published by RBI. Flow data cover the financial year so far.</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NET FDI, US$ BN</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13.8</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April-August 2026. A year earlier: 9.6.</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NET FPI, US$ BN</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−10.3</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Net outflow, April to 5 October 2026.</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RESERVES, US$ BN</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734.6</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Foreign exchange reserves on 2 October 2026.</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LRS LIMIT</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$250k</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US$ 2,50,000 per resident individual, per financial year.</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Governor's Statement, 7 Oct 2026 (FDI, FPI, reserves); RBI FAQ on the Liberalised Remittance Scheme (LRS limit).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India does not have full capital account convertibility.</a:t>
            </a:r>
            <a:endParaRPr lang="en-US" sz="1400" dirty="0"/>
          </a:p>
          <a:p>
            <a:pPr marL="177800" indent="-177800">
              <a:spcAft>
                <a:spcPts val="500"/>
              </a:spcAft>
              <a:buSzPct val="100000"/>
              <a:buChar char="•"/>
            </a:pPr>
            <a:r>
              <a:rPr lang="en-US" sz="1400" dirty="0">
                <a:solidFill>
                  <a:schemeClr val="tx1"/>
                </a:solidFill>
              </a:rPr>
              <a:t>Full convertibility waits on targets set by an RBI committee.</a:t>
            </a:r>
            <a:endParaRPr lang="en-US" sz="1400" dirty="0"/>
          </a:p>
          <a:p>
            <a:pPr marL="177800" indent="-177800">
              <a:spcAft>
                <a:spcPts val="500"/>
              </a:spcAft>
              <a:buSzPct val="100000"/>
              <a:buChar char="•"/>
            </a:pPr>
            <a:r>
              <a:rPr lang="en-US" sz="1400" dirty="0">
                <a:solidFill>
                  <a:schemeClr val="tx1"/>
                </a:solidFill>
              </a:rPr>
              <a:t>Convertibility means anyone can move money in or out freely.</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Still true. But since April 2020 non-residents can buy specified G-secs with no ceiling.</a:t>
            </a:r>
            <a:endParaRPr lang="en-US" sz="1400" dirty="0"/>
          </a:p>
          <a:p>
            <a:pPr marL="177800" indent="-177800">
              <a:spcAft>
                <a:spcPts val="500"/>
              </a:spcAft>
              <a:buSzPct val="100000"/>
              <a:buChar char="•"/>
            </a:pPr>
            <a:r>
              <a:rPr lang="en-US" sz="1400" dirty="0">
                <a:solidFill>
                  <a:schemeClr val="tx1"/>
                </a:solidFill>
              </a:rPr>
              <a:t>Opening has come in steps: LRS has risen from US$ 25,000 (2004) to US$ 2,50,000.</a:t>
            </a:r>
            <a:endParaRPr lang="en-US" sz="1400" dirty="0"/>
          </a:p>
          <a:p>
            <a:pPr marL="177800" indent="-177800">
              <a:spcAft>
                <a:spcPts val="500"/>
              </a:spcAft>
              <a:buSzPct val="100000"/>
              <a:buChar char="•"/>
            </a:pPr>
            <a:r>
              <a:rPr lang="en-US" sz="1400" dirty="0">
                <a:solidFill>
                  <a:schemeClr val="tx1"/>
                </a:solidFill>
              </a:rPr>
              <a:t>It is set purpose by purpose: open for trade, with limits on some asset flows.</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An RBI group (2023): today's convertibility 'gives enough room' to start internationalising the rupee.</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RBI circular, 30 Mar 2020; RBI LRS FAQ; Report of RBI's Inter-Departmental Group on Internationalisation of INR, Jul 2023.</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rupee is not convertible.'</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has been convertible for current transactions since August 1994. Limits apply mainly to capital transactions.</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'Capital controls mean India is closed.'</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FDI, FPI and residents' investment abroad all take place within limits. Net FDI was US$ 13.8 bn in April-August 2026.</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'Index inclusion guarantees inflows.'</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widens the pool of foreign buyers. But flows also follow yields, the rupee and global risk appetite.</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country can have all three.'</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With free capital flows, a central bank cannot both fix the exchange rate and set its own interest rates.</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4"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5"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6"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foreign investor converts US$ 5,00,000 at ₹90, earns 8% on a rupee bond (assumed), and converts back when a dollar costs ₹96. What is the return in dollars?</a:t>
            </a:r>
            <a:endParaRPr lang="en-US" sz="1450" dirty="0"/>
          </a:p>
        </p:txBody>
      </p:sp>
      <p:sp>
        <p:nvSpPr>
          <p:cNvPr id="7"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8"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9"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Name the three goals of the impossible trinity. A country fixes its exchange rate and allows free capital flows: what does it give up?</a:t>
            </a:r>
            <a:endParaRPr lang="en-US" sz="1450" dirty="0"/>
          </a:p>
        </p:txBody>
      </p:sp>
      <p:sp>
        <p:nvSpPr>
          <p:cNvPr id="10"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1"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2"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What is the Fully Accessible Route, and what changed in June 2026?</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Convertibility: RBI chronology of events 1991-2000; Report of the Committee on Capital Account Convertibility, RBI, 1997; RBI press release, 1 Sep 2006.</a:t>
            </a:r>
            <a:endParaRPr lang="en-US" sz="1000" dirty="0"/>
          </a:p>
          <a:p>
            <a:pPr marL="165100" indent="-165100">
              <a:spcAft>
                <a:spcPts val="400"/>
              </a:spcAft>
              <a:buSzPct val="100000"/>
              <a:buChar char="•"/>
            </a:pPr>
            <a:r>
              <a:rPr lang="en-US" sz="1000" dirty="0">
                <a:solidFill>
                  <a:schemeClr val="tx1"/>
                </a:solidFill>
              </a:rPr>
              <a:t>LRS: RBI FAQ on the Liberalised Remittance Scheme (updated 6 Apr 2023). Mutual fund overseas limits: SEBI Master Circular for Mutual Funds, Mar 2026.</a:t>
            </a:r>
            <a:endParaRPr lang="en-US" sz="1000" dirty="0"/>
          </a:p>
          <a:p>
            <a:pPr marL="165100" indent="-165100">
              <a:spcAft>
                <a:spcPts val="400"/>
              </a:spcAft>
              <a:buSzPct val="100000"/>
              <a:buChar char="•"/>
            </a:pPr>
            <a:r>
              <a:rPr lang="en-US" sz="1000" dirty="0">
                <a:solidFill>
                  <a:schemeClr val="tx1"/>
                </a:solidFill>
              </a:rPr>
              <a:t>FAR and FPI limits: RBI A.P. (DIR) Circular No. 25, 30 Mar 2020; A.P. (DIR) Circular No. 11, 5 Jun 2026; RBI Bulletin, 22 Jun 2026.</a:t>
            </a:r>
            <a:endParaRPr lang="en-US" sz="1000" dirty="0"/>
          </a:p>
          <a:p>
            <a:pPr marL="165100" indent="-165100">
              <a:spcAft>
                <a:spcPts val="400"/>
              </a:spcAft>
              <a:buSzPct val="100000"/>
              <a:buChar char="•"/>
            </a:pPr>
            <a:r>
              <a:rPr lang="en-US" sz="1000" dirty="0">
                <a:solidFill>
                  <a:schemeClr val="tx1"/>
                </a:solidFill>
              </a:rPr>
              <a:t>Impossible trinity: RBI Bulletin article, Aug 2018; Report of the Task Force on Offshore Rupee Markets, RBI, Jul 2019.</a:t>
            </a:r>
            <a:endParaRPr lang="en-US" sz="1000" dirty="0"/>
          </a:p>
          <a:p>
            <a:pPr marL="165100" indent="-165100">
              <a:spcAft>
                <a:spcPts val="400"/>
              </a:spcAft>
              <a:buSzPct val="100000"/>
              <a:buChar char="•"/>
            </a:pPr>
            <a:r>
              <a:rPr lang="en-US" sz="1000" dirty="0">
                <a:solidFill>
                  <a:schemeClr val="tx1"/>
                </a:solidFill>
              </a:rPr>
              <a:t>Flows, reserves and exchange rate aim: RBI Governor's Statement, 7 Oct 2026. Index inclusion: RBI Financial Stability Reports, Dec 2023 and Dec 2024.</a:t>
            </a:r>
            <a:endParaRPr lang="en-US" sz="1000" dirty="0"/>
          </a:p>
          <a:p>
            <a:pPr marL="165100" indent="-165100">
              <a:spcAft>
                <a:spcPts val="400"/>
              </a:spcAft>
              <a:buSzPct val="100000"/>
              <a:buChar char="•"/>
            </a:pPr>
            <a:r>
              <a:rPr lang="en-US" sz="1000" dirty="0">
                <a:solidFill>
                  <a:schemeClr val="tx1"/>
                </a:solidFill>
              </a:rPr>
              <a:t>Internationalisation of the rupee: Report of RBI's Inter-Departmental Group, published 5 Jul 2023 (the group's views, not RBI's).</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Capital flows and convertibility</dc:title>
  <dc:subject>PptxGenJS Presentation</dc:subject>
  <dc:creator>Trustner</dc:creator>
  <cp:lastModifiedBy>Trustner</cp:lastModifiedBy>
  <cp:revision>1</cp:revision>
  <dcterms:created xsi:type="dcterms:W3CDTF">2026-10-15T23:29:22Z</dcterms:created>
  <dcterms:modified xsi:type="dcterms:W3CDTF">2026-10-15T23:29:22Z</dcterms:modified>
</cp:coreProperties>
</file>