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room: someone bought a debt fund in June 2023, held it for over three years and sold it this year. Is the gain long-term? Most people who learnt tax before 2023 will say yes. Keep the answer for slide 6. A fund bought before 1 April 2023 is different: raise that only after slide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Everything in this deck is one of those three questions. The third one, the purchase date, is the one older material leaves out, and it now decides how a debt fund is taxed.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equity-oriented fund holds at least 65% in listed shares of Indian companies. A switch between schemes, a systematic transfer and a systematic withdrawal are all redemptions, so each one can create a gain.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'specified mutual fund' is one that invests more than 65% in debt and money market instruments, or a fund of funds with 65% or more in such funds. That definition applies from 1 April 2025. Debt fund units bought before 1 April 2023 are outside the slab-rate rule: they sit in the 'other' row, long-term after 24 months at 12.5%. Sections: 196 for short-term equity (formerly 111A), 198 for long-term equity (formerly 112A), 197 for other long-term gains (formerly 112).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₹1.25 lakh is one limit for the year across all listed shares and equity-oriented funds, not one per fund. Do not turn the comparison in the green band into a suggestion to wait: the price can fall while someone waits.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answers the opening question. In practice the gain may straddle two slabs, and rebates and the tax regime chosen also matter, which is why we do not compute a client's tax. The rule sits in section 76 of the 2025 Act (formerly section 50AA).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Arithmetic: indexed cost = 1,00,000 × 300 ÷ 200 = 1,50,000, so the indexed gain is 30,000 and 20% of it is 6,000. Without indexation the gain is 80,000 and 12.5% of it is 10,000. The property seller in the third card pays the lower figure. HUF means Hindu undivided family. Mutual fund units have no indexation in any case 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 the rule only. Do not suggest selling at a loss to save tax; that is a decision for the investor and their tax professional. Tax before surcharge and 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Debt fund units bought before 1 April 2023 are outside the slab-rate rule: sold now, they are long-term after 24 months (12 if listed) and taxed at 12.5% without indexation. The new Act also says 'tax year' in place of previous year and assessment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the last point: a three-year-old SIP redeemed in full will usually have some instalments that are less than 12 months old, and the gain on those is short-term.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mutual fund distributor explains how the rules work. For a computation, or for a decision that turns on tax, the client should speak to a chartered accountant or other tax professional. Non-residents have tax deducted at source on redemption and may be covered by a tax treaty.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
Q1: Long-term gain ₹2,00,000. Less ₹1,25,000 = ₹75,000 taxable. 12.5% of ₹75,000 = ₹9,375.
Q2: No. Units of a specified mutual fund bought on or after 1 April 2023 always give short-term gains, taxed at the investor's slab rate, with no indexation.
Q3: A resident individual or HUF selling land or a building bought before 23 July 2024. Tax is the lower of 12.5% without indexation and 20% with indexation. Mutual fund units do not qualify.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chemeClr val="accent1"/>
          </a:solidFill>
          <a:ln/>
        </p:spPr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457200"/>
            <a:ext cx="1289304" cy="73152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4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pic>
        <p:nvPicPr>
          <p:cNvPr id="4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417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MARKET</a:t>
            </a:r>
            <a:endParaRPr lang="en-US" sz="12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tx1"/>
                </a:solidFill>
              </a:rPr>
              <a:t>Capital gains tax on investments</a:t>
            </a:r>
            <a:endParaRPr lang="en-US" sz="42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How the profit on selling shares, fund units, gold and property is taxed, and what changed in 2023 and 2024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85800" y="434340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as on 12 October 2026, for tax year 2026-27 under the Income-tax Act, 2025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4645152"/>
            <a:ext cx="7589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training and education only. Not investment advice.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The tax on a sale depends on three things: what was sold, how long it was held, and when it was bought.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The profit on a sale is called a capital gain. The law sorts each gain into short-term or long-term and taxes the two differently. Key rules changed on 1 April 2023 and 23 July 2024.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Three terms to get right first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25908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259080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847088"/>
            <a:ext cx="213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gain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685800" y="2249424"/>
            <a:ext cx="21336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 price minus cost. It arises when the asset is sold or redeemed. A rise in value that has not been sold is not taxed.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>
            <a:off x="3276600" y="1188720"/>
            <a:ext cx="25908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3276600" y="1188720"/>
            <a:ext cx="259080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408176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505200" y="1847088"/>
            <a:ext cx="213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Holding period</a:t>
            </a:r>
            <a:endParaRPr lang="en-US" sz="1650" dirty="0"/>
          </a:p>
        </p:txBody>
      </p:sp>
      <p:sp>
        <p:nvSpPr>
          <p:cNvPr id="13" name="Text 8"/>
          <p:cNvSpPr/>
          <p:nvPr/>
        </p:nvSpPr>
        <p:spPr>
          <a:xfrm>
            <a:off x="3505200" y="2249424"/>
            <a:ext cx="21336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time between buying and selling. There are two tests: 12 months for listed securities and 24 months for other assets.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6096000" y="1188720"/>
            <a:ext cx="25908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6096000" y="1188720"/>
            <a:ext cx="2590800" cy="64008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408176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324600" y="1847088"/>
            <a:ext cx="213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Short-term, long-term</a:t>
            </a:r>
            <a:endParaRPr lang="en-US" sz="1650" dirty="0"/>
          </a:p>
        </p:txBody>
      </p:sp>
      <p:sp>
        <p:nvSpPr>
          <p:cNvPr id="18" name="Text 12"/>
          <p:cNvSpPr/>
          <p:nvPr/>
        </p:nvSpPr>
        <p:spPr>
          <a:xfrm>
            <a:off x="6324600" y="2249424"/>
            <a:ext cx="21336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Held for the test period or less: short-term. Held for more than it: long-term. Each kind of gain has its own rate.</a:t>
            </a:r>
            <a:endParaRPr lang="en-US" sz="1350" dirty="0"/>
          </a:p>
        </p:txBody>
      </p:sp>
      <p:sp>
        <p:nvSpPr>
          <p:cNvPr id="19" name="Shape 13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4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Equity-oriented fund units follow the 12-month test. Rates in this deck are before surcharge and cess.</a:t>
            </a:r>
            <a:endParaRPr lang="en-US" sz="1350" dirty="0"/>
          </a:p>
        </p:txBody>
      </p:sp>
      <p:sp>
        <p:nvSpPr>
          <p:cNvPr id="21" name="Text 15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CBDT, FAQs on the new capital gains regime, 24 July 2024 (as reproduced by Taxscan); HSBC Mutual Fund Tax Reckoner 2026-27.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Rates by asset and holding period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sales on or after 23 July 2024. Slab rate means the rate on the investor's other income.</a:t>
            </a:r>
            <a:endParaRPr lang="en-US" sz="15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37360"/>
          <a:ext cx="822960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1645920"/>
                <a:gridCol w="1371600"/>
                <a:gridCol w="2194560"/>
              </a:tblGrid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What was sold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Long-term if held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Short-term gain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Long-term gain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Listed shares and equity-oriented fund units, where securities transaction tax is paid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More than 12 months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20%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12.5% on gains above ₹1.25 lakh a year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Debt fund units bought on or after 1 April 2023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No long-term category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Slab rate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Does not arise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Other fund units: gold, international, hybrids between the two tests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More than 24 months (12 if listed)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Slab rate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12.5%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Land, buildings, physical gold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More than 24 months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Slab rate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12.5% (see slide 7 for older property)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HSBC Mutual Fund Tax Reckoner 2026-27 (Income-tax Act, 2025 as amended by Finance Act 2026); CBDT FAQs, 24 July 2024. Debt fund = 'specified mutual fund'.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Worked example: an equity fund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2834640" cy="2487168"/>
          </a:xfrm>
          <a:prstGeom prst="roundRect">
            <a:avLst>
              <a:gd name="adj" fmla="val 220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13258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SALE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1645920"/>
            <a:ext cx="24688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Units of an equity-oriented fund bought for ₹4,00,000.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Sold 18 months later for ₹6,00,000.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other long-term equity gain in the year.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474720" y="1188720"/>
            <a:ext cx="5212080" cy="2487168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66160" y="1261872"/>
          <a:ext cx="502920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617720"/>
              </a:tblGrid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Held for more than 12 months, so the gain is long-term.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Gain = ₹6,00,000 − ₹4,00,000 = ₹2,00,000.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The first ₹1,25,000 of such gains in a year is not taxed. Taxable gain = ₹2,00,000 − ₹1,25,000 = ₹75,000.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Tax = 12.5% of ₹75,000 = ₹9,375, before surcharge and cess.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Sold within 12 months instead, the whole gain is short-term: 20% of ₹2,00,000 = ₹40,000.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457200" y="4498848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 with assumed figures. Not a forecast of returns and not a reason to hold or sell.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Worked example: a debt fund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2834640" cy="2487168"/>
          </a:xfrm>
          <a:prstGeom prst="roundRect">
            <a:avLst>
              <a:gd name="adj" fmla="val 220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13258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SALE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1645920"/>
            <a:ext cx="24688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Units of a debt fund bought in June 2023 for ₹5,00,000.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Redeemed in September 2026 for ₹6,20,000.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474720" y="1188720"/>
            <a:ext cx="5212080" cy="2487168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66160" y="1261872"/>
          <a:ext cx="502920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617720"/>
              </a:tblGrid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Gain = ₹6,20,000 − ₹5,00,000 = ₹1,20,000.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The units were bought after 1 April 2023. The gain is treated as short-term, although they were held for over three years.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The gain is added to the investor's income and taxed at the slab rate. There is no indexation.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If the gain falls in the 30% slab: 30% of ₹1,20,000 = ₹36,000. In the 5% slab: 5% of ₹1,20,000 = ₹6,000.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For these units the holding period no longer changes the rate. The investor's slab does.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457200" y="4498848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Assumed figures. Tax before surcharge and cess, taking the whole gain as falling in one slab.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Indexation: what it was, what is left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25908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259080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847088"/>
            <a:ext cx="213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did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685800" y="2249424"/>
            <a:ext cx="21336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raised the cost by an official inflation index before the gain was worked out, so less gain was taxed, at 20%.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>
            <a:off x="3276600" y="1188720"/>
            <a:ext cx="25908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3276600" y="1188720"/>
            <a:ext cx="259080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408176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505200" y="1847088"/>
            <a:ext cx="213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ended</a:t>
            </a:r>
            <a:endParaRPr lang="en-US" sz="1650" dirty="0"/>
          </a:p>
        </p:txBody>
      </p:sp>
      <p:sp>
        <p:nvSpPr>
          <p:cNvPr id="13" name="Text 8"/>
          <p:cNvSpPr/>
          <p:nvPr/>
        </p:nvSpPr>
        <p:spPr>
          <a:xfrm>
            <a:off x="3505200" y="2249424"/>
            <a:ext cx="21336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sales on or after 23 July 2024 it is withdrawn. The long-term rate on such assets fell from 20% to 12.5%.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6096000" y="1188720"/>
            <a:ext cx="25908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6096000" y="1188720"/>
            <a:ext cx="2590800" cy="64008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408176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324600" y="1847088"/>
            <a:ext cx="213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survives</a:t>
            </a:r>
            <a:endParaRPr lang="en-US" sz="1650" dirty="0"/>
          </a:p>
        </p:txBody>
      </p:sp>
      <p:sp>
        <p:nvSpPr>
          <p:cNvPr id="18" name="Text 12"/>
          <p:cNvSpPr/>
          <p:nvPr/>
        </p:nvSpPr>
        <p:spPr>
          <a:xfrm>
            <a:off x="6324600" y="2249424"/>
            <a:ext cx="21336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resident individual or HUF selling land or a building bought before 23 July 2024 pays the lower of the two computations.</a:t>
            </a:r>
            <a:endParaRPr lang="en-US" sz="1350" dirty="0"/>
          </a:p>
        </p:txBody>
      </p:sp>
      <p:sp>
        <p:nvSpPr>
          <p:cNvPr id="19" name="Shape 13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4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Assumed: cost ₹1,00,000, index 200 to 300, sold at ₹1,80,000. Gain ₹30,000 indexed, ₹80,000 plain.</a:t>
            </a:r>
            <a:endParaRPr lang="en-US" sz="1350" dirty="0"/>
          </a:p>
        </p:txBody>
      </p:sp>
      <p:sp>
        <p:nvSpPr>
          <p:cNvPr id="21" name="Text 15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CBDT FAQs, 24 July 2024; Income-tax Act, 2025, section 197 (as reproduced by EZTax). Index values in the band are assumed.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When a sale makes a loss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capital loss can reduce capital gains. It cannot reduce salary or other income.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57200" y="1737360"/>
            <a:ext cx="8229600" cy="52578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21792" y="1780794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1792" y="178079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243584" y="1737360"/>
            <a:ext cx="228600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Short-term loss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3611880" y="1737360"/>
            <a:ext cx="49377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be set off against short-term gains or long-term gains.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57200" y="2391156"/>
            <a:ext cx="8229600" cy="52578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21792" y="2434590"/>
            <a:ext cx="438912" cy="43891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21792" y="243459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243584" y="2391156"/>
            <a:ext cx="228600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loss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3611880" y="2391156"/>
            <a:ext cx="49377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be set off only against long-term gains.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457200" y="3044952"/>
            <a:ext cx="8229600" cy="52578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21792" y="3088386"/>
            <a:ext cx="438912" cy="43891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21792" y="308838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243584" y="3044952"/>
            <a:ext cx="228600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left over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3611880" y="3044952"/>
            <a:ext cx="49377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Carried forward for up to eight tax years, if the return for the loss year is filed by the due date.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457200" y="3698748"/>
            <a:ext cx="8229600" cy="52578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1792" y="3742182"/>
            <a:ext cx="438912" cy="43891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21792" y="374218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1243584" y="3698748"/>
            <a:ext cx="228600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Assumed case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3611880" y="3698748"/>
            <a:ext cx="49377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equity gain ₹2,00,000, short-term loss ₹40,000. Net gain ₹1,60,000; less ₹1,25,000 leaves ₹35,000 taxed at 12.5% = ₹4,375.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Income-tax Act, 2025, sections 111 and 121 (formerly sections 74 and 80), as reproduced by TaxHeal. Step 4 uses assumed figures.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If you learnt this from older material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dates changed the picture: 1 April 2023, 23 July 2024 and 1 April 2026.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57200" y="1737360"/>
            <a:ext cx="4000500" cy="2487168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57200" y="1737360"/>
            <a:ext cx="400050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368" y="173736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older material says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58368" y="2359152"/>
            <a:ext cx="36118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Equity: short-term 15%; long-term 10% on gains above ₹1 lakh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Debt funds: long-term after 36 months, taxed at 20% with indexation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Three holding periods: 12, 24 and 36 months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Sections 111A, 112 and 112A of the Income-tax Act, 1961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686300" y="1737360"/>
            <a:ext cx="4000500" cy="2487168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686300" y="1737360"/>
            <a:ext cx="4000500" cy="50292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887468" y="173736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holds now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887468" y="2359152"/>
            <a:ext cx="36118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Equity: 20%; 12.5% above ₹1.25 lakh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Debt funds bought from 1 April 2023: slab rate; older units: 12.5% after 24 months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Two holding periods: 12 and 24 months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Sections 196, 197, 198 of the 2025 Act, in force from 1 April 2026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CBDT FAQs on the new capital gains regime, 24 Jul 2024; HSBC MF Tax Reckoner 2026-27; Trustner Academy verified fact sheet, 7 Oct 2026.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Four things people get wrong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402461"/>
            <a:ext cx="310896" cy="31089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88720" y="1188720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'Long-term means one year.'</a:t>
            </a:r>
            <a:endParaRPr lang="en-US" sz="1450" dirty="0"/>
          </a:p>
        </p:txBody>
      </p:sp>
      <p:sp>
        <p:nvSpPr>
          <p:cNvPr id="7" name="Text 3"/>
          <p:cNvSpPr/>
          <p:nvPr/>
        </p:nvSpPr>
        <p:spPr>
          <a:xfrm>
            <a:off x="4023360" y="1188720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for listed securities and equity-oriented funds. Most other assets need 24 months; newer debt fund units have no long-term category.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457200" y="2055114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268855"/>
            <a:ext cx="310896" cy="31089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88720" y="2055114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'Debt funds still get indexation.'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4023360" y="2055114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mutual fund units get indexation on a sale made on or after 23 July 2024.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457200" y="2921508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135249"/>
            <a:ext cx="310896" cy="31089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88720" y="2921508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'The ₹1.25 lakh is per fund.'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4023360" y="2921508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one limit a year, across all long-term gains on listed shares and equity-oriented funds taken together.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457200" y="3787902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001643"/>
            <a:ext cx="310896" cy="31089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188720" y="3787902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 SIP has one purchase date.'</a:t>
            </a:r>
            <a:endParaRPr lang="en-US" sz="1450" dirty="0"/>
          </a:p>
        </p:txBody>
      </p:sp>
      <p:sp>
        <p:nvSpPr>
          <p:cNvPr id="19" name="Text 12"/>
          <p:cNvSpPr/>
          <p:nvPr/>
        </p:nvSpPr>
        <p:spPr>
          <a:xfrm>
            <a:off x="4023360" y="3787902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instalment is a separate purchase with its own holding period. Units are taken as sold first-in-first-out.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Explaining the tax to a client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8229600" cy="737616"/>
          </a:xfrm>
          <a:prstGeom prst="roundRect">
            <a:avLst>
              <a:gd name="adj" fmla="val 7438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1792" y="1338072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133807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243584" y="1188720"/>
            <a:ext cx="2286000" cy="737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fund's tax group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3611880" y="1188720"/>
            <a:ext cx="4937760" cy="737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Equity-oriented, debt (specified mutual fund) or other. The scheme's documents say how it invests.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57200" y="2054352"/>
            <a:ext cx="8229600" cy="737616"/>
          </a:xfrm>
          <a:prstGeom prst="roundRect">
            <a:avLst>
              <a:gd name="adj" fmla="val 7438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21792" y="2203704"/>
            <a:ext cx="438912" cy="43891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21792" y="220370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243584" y="2054352"/>
            <a:ext cx="2286000" cy="737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the purchase dates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3611880" y="2054352"/>
            <a:ext cx="4937760" cy="737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fix the holding period, and for debt funds they decide which rule applies.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457200" y="2919984"/>
            <a:ext cx="8229600" cy="737616"/>
          </a:xfrm>
          <a:prstGeom prst="roundRect">
            <a:avLst>
              <a:gd name="adj" fmla="val 7438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" y="3069336"/>
            <a:ext cx="438912" cy="43891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21792" y="306933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243584" y="2919984"/>
            <a:ext cx="2286000" cy="737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rule, not the bill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3611880" y="2919984"/>
            <a:ext cx="4937760" cy="737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rate and the holding period. The amount of tax depends on the client's full income, which we do not assess.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This is general education. The tax a person pays depends on their own income, residence status and facts.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Check yourself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188720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280160" y="1188720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Equity-oriented fund units bought for ₹3,00,000 are sold after 20 months for ₹5,00,000. There is no other gain in the year. What is the tax, before surcharge and cess?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57200" y="2350008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1792" y="2350008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280160" y="2350008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client bought debt fund units in May 2023 and redeems them in October 2026. Is the gain long-term, and at what rate is it taxed?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57200" y="3511296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511296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280160" y="3511296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can still use indexation, and for which asset?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Sources and disclaimer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984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FOR THE FIGURES IN THIS DECK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58368" y="1591056"/>
            <a:ext cx="7827264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Rates, holding periods, the ₹1.25 lakh limit, the 'specified mutual fund' rule, sections 196 and 198: HSBC Mutual Fund Tax Reckoner 2026-27 (Income-tax Act, 2025 with Finance Act 2026).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Two holding periods, the change from 15% to 20% and 10% to 12.5%, ₹1 lakh to ₹1.25 lakh, end of indexation, effective 23 July 2024: CBDT FAQs of 24 July 2024, PIB release 2036604.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Land and buildings bought before 23 July 2024 (section 197), capital losses (section 111): Income-tax Act, 2025 as reproduced by EZTax; return-filing condition from Patron Accounting.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Other section mapping, first-in-first-out and SIP holding periods: Trustner Academy verified fact sheet (investments), 7 Oct 2026.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Act sections read in reproductions (TaxHeal, EZTax); CBDT FAQs read on PIB. All worked examples use assumed figures.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3566160"/>
            <a:ext cx="8229600" cy="960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3639312"/>
            <a:ext cx="78272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material is for training and investor education only. It is not investment, tax or legal advice and is not a recommendation to buy, sell or hold any security or scheme. Examples use assumed figures unless a source and date are shown. Mutual fund investments are subject to market risks; read all scheme related documents carefully. Trustner Asset Services Pvt. Ltd. is an AMFI-registered Mutual Fund Distributor (ARN-286886).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ustner Paper">
  <a:themeElements>
    <a:clrScheme name="Trustner Paper">
      <a:dk1>
        <a:srgbClr val="0A1628"/>
      </a:dk1>
      <a:lt1>
        <a:srgbClr val="FBF7EF"/>
      </a:lt1>
      <a:dk2>
        <a:srgbClr val="0870B8"/>
      </a:dk2>
      <a:lt2>
        <a:srgbClr val="F3ECE0"/>
      </a:lt2>
      <a:accent1>
        <a:srgbClr val="0870B8"/>
      </a:accent1>
      <a:accent2>
        <a:srgbClr val="9A6B0F"/>
      </a:accent2>
      <a:accent3>
        <a:srgbClr val="0F5140"/>
      </a:accent3>
      <a:accent4>
        <a:srgbClr val="B4532A"/>
      </a:accent4>
      <a:accent5>
        <a:srgbClr val="E4DDD0"/>
      </a:accent5>
      <a:accent6>
        <a:srgbClr val="5B6675"/>
      </a:accent6>
      <a:hlink>
        <a:srgbClr val="0870B8"/>
      </a:hlink>
      <a:folHlink>
        <a:srgbClr val="5B6675"/>
      </a:folHlink>
    </a:clrScheme>
    <a:fontScheme name="Trustner Paper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Trustner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Capital gains tax on investments</dc:title>
  <dc:subject>PptxGenJS Presentation</dc:subject>
  <dc:creator>Trustner</dc:creator>
  <cp:lastModifiedBy>Trustner</cp:lastModifiedBy>
  <cp:revision>1</cp:revision>
  <dcterms:created xsi:type="dcterms:W3CDTF">2026-10-12T08:17:28Z</dcterms:created>
  <dcterms:modified xsi:type="dcterms:W3CDTF">2026-10-12T08:17:28Z</dcterms:modified>
</cp:coreProperties>
</file>