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Yen per dollar, 2024 (spacing not to scale)</a:t>
            </a:r>
          </a:p>
        </c:rich>
      </c:tx>
      <c:layout/>
      <c:overlay val="0"/>
    </c:title>
    <c:autoTitleDeleted val="0"/>
    <c:plotArea>
      <c:layout/>
      <c:lineChart>
        <c:varyColors val="0"/>
        <c:ser>
          <c:idx val="0"/>
          <c:order val="0"/>
          <c:tx>
            <c:strRef>
              <c:f>Sheet1!$B$1</c:f>
              <c:strCache>
                <c:ptCount val="1"/>
                <c:pt idx="0">
                  <c:v>Yen per US dollar</c:v>
                </c:pt>
              </c:strCache>
            </c:strRef>
          </c:tx>
          <c:spPr>
            <a:solidFill>
              <a:srgbClr val="0870B8"/>
            </a:solidFill>
            <a:ln w="31750" cap="flat">
              <a:solidFill>
                <a:srgbClr val="0870B8"/>
              </a:solidFill>
              <a:prstDash val="solid"/>
              <a:round/>
            </a:ln>
            <a:effectLst/>
          </c:spPr>
          <c:invertIfNegative val="0"/>
          <c:dLbls>
            <c:numFmt formatCode="0.0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0870B8"/>
              </a:solidFill>
              <a:ln w="9525" cap="flat">
                <a:solidFill>
                  <a:srgbClr val="0870B8"/>
                </a:solidFill>
                <a:prstDash val="solid"/>
                <a:round/>
              </a:ln>
              <a:effectLst/>
            </c:spPr>
          </c:marker>
          <c:cat>
            <c:multiLvlStrRef>
              <c:f>Sheet1!$A$2:$A$9</c:f>
              <c:multiLvlStrCache>
                <c:ptCount val="8"/>
                <c:lvl>
                  <c:pt idx="0">
                    <c:v>28 Jun</c:v>
                  </c:pt>
                  <c:pt idx="1">
                    <c:v>10 Jul</c:v>
                  </c:pt>
                  <c:pt idx="2">
                    <c:v>24 Jul</c:v>
                  </c:pt>
                  <c:pt idx="3">
                    <c:v>31 Jul</c:v>
                  </c:pt>
                  <c:pt idx="4">
                    <c:v>2 Aug</c:v>
                  </c:pt>
                  <c:pt idx="5">
                    <c:v>5 Aug</c:v>
                  </c:pt>
                  <c:pt idx="6">
                    <c:v>9 Aug</c:v>
                  </c:pt>
                  <c:pt idx="7">
                    <c:v>30 Aug</c:v>
                  </c:pt>
                </c:lvl>
              </c:multiLvlStrCache>
            </c:multiLvlStrRef>
          </c:cat>
          <c:val>
            <c:numRef>
              <c:f>Sheet1!$B$2:$B$9</c:f>
              <c:numCache>
                <c:formatCode>General</c:formatCode>
                <c:ptCount val="8"/>
                <c:pt idx="0">
                  <c:v>160.88</c:v>
                </c:pt>
                <c:pt idx="1">
                  <c:v>161.73</c:v>
                </c:pt>
                <c:pt idx="2">
                  <c:v>153.39</c:v>
                </c:pt>
                <c:pt idx="3">
                  <c:v>150.38</c:v>
                </c:pt>
                <c:pt idx="4">
                  <c:v>146.98</c:v>
                </c:pt>
                <c:pt idx="5">
                  <c:v>143.95</c:v>
                </c:pt>
                <c:pt idx="6">
                  <c:v>146.49</c:v>
                </c:pt>
                <c:pt idx="7">
                  <c:v>145.95</c:v>
                </c:pt>
              </c:numCache>
            </c:numRef>
          </c:val>
          <c:smooth val="0"/>
        </c:ser>
        <c:dLbls>
          <c:numFmt formatCode="0.0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65"/>
          <c:min val="14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if you could borrow at 0.5% and earn 5%, what could go wrong? Collect answers. Most will say default. The answer this deck builds to is the exchange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asymmetry in front of the room: small gains most of the time, a large loss occasionally. Market people describe it as picking up coins in front of a steamroller.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BIS describes these strategies as borrowing in low-yielding currencies, such as yen, to invest in higher-yielding assets elsewhere. They are often set up with currency forwards, swaps and options rather than actual loans.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such trades use borrowed money or derivatives, so the investor's own capital is a fraction of the position. A 6% loss on the position can then be a much larger loss on that capital, which is what forces quick exits.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practice forward rates track this relationship closely but not perfectly, and dealers charge a spread. The break-even rate on the previous slide and the forward rate are the same number. That is not a coincidence.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move: (161.73 − 143.95) ÷ 161.73 = 11.0%. Seen from the yen side, the yen's value in dollars rose about 12.4%. Compare that with a carry of about 5 percentage points a year at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BIS notes the US data could hardly be read as a clear sign of recession; the size of the reaction came from leverage unwinding in thin August markets. The quick recovery that week was not guaranteed and should not be presented as the usual outcome.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BIS calls the episode another example of volatility made worse by procyclical deleveraging and higher margins. It also says the true size of carry positions is hard to measure, because much of it sits in over-the-counter derivatives.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policy rates, not market rates, and they change at each meeting; check the date. A carry trade looks at the rates actually earned and paid, which differ from policy rates. We describe the gap; we do not say whether any trade is worth doing.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11% figure is the change in yen per dollar from 10 July to 5 August 2024. Japan's rates have risen: the Bank of Japan ended negative rates in March 2024 and targets about 1.25% from 24 September 2026. Funding costs differ by currency; check the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these as conversation starters if a client asks why global news moved their Indian equity fund. Explain the mechanism; do not predict the next episode.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It lost money. The carry of about 5 points is smaller than the 8% currency loss: 1.06 × 0.92 = 0.9752 per unit, against 1.01 owed, a loss of about 3.5% of the amount borrowed.
Q2: The forward rate already builds in the interest gap: forward = spot × (1 + funding rate) ÷ (1 + target rate). Locking it in gives back exactly what is owed, before costs.
Q3: Any two of: crowded yen-funded carry positions, leverage and margin calls, thin August trading, the yen's reversal from early July changing the incentives.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INTERNATIONAL FINANCE</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Carry trade</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Borrowing where interest is low, investing where it is high, and why a currency move can wipe out the gain</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Policy rates as on 16 October 2026; exchange rates from June-August 2024</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carry trade collects a small, steady interest gap and takes the risk of a large, sudden currency loss.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It tends to pay while exchange rates are calm. When the borrowed currency jumps, many holders try to exit at once, and the rush to exit moves markets further.</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to know first</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Funding currency</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currency borrowed because its interest rate is low. In 2024 the yen was the main one.</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Target currency</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currency the borrowed money is converted into and invested in, because it pays a higher rate.</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Carry</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interest gap between the two: what the investment earns minus what the loan costs.</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Unwind</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Closing the trade: selling the target currency and buying back the funding currency to repay the loan.</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carry is set on day one at fixed rates. The exchange rate when the trade closes is not.</a:t>
            </a:r>
            <a:endParaRPr lang="en-US" sz="1350" dirty="0"/>
          </a:p>
        </p:txBody>
      </p:sp>
      <p:sp>
        <p:nvSpPr>
          <p:cNvPr id="26" name="Text 19"/>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for the yen as the main funding currency: BIS Bulletin No 90, 27 Aug 2024.</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carry trade, with real arithmetic</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investor borrows ¥16,000,000 for one year at 0.5% and converts it at ¥160 per dollar into $100,000.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dollars earn 5% for the year.</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After a year: $100,000 × 1.05 = $105,000. The yen owed is ¥16,000,000 × 1.005 = ¥16,080,000.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Rate still ¥160: $105,000 = ¥16,800,000. Gain ¥720,000, or 4.5% of the amount borrowed.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Yen strengthens to ¥144: $105,000 = ¥15,120,000. Loss ¥960,000, or 6% of the amount borrowed.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Break-even: ¥16,080,000 ÷ $105,000 = ¥153.14. A fall in the dollar of about 4.3% wipes out the gain.</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interest gap is small and known. The currency move can be large and is unknown.</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rates and an assumed exchange rate.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hedging removes the gain</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Same investor, same numbers. What happens if the currency risk is locked away on day one?</a:t>
            </a:r>
            <a:endParaRPr lang="en-US" sz="1500" dirty="0"/>
          </a:p>
        </p:txBody>
      </p:sp>
      <p:sp>
        <p:nvSpPr>
          <p:cNvPr id="5" name="Shape 2"/>
          <p:cNvSpPr/>
          <p:nvPr/>
        </p:nvSpPr>
        <p:spPr>
          <a:xfrm>
            <a:off x="457200" y="1737360"/>
            <a:ext cx="8229600" cy="525780"/>
          </a:xfrm>
          <a:prstGeom prst="roundRect">
            <a:avLst>
              <a:gd name="adj" fmla="val 10435"/>
            </a:avLst>
          </a:prstGeom>
          <a:solidFill>
            <a:srgbClr val="FFFFFF"/>
          </a:solidFill>
          <a:ln w="9525">
            <a:solidFill>
              <a:schemeClr val="accent5"/>
            </a:solidFill>
            <a:prstDash val="solid"/>
          </a:ln>
        </p:spPr>
      </p:sp>
      <p:sp>
        <p:nvSpPr>
          <p:cNvPr id="6" name="Shape 3"/>
          <p:cNvSpPr/>
          <p:nvPr/>
        </p:nvSpPr>
        <p:spPr>
          <a:xfrm>
            <a:off x="621792" y="178079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8079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Agree the rate in advance</a:t>
            </a:r>
            <a:endParaRPr lang="en-US" sz="1450" dirty="0"/>
          </a:p>
        </p:txBody>
      </p:sp>
      <p:sp>
        <p:nvSpPr>
          <p:cNvPr id="9" name="Text 6"/>
          <p:cNvSpPr/>
          <p:nvPr/>
        </p:nvSpPr>
        <p:spPr>
          <a:xfrm>
            <a:off x="3611880" y="1737360"/>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investor contracts today to sell $105,000 in one year at a fixed 'forward' exchange rate.</a:t>
            </a:r>
            <a:endParaRPr lang="en-US" sz="1150" dirty="0"/>
          </a:p>
        </p:txBody>
      </p:sp>
      <p:sp>
        <p:nvSpPr>
          <p:cNvPr id="10" name="Shape 7"/>
          <p:cNvSpPr/>
          <p:nvPr/>
        </p:nvSpPr>
        <p:spPr>
          <a:xfrm>
            <a:off x="457200" y="2391156"/>
            <a:ext cx="8229600" cy="525780"/>
          </a:xfrm>
          <a:prstGeom prst="roundRect">
            <a:avLst>
              <a:gd name="adj" fmla="val 10435"/>
            </a:avLst>
          </a:prstGeom>
          <a:solidFill>
            <a:srgbClr val="FFFFFF"/>
          </a:solidFill>
          <a:ln w="9525">
            <a:solidFill>
              <a:schemeClr val="accent5"/>
            </a:solidFill>
            <a:prstDash val="solid"/>
          </a:ln>
        </p:spPr>
      </p:sp>
      <p:sp>
        <p:nvSpPr>
          <p:cNvPr id="11" name="Shape 8"/>
          <p:cNvSpPr/>
          <p:nvPr/>
        </p:nvSpPr>
        <p:spPr>
          <a:xfrm>
            <a:off x="621792" y="2434590"/>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4345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391156"/>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Forward builds in the gap</a:t>
            </a:r>
            <a:endParaRPr lang="en-US" sz="1450" dirty="0"/>
          </a:p>
        </p:txBody>
      </p:sp>
      <p:sp>
        <p:nvSpPr>
          <p:cNvPr id="14" name="Text 11"/>
          <p:cNvSpPr/>
          <p:nvPr/>
        </p:nvSpPr>
        <p:spPr>
          <a:xfrm>
            <a:off x="3611880" y="2391156"/>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Forward = spot × (1 + yen rate) ÷ (1 + dollar rate) = ¥160 × 1.005 ÷ 1.05 = ¥153.14 per dollar.</a:t>
            </a:r>
            <a:endParaRPr lang="en-US" sz="1150" dirty="0"/>
          </a:p>
        </p:txBody>
      </p:sp>
      <p:sp>
        <p:nvSpPr>
          <p:cNvPr id="15" name="Shape 12"/>
          <p:cNvSpPr/>
          <p:nvPr/>
        </p:nvSpPr>
        <p:spPr>
          <a:xfrm>
            <a:off x="457200" y="3044952"/>
            <a:ext cx="8229600" cy="525780"/>
          </a:xfrm>
          <a:prstGeom prst="roundRect">
            <a:avLst>
              <a:gd name="adj" fmla="val 10435"/>
            </a:avLst>
          </a:prstGeom>
          <a:solidFill>
            <a:srgbClr val="FFFFFF"/>
          </a:solidFill>
          <a:ln w="9525">
            <a:solidFill>
              <a:schemeClr val="accent5"/>
            </a:solidFill>
            <a:prstDash val="solid"/>
          </a:ln>
        </p:spPr>
      </p:sp>
      <p:sp>
        <p:nvSpPr>
          <p:cNvPr id="16" name="Shape 13"/>
          <p:cNvSpPr/>
          <p:nvPr/>
        </p:nvSpPr>
        <p:spPr>
          <a:xfrm>
            <a:off x="621792" y="308838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08838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044952"/>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gain disappears</a:t>
            </a:r>
            <a:endParaRPr lang="en-US" sz="1450" dirty="0"/>
          </a:p>
        </p:txBody>
      </p:sp>
      <p:sp>
        <p:nvSpPr>
          <p:cNvPr id="19" name="Text 16"/>
          <p:cNvSpPr/>
          <p:nvPr/>
        </p:nvSpPr>
        <p:spPr>
          <a:xfrm>
            <a:off x="3611880" y="3044952"/>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$105,000 × ¥153.14 = ¥16,080,000, exactly the yen owed. Hedged, it makes nothing before costs.</a:t>
            </a:r>
            <a:endParaRPr lang="en-US" sz="1150" dirty="0"/>
          </a:p>
        </p:txBody>
      </p:sp>
      <p:sp>
        <p:nvSpPr>
          <p:cNvPr id="20" name="Shape 17"/>
          <p:cNvSpPr/>
          <p:nvPr/>
        </p:nvSpPr>
        <p:spPr>
          <a:xfrm>
            <a:off x="457200" y="3698748"/>
            <a:ext cx="8229600" cy="525780"/>
          </a:xfrm>
          <a:prstGeom prst="roundRect">
            <a:avLst>
              <a:gd name="adj" fmla="val 10435"/>
            </a:avLst>
          </a:prstGeom>
          <a:solidFill>
            <a:srgbClr val="FFFFFF"/>
          </a:solidFill>
          <a:ln w="9525">
            <a:solidFill>
              <a:schemeClr val="accent5"/>
            </a:solidFill>
            <a:prstDash val="solid"/>
          </a:ln>
        </p:spPr>
      </p:sp>
      <p:sp>
        <p:nvSpPr>
          <p:cNvPr id="21" name="Shape 18"/>
          <p:cNvSpPr/>
          <p:nvPr/>
        </p:nvSpPr>
        <p:spPr>
          <a:xfrm>
            <a:off x="621792" y="3742182"/>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74218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698748"/>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So carry is pay for risk</a:t>
            </a:r>
            <a:endParaRPr lang="en-US" sz="1450" dirty="0"/>
          </a:p>
        </p:txBody>
      </p:sp>
      <p:sp>
        <p:nvSpPr>
          <p:cNvPr id="24" name="Text 21"/>
          <p:cNvSpPr/>
          <p:nvPr/>
        </p:nvSpPr>
        <p:spPr>
          <a:xfrm>
            <a:off x="3611880" y="3698748"/>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interest gap is what the market pays for bearing the currency risk. Remove the risk and the pay goes too.</a:t>
            </a:r>
            <a:endParaRPr lang="en-US" sz="1150" dirty="0"/>
          </a:p>
        </p:txBody>
      </p:sp>
      <p:sp>
        <p:nvSpPr>
          <p:cNvPr id="25" name="Text 2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The forward-rate formula is the standard covered interest parity relationship.</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August 2024: the yen jumps</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A falling line means a stronger yen: fewer yen buy one dollar.</a:t>
            </a:r>
            <a:endParaRPr lang="en-US" sz="1250" dirty="0"/>
          </a:p>
          <a:p>
            <a:pPr marL="165100" indent="-165100">
              <a:spcAft>
                <a:spcPts val="700"/>
              </a:spcAft>
              <a:buSzPct val="100000"/>
              <a:buChar char="•"/>
            </a:pPr>
            <a:r>
              <a:rPr lang="en-US" sz="1250" dirty="0">
                <a:solidFill>
                  <a:schemeClr val="tx1"/>
                </a:solidFill>
              </a:rPr>
              <a:t>From 10 July to 5 August a dollar bought about 11% fewer yen.</a:t>
            </a:r>
            <a:endParaRPr lang="en-US" sz="1250" dirty="0"/>
          </a:p>
          <a:p>
            <a:pPr marL="165100" indent="-165100">
              <a:spcAft>
                <a:spcPts val="700"/>
              </a:spcAft>
              <a:buSzPct val="100000"/>
              <a:buChar char="•"/>
            </a:pPr>
            <a:r>
              <a:rPr lang="en-US" sz="1250" dirty="0">
                <a:solidFill>
                  <a:schemeClr val="tx1"/>
                </a:solidFill>
              </a:rPr>
              <a:t>For a yen-funded trade, that is a loss on the currency alone.</a:t>
            </a:r>
            <a:endParaRPr lang="en-US" sz="1250" dirty="0"/>
          </a:p>
          <a:p>
            <a:pPr marL="165100" indent="-165100">
              <a:spcAft>
                <a:spcPts val="700"/>
              </a:spcAft>
              <a:buSzPct val="100000"/>
              <a:buChar char="•"/>
            </a:pPr>
            <a:r>
              <a:rPr lang="en-US" sz="1250" dirty="0">
                <a:solidFill>
                  <a:schemeClr val="tx1"/>
                </a:solidFill>
              </a:rPr>
              <a:t>Daily rates for the yen as published by the US Federal Reserve in its H.10 release.</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Federal Reserve, H.10 historical rates for the Japanese yen (release of 13 Oct 2026). Axis starts at 140.</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the 2024 unwind unfolded</a:t>
            </a:r>
            <a:endParaRPr lang="en-US" sz="2800" dirty="0"/>
          </a:p>
        </p:txBody>
      </p:sp>
      <p:sp>
        <p:nvSpPr>
          <p:cNvPr id="4" name="Shape 1"/>
          <p:cNvSpPr/>
          <p:nvPr/>
        </p:nvSpPr>
        <p:spPr>
          <a:xfrm>
            <a:off x="457200" y="1188720"/>
            <a:ext cx="8229600" cy="504749"/>
          </a:xfrm>
          <a:prstGeom prst="roundRect">
            <a:avLst>
              <a:gd name="adj" fmla="val 10870"/>
            </a:avLst>
          </a:prstGeom>
          <a:solidFill>
            <a:srgbClr val="FFFFFF"/>
          </a:solidFill>
          <a:ln w="9525">
            <a:solidFill>
              <a:schemeClr val="accent5"/>
            </a:solidFill>
            <a:prstDash val="solid"/>
          </a:ln>
        </p:spPr>
      </p:sp>
      <p:sp>
        <p:nvSpPr>
          <p:cNvPr id="5" name="Shape 2"/>
          <p:cNvSpPr/>
          <p:nvPr/>
        </p:nvSpPr>
        <p:spPr>
          <a:xfrm>
            <a:off x="621792" y="122163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163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July: the trend turns</a:t>
            </a:r>
            <a:endParaRPr lang="en-US" sz="1450" dirty="0"/>
          </a:p>
        </p:txBody>
      </p:sp>
      <p:sp>
        <p:nvSpPr>
          <p:cNvPr id="8" name="Text 5"/>
          <p:cNvSpPr/>
          <p:nvPr/>
        </p:nvSpPr>
        <p:spPr>
          <a:xfrm>
            <a:off x="3611880" y="118872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From the first half of July the yen stopped weakening, and a brief sell-off with signs of carry unwinding came on 24 July.</a:t>
            </a:r>
            <a:endParaRPr lang="en-US" sz="1150" dirty="0"/>
          </a:p>
        </p:txBody>
      </p:sp>
      <p:sp>
        <p:nvSpPr>
          <p:cNvPr id="9" name="Shape 6"/>
          <p:cNvSpPr/>
          <p:nvPr/>
        </p:nvSpPr>
        <p:spPr>
          <a:xfrm>
            <a:off x="457200" y="1821485"/>
            <a:ext cx="8229600" cy="504749"/>
          </a:xfrm>
          <a:prstGeom prst="roundRect">
            <a:avLst>
              <a:gd name="adj" fmla="val 10870"/>
            </a:avLst>
          </a:prstGeom>
          <a:solidFill>
            <a:srgbClr val="FFFFFF"/>
          </a:solidFill>
          <a:ln w="9525">
            <a:solidFill>
              <a:schemeClr val="accent5"/>
            </a:solidFill>
            <a:prstDash val="solid"/>
          </a:ln>
        </p:spPr>
      </p:sp>
      <p:sp>
        <p:nvSpPr>
          <p:cNvPr id="10" name="Shape 7"/>
          <p:cNvSpPr/>
          <p:nvPr/>
        </p:nvSpPr>
        <p:spPr>
          <a:xfrm>
            <a:off x="621792" y="1854403"/>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5440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21485"/>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31 July: Japan raises rates</a:t>
            </a:r>
            <a:endParaRPr lang="en-US" sz="1450" dirty="0"/>
          </a:p>
        </p:txBody>
      </p:sp>
      <p:sp>
        <p:nvSpPr>
          <p:cNvPr id="13" name="Text 10"/>
          <p:cNvSpPr/>
          <p:nvPr/>
        </p:nvSpPr>
        <p:spPr>
          <a:xfrm>
            <a:off x="3611880" y="1821485"/>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Bank of Japan set its overnight rate target at around 0.25%, up from 0 to 0.1%. The US Fed held its rate at 5.25% to 5.50%.</a:t>
            </a:r>
            <a:endParaRPr lang="en-US" sz="1150" dirty="0"/>
          </a:p>
        </p:txBody>
      </p:sp>
      <p:sp>
        <p:nvSpPr>
          <p:cNvPr id="14" name="Shape 11"/>
          <p:cNvSpPr/>
          <p:nvPr/>
        </p:nvSpPr>
        <p:spPr>
          <a:xfrm>
            <a:off x="457200" y="2454250"/>
            <a:ext cx="8229600" cy="504749"/>
          </a:xfrm>
          <a:prstGeom prst="roundRect">
            <a:avLst>
              <a:gd name="adj" fmla="val 10870"/>
            </a:avLst>
          </a:prstGeom>
          <a:solidFill>
            <a:srgbClr val="FFFFFF"/>
          </a:solidFill>
          <a:ln w="9525">
            <a:solidFill>
              <a:schemeClr val="accent5"/>
            </a:solidFill>
            <a:prstDash val="solid"/>
          </a:ln>
        </p:spPr>
      </p:sp>
      <p:sp>
        <p:nvSpPr>
          <p:cNvPr id="15" name="Shape 12"/>
          <p:cNvSpPr/>
          <p:nvPr/>
        </p:nvSpPr>
        <p:spPr>
          <a:xfrm>
            <a:off x="621792" y="2487168"/>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4871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5425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2 August: US jobs data</a:t>
            </a:r>
            <a:endParaRPr lang="en-US" sz="1450" dirty="0"/>
          </a:p>
        </p:txBody>
      </p:sp>
      <p:sp>
        <p:nvSpPr>
          <p:cNvPr id="18" name="Text 15"/>
          <p:cNvSpPr/>
          <p:nvPr/>
        </p:nvSpPr>
        <p:spPr>
          <a:xfrm>
            <a:off x="3611880" y="245425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somewhat weak US labour market report led investors to reassess the risk of a US recession.</a:t>
            </a:r>
            <a:endParaRPr lang="en-US" sz="1150" dirty="0"/>
          </a:p>
        </p:txBody>
      </p:sp>
      <p:sp>
        <p:nvSpPr>
          <p:cNvPr id="19" name="Shape 16"/>
          <p:cNvSpPr/>
          <p:nvPr/>
        </p:nvSpPr>
        <p:spPr>
          <a:xfrm>
            <a:off x="457200" y="3087014"/>
            <a:ext cx="8229600" cy="504749"/>
          </a:xfrm>
          <a:prstGeom prst="roundRect">
            <a:avLst>
              <a:gd name="adj" fmla="val 10870"/>
            </a:avLst>
          </a:prstGeom>
          <a:solidFill>
            <a:srgbClr val="FFFFFF"/>
          </a:solidFill>
          <a:ln w="9525">
            <a:solidFill>
              <a:schemeClr val="accent5"/>
            </a:solidFill>
            <a:prstDash val="solid"/>
          </a:ln>
        </p:spPr>
      </p:sp>
      <p:sp>
        <p:nvSpPr>
          <p:cNvPr id="20" name="Shape 17"/>
          <p:cNvSpPr/>
          <p:nvPr/>
        </p:nvSpPr>
        <p:spPr>
          <a:xfrm>
            <a:off x="621792" y="3119933"/>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1993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087014"/>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5 August: the peak</a:t>
            </a:r>
            <a:endParaRPr lang="en-US" sz="1450" dirty="0"/>
          </a:p>
        </p:txBody>
      </p:sp>
      <p:sp>
        <p:nvSpPr>
          <p:cNvPr id="23" name="Text 20"/>
          <p:cNvSpPr/>
          <p:nvPr/>
        </p:nvSpPr>
        <p:spPr>
          <a:xfrm>
            <a:off x="3611880" y="3087014"/>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Japan's TOPIX index fell 12% in a day. The US VIX briefly topped 60 in off-hours trading.</a:t>
            </a:r>
            <a:endParaRPr lang="en-US" sz="1150" dirty="0"/>
          </a:p>
        </p:txBody>
      </p:sp>
      <p:sp>
        <p:nvSpPr>
          <p:cNvPr id="24" name="Shape 21"/>
          <p:cNvSpPr/>
          <p:nvPr/>
        </p:nvSpPr>
        <p:spPr>
          <a:xfrm>
            <a:off x="457200" y="3719779"/>
            <a:ext cx="8229600" cy="504749"/>
          </a:xfrm>
          <a:prstGeom prst="roundRect">
            <a:avLst>
              <a:gd name="adj" fmla="val 10870"/>
            </a:avLst>
          </a:prstGeom>
          <a:solidFill>
            <a:srgbClr val="FFFFFF"/>
          </a:solidFill>
          <a:ln w="9525">
            <a:solidFill>
              <a:schemeClr val="accent5"/>
            </a:solidFill>
            <a:prstDash val="solid"/>
          </a:ln>
        </p:spPr>
      </p:sp>
      <p:sp>
        <p:nvSpPr>
          <p:cNvPr id="25" name="Shape 22"/>
          <p:cNvSpPr/>
          <p:nvPr/>
        </p:nvSpPr>
        <p:spPr>
          <a:xfrm>
            <a:off x="621792" y="3752698"/>
            <a:ext cx="438912" cy="438912"/>
          </a:xfrm>
          <a:prstGeom prst="ellipse">
            <a:avLst/>
          </a:prstGeom>
          <a:solidFill>
            <a:schemeClr val="accent1"/>
          </a:solidFill>
          <a:ln w="12700">
            <a:solidFill>
              <a:schemeClr val="accent1"/>
            </a:solidFill>
            <a:prstDash val="solid"/>
          </a:ln>
        </p:spPr>
      </p:sp>
      <p:sp>
        <p:nvSpPr>
          <p:cNvPr id="26" name="Text 23"/>
          <p:cNvSpPr/>
          <p:nvPr/>
        </p:nvSpPr>
        <p:spPr>
          <a:xfrm>
            <a:off x="621792" y="375269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7" name="Text 24"/>
          <p:cNvSpPr/>
          <p:nvPr/>
        </p:nvSpPr>
        <p:spPr>
          <a:xfrm>
            <a:off x="1243584" y="3719779"/>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By 9 August: calmer</a:t>
            </a:r>
            <a:endParaRPr lang="en-US" sz="1450" dirty="0"/>
          </a:p>
        </p:txBody>
      </p:sp>
      <p:sp>
        <p:nvSpPr>
          <p:cNvPr id="28" name="Text 25"/>
          <p:cNvSpPr/>
          <p:nvPr/>
        </p:nvSpPr>
        <p:spPr>
          <a:xfrm>
            <a:off x="3611880" y="3719779"/>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S&amp;P 500 had regained its losses since that Monday and the TOPIX most of its losses.</a:t>
            </a:r>
            <a:endParaRPr lang="en-US" sz="1150" dirty="0"/>
          </a:p>
        </p:txBody>
      </p:sp>
      <p:sp>
        <p:nvSpPr>
          <p:cNvPr id="29" name="Text 26"/>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BIS Bulletin No 90, 27 Aug 2024; Bank of Japan statement, 31 Jul 2024; FOMC statement, 31 Jul 2024.</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unwinds tend to be sudden</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¥40 tn</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Crowded positions</a:t>
            </a:r>
            <a:endParaRPr lang="en-US" sz="1650" dirty="0"/>
          </a:p>
        </p:txBody>
      </p:sp>
      <p:sp>
        <p:nvSpPr>
          <p:cNvPr id="9" name="Text 5"/>
          <p:cNvSpPr/>
          <p:nvPr/>
        </p:nvSpPr>
        <p:spPr>
          <a:xfrm>
            <a:off x="6858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BIS put FX carry trades at a rough ¥40 trillion ($250 billion) going into August 2024, and says that may be too low.</a:t>
            </a:r>
            <a:endParaRPr lang="en-US" sz="1350" dirty="0"/>
          </a:p>
        </p:txBody>
      </p:sp>
      <p:sp>
        <p:nvSpPr>
          <p:cNvPr id="10" name="Shape 6"/>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3" name="Text 8"/>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Leverage and margin</a:t>
            </a:r>
            <a:endParaRPr lang="en-US" sz="1650" dirty="0"/>
          </a:p>
        </p:txBody>
      </p:sp>
      <p:sp>
        <p:nvSpPr>
          <p:cNvPr id="14" name="Text 9"/>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When volatility rises, lenders ask for more margin. Holders sell to raise it, which pushes prices further and lifts volatility again.</a:t>
            </a:r>
            <a:endParaRPr lang="en-US" sz="1350" dirty="0"/>
          </a:p>
        </p:txBody>
      </p:sp>
      <p:sp>
        <p:nvSpPr>
          <p:cNvPr id="15" name="Shape 10"/>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6" name="Shape 11"/>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8" name="Text 12"/>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Calm breeds risk</a:t>
            </a:r>
            <a:endParaRPr lang="en-US" sz="1650" dirty="0"/>
          </a:p>
        </p:txBody>
      </p:sp>
      <p:sp>
        <p:nvSpPr>
          <p:cNvPr id="19" name="Text 13"/>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Long spells of low volatility draw more borrowed money into carry trades, which makes the eventual rush to exit larger.</a:t>
            </a:r>
            <a:endParaRPr lang="en-US" sz="1350" dirty="0"/>
          </a:p>
        </p:txBody>
      </p:sp>
      <p:sp>
        <p:nvSpPr>
          <p:cNvPr id="20"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BIS Bulletin No 90, The market turbulence and carry trade unwind of August 2024, 27 Aug 2024.</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policy rates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gap between US and Japanese policy rates was about 5 percentage points in August 2024. It is under 3 points now.</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US FEDERAL FUNDS</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3120" b="1" dirty="0">
                <a:solidFill>
                  <a:schemeClr val="accent1"/>
                </a:solidFill>
                <a:latin typeface="Cambria" pitchFamily="34" charset="0"/>
                <a:ea typeface="Cambria" pitchFamily="34" charset="-122"/>
                <a:cs typeface="Cambria" pitchFamily="34" charset="-120"/>
              </a:rPr>
              <a:t>3.75-4%</a:t>
            </a:r>
            <a:endParaRPr lang="en-US" sz="312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Target range, raised by 0.25 point on 16 September 2026. It was 5.25% to 5.50% in July 2024.</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BANK OF JAPAN</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1.25%</a:t>
            </a:r>
            <a:endParaRPr lang="en-US" sz="400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Target 'around 1.25%' from 24 September 2026. It was around 0.25% from 1 August 2024.</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RBI REPO RATE</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4000" b="1" dirty="0">
                <a:solidFill>
                  <a:schemeClr val="accent3"/>
                </a:solidFill>
                <a:latin typeface="Cambria" pitchFamily="34" charset="0"/>
                <a:ea typeface="Cambria" pitchFamily="34" charset="-122"/>
                <a:cs typeface="Cambria" pitchFamily="34" charset="-120"/>
              </a:rPr>
              <a:t>5.50%</a:t>
            </a:r>
            <a:endParaRPr lang="en-US" sz="400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Raised from 5.25% on 7 October 2026.</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FOMC statements, 31 Jul 2024 and 16 Sep 2026; Bank of Japan statements, 31 Jul 2024 and 18 Sep 2026; RBI Monetary Policy Statement, 7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 carry trade means borrowing cash abroad and depositing it at home.</a:t>
            </a:r>
            <a:endParaRPr lang="en-US" sz="1400" dirty="0"/>
          </a:p>
          <a:p>
            <a:pPr marL="177800" indent="-177800">
              <a:spcAft>
                <a:spcPts val="500"/>
              </a:spcAft>
              <a:buSzPct val="100000"/>
              <a:buChar char="•"/>
            </a:pPr>
            <a:r>
              <a:rPr lang="en-US" sz="1400" dirty="0">
                <a:solidFill>
                  <a:schemeClr val="tx1"/>
                </a:solidFill>
              </a:rPr>
              <a:t>US dollars are the usual low-rate currency to borrow.</a:t>
            </a:r>
            <a:endParaRPr lang="en-US" sz="1400" dirty="0"/>
          </a:p>
          <a:p>
            <a:pPr marL="177800" indent="-177800">
              <a:spcAft>
                <a:spcPts val="500"/>
              </a:spcAft>
              <a:buSzPct val="100000"/>
              <a:buChar char="•"/>
            </a:pPr>
            <a:r>
              <a:rPr lang="en-US" sz="1400" dirty="0">
                <a:solidFill>
                  <a:schemeClr val="tx1"/>
                </a:solidFill>
              </a:rPr>
              <a:t>The risk is a gradual drift in the exchange rate.</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Much of it runs through currency forwards, swaps and options (BIS, Aug 2024).</a:t>
            </a:r>
            <a:endParaRPr lang="en-US" sz="1400" dirty="0"/>
          </a:p>
          <a:p>
            <a:pPr marL="177800" indent="-177800">
              <a:spcAft>
                <a:spcPts val="500"/>
              </a:spcAft>
              <a:buSzPct val="100000"/>
              <a:buChar char="•"/>
            </a:pPr>
            <a:r>
              <a:rPr lang="en-US" sz="1400" dirty="0">
                <a:solidFill>
                  <a:schemeClr val="tx1"/>
                </a:solidFill>
              </a:rPr>
              <a:t>In 2024 the yen was the main funding currency; US rates were 5.25% to 5.50%.</a:t>
            </a:r>
            <a:endParaRPr lang="en-US" sz="1400" dirty="0"/>
          </a:p>
          <a:p>
            <a:pPr marL="177800" indent="-177800">
              <a:spcAft>
                <a:spcPts val="500"/>
              </a:spcAft>
              <a:buSzPct val="100000"/>
              <a:buChar char="•"/>
            </a:pPr>
            <a:r>
              <a:rPr lang="en-US" sz="1400" dirty="0">
                <a:solidFill>
                  <a:schemeClr val="tx1"/>
                </a:solidFill>
              </a:rPr>
              <a:t>In 2024 a dollar bought about 11% fewer yen in under four weeks.</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idea has not changed. The funding rates and the speed of the risk have.</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BIS Bulletin No 90, 27 Aug 2024; FOMC statement, 31 Jul 2024; Federal Reserve H.10 yen rates.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interest gap is free money.'</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payment for taking currency risk. Hedge the currency with a forward and the gap disappears.</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'Only currency traders are affected.'</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 5 August 2024 the unwind spread to shares: TOPIX fell 12% and the S&amp;P 500 3.0%.</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higher rate means a rising currency.'</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Not necessarily. The forward rate prices the higher-rate currency at a discount, and spot rates can move either way.</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'It was all about Japan's rate rise.'</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BIS points to a mix: the rate rise, weak US jobs data, heavy leverage and thin August trading.</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investor borrows at 1% and invests in another currency at 6%. That currency falls 8% against the borrowed one over the year. Did the trade make or lose money?</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Why does hedging a carry trade with a forward contract remove the gain?</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two things that turned a modest US data surprise into a large market move in August 2024.</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100" dirty="0">
                <a:solidFill>
                  <a:schemeClr val="tx1"/>
                </a:solidFill>
              </a:rPr>
              <a:t>Episode, TOPIX −12% and VIX above 60 on 5 Aug 2024, ¥40 trillion estimate: BIS Bulletin No 90, The market turbulence and carry trade unwind of August 2024, 27 Aug 2024.</a:t>
            </a:r>
            <a:endParaRPr lang="en-US" sz="1100" dirty="0"/>
          </a:p>
          <a:p>
            <a:pPr marL="165100" indent="-165100">
              <a:spcAft>
                <a:spcPts val="400"/>
              </a:spcAft>
              <a:buSzPct val="100000"/>
              <a:buChar char="•"/>
            </a:pPr>
            <a:r>
              <a:rPr lang="en-US" sz="1100" dirty="0">
                <a:solidFill>
                  <a:schemeClr val="tx1"/>
                </a:solidFill>
              </a:rPr>
              <a:t>Yen per US dollar, 2024: Federal Reserve, H.10 historical rates for the Japanese yen, release of 13 Oct 2026.</a:t>
            </a:r>
            <a:endParaRPr lang="en-US" sz="1100" dirty="0"/>
          </a:p>
          <a:p>
            <a:pPr marL="165100" indent="-165100">
              <a:spcAft>
                <a:spcPts val="400"/>
              </a:spcAft>
              <a:buSzPct val="100000"/>
              <a:buChar char="•"/>
            </a:pPr>
            <a:r>
              <a:rPr lang="en-US" sz="1100" dirty="0">
                <a:solidFill>
                  <a:schemeClr val="tx1"/>
                </a:solidFill>
              </a:rPr>
              <a:t>Bank of Japan: statements of 19 Mar 2024 (0 to 0.1%), 31 Jul 2024 (around 0.25%) and 18 Sep 2026 (around 1.25%, effective 24 Sep 2026).</a:t>
            </a:r>
            <a:endParaRPr lang="en-US" sz="1100" dirty="0"/>
          </a:p>
          <a:p>
            <a:pPr marL="165100" indent="-165100">
              <a:spcAft>
                <a:spcPts val="400"/>
              </a:spcAft>
              <a:buSzPct val="100000"/>
              <a:buChar char="•"/>
            </a:pPr>
            <a:r>
              <a:rPr lang="en-US" sz="1100" dirty="0">
                <a:solidFill>
                  <a:schemeClr val="tx1"/>
                </a:solidFill>
              </a:rPr>
              <a:t>US federal funds target: FOMC statements of 31 Jul 2024 (5.25% to 5.50%) and 16 Sep 2026 (3.75% to 4%).</a:t>
            </a:r>
            <a:endParaRPr lang="en-US" sz="1100" dirty="0"/>
          </a:p>
          <a:p>
            <a:pPr marL="165100" indent="-165100">
              <a:spcAft>
                <a:spcPts val="400"/>
              </a:spcAft>
              <a:buSzPct val="100000"/>
              <a:buChar char="•"/>
            </a:pPr>
            <a:r>
              <a:rPr lang="en-US" sz="1100" dirty="0">
                <a:solidFill>
                  <a:schemeClr val="tx1"/>
                </a:solidFill>
              </a:rPr>
              <a:t>RBI repo rate 5.50% from 7 Oct 2026: RBI Monetary Policy Statement, Press Release 2026-2027/1264.</a:t>
            </a:r>
            <a:endParaRPr lang="en-US" sz="1100" dirty="0"/>
          </a:p>
          <a:p>
            <a:pPr marL="165100" indent="-165100">
              <a:spcAft>
                <a:spcPts val="400"/>
              </a:spcAft>
              <a:buSzPct val="100000"/>
              <a:buChar char="•"/>
            </a:pPr>
            <a:r>
              <a:rPr lang="en-US" sz="1100" dirty="0">
                <a:solidFill>
                  <a:schemeClr val="tx1"/>
                </a:solidFill>
              </a:rPr>
              <a:t>The investor, loan amounts and rates in the worked examples are assumptions computed exactly. They are not market quotes.</a:t>
            </a:r>
            <a:endParaRPr lang="en-US" sz="11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Carry trade</dc:title>
  <dc:subject>PptxGenJS Presentation</dc:subject>
  <dc:creator>Trustner</dc:creator>
  <cp:lastModifiedBy>Trustner</cp:lastModifiedBy>
  <cp:revision>1</cp:revision>
  <dcterms:created xsi:type="dcterms:W3CDTF">2026-10-15T19:18:57Z</dcterms:created>
  <dcterms:modified xsi:type="dcterms:W3CDTF">2026-10-15T19:18:57Z</dcterms:modified>
</cp:coreProperties>
</file>