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Per cent of GDP: Greece 2009 vs EU limits</a:t>
            </a:r>
          </a:p>
        </c:rich>
      </c:tx>
      <c:layout/>
      <c:overlay val="0"/>
    </c:title>
    <c:autoTitleDeleted val="0"/>
    <c:plotArea>
      <c:layout/>
      <c:barChart>
        <c:barDir val="col"/>
        <c:grouping val="clustered"/>
        <c:varyColors val="0"/>
        <c:ser>
          <c:idx val="0"/>
          <c:order val="0"/>
          <c:tx>
            <c:strRef>
              <c:f>Sheet1!$B$1</c:f>
              <c:strCache>
                <c:ptCount val="1"/>
                <c:pt idx="0">
                  <c:v>Greece, 2009</c:v>
                </c:pt>
              </c:strCache>
            </c:strRef>
          </c:tx>
          <c:spPr>
            <a:solidFill>
              <a:srgbClr val="0870B8"/>
            </a:solidFill>
            <a:effectLst/>
          </c:spPr>
          <c:invertIfNegative val="0"/>
          <c:dLbls>
            <c:numFmt formatCode="0.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cat>
            <c:multiLvlStrRef>
              <c:f>Sheet1!$A$2:$A$3</c:f>
              <c:multiLvlStrCache>
                <c:ptCount val="2"/>
                <c:lvl>
                  <c:pt idx="0">
                    <c:v>Budget deficit</c:v>
                  </c:pt>
                  <c:pt idx="1">
                    <c:v>Government debt</c:v>
                  </c:pt>
                </c:lvl>
              </c:multiLvlStrCache>
            </c:multiLvlStrRef>
          </c:cat>
          <c:val>
            <c:numRef>
              <c:f>Sheet1!$B$2:$B$3</c:f>
              <c:numCache>
                <c:formatCode>General</c:formatCode>
                <c:ptCount val="2"/>
                <c:pt idx="0">
                  <c:v>15.4</c:v>
                </c:pt>
                <c:pt idx="1">
                  <c:v>126.8</c:v>
                </c:pt>
              </c:numCache>
            </c:numRef>
          </c:val>
        </c:ser>
        <c:ser>
          <c:idx val="1"/>
          <c:order val="1"/>
          <c:tx>
            <c:strRef>
              <c:f>Sheet1!$C$1</c:f>
              <c:strCache>
                <c:ptCount val="1"/>
                <c:pt idx="0">
                  <c:v>EU reference limit</c:v>
                </c:pt>
              </c:strCache>
            </c:strRef>
          </c:tx>
          <c:spPr>
            <a:solidFill>
              <a:srgbClr val="9A6B0F"/>
            </a:solidFill>
            <a:effectLst/>
          </c:spPr>
          <c:invertIfNegative val="0"/>
          <c:dLbls>
            <c:numFmt formatCode="0.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cat>
            <c:multiLvlStrRef>
              <c:f>Sheet1!$A$2:$A$3</c:f>
              <c:multiLvlStrCache>
                <c:ptCount val="2"/>
                <c:lvl>
                  <c:pt idx="0">
                    <c:v>Budget deficit</c:v>
                  </c:pt>
                  <c:pt idx="1">
                    <c:v>Government debt</c:v>
                  </c:pt>
                </c:lvl>
              </c:multiLvlStrCache>
            </c:multiLvlStrRef>
          </c:cat>
          <c:val>
            <c:numRef>
              <c:f>Sheet1!$C$2:$C$3</c:f>
              <c:numCache>
                <c:formatCode>General</c:formatCode>
                <c:ptCount val="2"/>
                <c:pt idx="0">
                  <c:v>3</c:v>
                </c:pt>
                <c:pt idx="1">
                  <c:v>60</c:v>
                </c:pt>
              </c:numCache>
            </c:numRef>
          </c:val>
        </c:ser>
        <c:dLbls>
          <c:numFmt formatCode="0.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140"/>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replaces three older allegory-based lessons. This replaces three older allegory-based lessons. Open by asking: twenty-one countries share the euro, but each runs its own budget. What happens when one of them cannot pay its debts? That question is the whole deck., but each runs its own budget. What happens when one of them cannot pay its debts? That question is the whole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euro area is a monetary union without a single budget. This design is the root of the story; keep it in view through the timeline.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limits explain why a debt problem in one small economy could threaten the whole union. Devaluation and money-printing, the usual pressure valves, were closed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Cyprus (2013) and a bank-only programme for Spain (2012) followed. The sequence matters: a data shock, then contagion, then official rescues, then a credible central-bank backstop.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described at the time as the largest sovereign debt restructuring on record. About 97% of privately held Greek bonds took part. It is a real case, not an illustration; the numbers are sourced. About 97% of eligible private bonds took part. It is a real case, not an illustration; the numbers are sourced.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2009 deficit had earlier been reported far lower; Eurostat's November 2010 revision put it at 15.4%. The 3% and 60% limits come from the EU treaties and the Stability and Growth Pact.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OMT covers secondary-market purchases of 1-3 year sovereign bonds, with no pre-set size limit and full sterilisation, conditional on an EFSF/ESM programme. 'Sterilised' means the ECB drains an equal amount of money elsewhere.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Spain (2012) had a bank-only programme; Cyprus (2013) had a full programme, making four. Quote these as historical facts with their dates; do not present them as current. Quote these as historical facts with their dates; do not present them as current.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 third-party decks were written in 2012, mid-crisis, and used a 'family of brothers' allegory. We teach the actual sequence and its outcome instead, with dated figures.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Austerity and reform conditions were deeply contested and caused real hardship; this deck states the facts of the mechanism, not a verdict on the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Members share one currency and cannot devalue or print their own money. Lenders feared others might also fail to repay, so the doubt spread.
Q2: A promise of secondary-market purchases of a country's 1-3 year bonds with no preset limit, conditional on a reform programme. OMT was never used; many credit the promise with calming markets.
Q3: By 53.5%. About €197 billion of bonds took part, cutting Greece's debt by roughly €107 billion. It was the largest such restructuring at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INTERNATIONAL FINANCE</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The euro-zone debt crisis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a shared currency turned one country's debts into a crisis for the whole euro area</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A case study of events in 2009-2012</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Share a currency but keep separate budgets, and one country's debt trouble can become everyone's.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Members gave up their own interest rate and exchange rate. A country in trouble could not devalue or print its way out, so lenders feared it might not repay, and then feared its neighbours too.</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a shared currency made it hard</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One currency</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Many countries use the euro, but each still runs its own budget and borrows in its own name.</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No own printer</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Its central bank is part of the Eurosystem and cannot create euros alone, so it cannot print money to repay.</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No devaluation</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It cannot let its currency fall to regain competitiveness, the way a country with its own money can.</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euro-area country in trouble has fewer escape routes than a country with its own currency.</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the crisis unfolded</a:t>
            </a:r>
            <a:endParaRPr lang="en-US" sz="2800" dirty="0"/>
          </a:p>
        </p:txBody>
      </p:sp>
      <p:sp>
        <p:nvSpPr>
          <p:cNvPr id="4" name="Shape 1"/>
          <p:cNvSpPr/>
          <p:nvPr/>
        </p:nvSpPr>
        <p:spPr>
          <a:xfrm>
            <a:off x="457200" y="1188720"/>
            <a:ext cx="8229600" cy="504749"/>
          </a:xfrm>
          <a:prstGeom prst="roundRect">
            <a:avLst>
              <a:gd name="adj" fmla="val 10870"/>
            </a:avLst>
          </a:prstGeom>
          <a:solidFill>
            <a:srgbClr val="FFFFFF"/>
          </a:solidFill>
          <a:ln w="9525">
            <a:solidFill>
              <a:schemeClr val="accent5"/>
            </a:solidFill>
            <a:prstDash val="solid"/>
          </a:ln>
        </p:spPr>
      </p:sp>
      <p:sp>
        <p:nvSpPr>
          <p:cNvPr id="5" name="Shape 2"/>
          <p:cNvSpPr/>
          <p:nvPr/>
        </p:nvSpPr>
        <p:spPr>
          <a:xfrm>
            <a:off x="621792" y="122163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163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Late 2009: the gap appears</a:t>
            </a:r>
            <a:endParaRPr lang="en-US" sz="1450" dirty="0"/>
          </a:p>
        </p:txBody>
      </p:sp>
      <p:sp>
        <p:nvSpPr>
          <p:cNvPr id="8" name="Text 5"/>
          <p:cNvSpPr/>
          <p:nvPr/>
        </p:nvSpPr>
        <p:spPr>
          <a:xfrm>
            <a:off x="3611880" y="1188720"/>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Greece's reported budget deficit is revised sharply upward, and investors lose trust in its figures.</a:t>
            </a:r>
            <a:endParaRPr lang="en-US" sz="1150" dirty="0"/>
          </a:p>
        </p:txBody>
      </p:sp>
      <p:sp>
        <p:nvSpPr>
          <p:cNvPr id="9" name="Shape 6"/>
          <p:cNvSpPr/>
          <p:nvPr/>
        </p:nvSpPr>
        <p:spPr>
          <a:xfrm>
            <a:off x="457200" y="1821485"/>
            <a:ext cx="8229600" cy="504749"/>
          </a:xfrm>
          <a:prstGeom prst="roundRect">
            <a:avLst>
              <a:gd name="adj" fmla="val 10870"/>
            </a:avLst>
          </a:prstGeom>
          <a:solidFill>
            <a:srgbClr val="FFFFFF"/>
          </a:solidFill>
          <a:ln w="9525">
            <a:solidFill>
              <a:schemeClr val="accent5"/>
            </a:solidFill>
            <a:prstDash val="solid"/>
          </a:ln>
        </p:spPr>
      </p:sp>
      <p:sp>
        <p:nvSpPr>
          <p:cNvPr id="10" name="Shape 7"/>
          <p:cNvSpPr/>
          <p:nvPr/>
        </p:nvSpPr>
        <p:spPr>
          <a:xfrm>
            <a:off x="621792" y="1854403"/>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5440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21485"/>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May 2010: the first rescue</a:t>
            </a:r>
            <a:endParaRPr lang="en-US" sz="1450" dirty="0"/>
          </a:p>
        </p:txBody>
      </p:sp>
      <p:sp>
        <p:nvSpPr>
          <p:cNvPr id="13" name="Text 10"/>
          <p:cNvSpPr/>
          <p:nvPr/>
        </p:nvSpPr>
        <p:spPr>
          <a:xfrm>
            <a:off x="3611880" y="1821485"/>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Euro-area governments and the IMF lend Greece about €110 billion. A temporary rescue fund, the EFSF, follows in June.</a:t>
            </a:r>
            <a:endParaRPr lang="en-US" sz="1150" dirty="0"/>
          </a:p>
        </p:txBody>
      </p:sp>
      <p:sp>
        <p:nvSpPr>
          <p:cNvPr id="14" name="Shape 11"/>
          <p:cNvSpPr/>
          <p:nvPr/>
        </p:nvSpPr>
        <p:spPr>
          <a:xfrm>
            <a:off x="457200" y="2454250"/>
            <a:ext cx="8229600" cy="504749"/>
          </a:xfrm>
          <a:prstGeom prst="roundRect">
            <a:avLst>
              <a:gd name="adj" fmla="val 10870"/>
            </a:avLst>
          </a:prstGeom>
          <a:solidFill>
            <a:srgbClr val="FFFFFF"/>
          </a:solidFill>
          <a:ln w="9525">
            <a:solidFill>
              <a:schemeClr val="accent5"/>
            </a:solidFill>
            <a:prstDash val="solid"/>
          </a:ln>
        </p:spPr>
      </p:sp>
      <p:sp>
        <p:nvSpPr>
          <p:cNvPr id="15" name="Shape 12"/>
          <p:cNvSpPr/>
          <p:nvPr/>
        </p:nvSpPr>
        <p:spPr>
          <a:xfrm>
            <a:off x="621792" y="2487168"/>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4871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54250"/>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2010-11: it spreads</a:t>
            </a:r>
            <a:endParaRPr lang="en-US" sz="1450" dirty="0"/>
          </a:p>
        </p:txBody>
      </p:sp>
      <p:sp>
        <p:nvSpPr>
          <p:cNvPr id="18" name="Text 15"/>
          <p:cNvSpPr/>
          <p:nvPr/>
        </p:nvSpPr>
        <p:spPr>
          <a:xfrm>
            <a:off x="3611880" y="2454250"/>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Ireland (late 2010) and Portugal (2011) need rescue programmes too. Borrowing costs jump across the periphery.</a:t>
            </a:r>
            <a:endParaRPr lang="en-US" sz="1150" dirty="0"/>
          </a:p>
        </p:txBody>
      </p:sp>
      <p:sp>
        <p:nvSpPr>
          <p:cNvPr id="19" name="Shape 16"/>
          <p:cNvSpPr/>
          <p:nvPr/>
        </p:nvSpPr>
        <p:spPr>
          <a:xfrm>
            <a:off x="457200" y="3087014"/>
            <a:ext cx="8229600" cy="504749"/>
          </a:xfrm>
          <a:prstGeom prst="roundRect">
            <a:avLst>
              <a:gd name="adj" fmla="val 10870"/>
            </a:avLst>
          </a:prstGeom>
          <a:solidFill>
            <a:srgbClr val="FFFFFF"/>
          </a:solidFill>
          <a:ln w="9525">
            <a:solidFill>
              <a:schemeClr val="accent5"/>
            </a:solidFill>
            <a:prstDash val="solid"/>
          </a:ln>
        </p:spPr>
      </p:sp>
      <p:sp>
        <p:nvSpPr>
          <p:cNvPr id="20" name="Shape 17"/>
          <p:cNvSpPr/>
          <p:nvPr/>
        </p:nvSpPr>
        <p:spPr>
          <a:xfrm>
            <a:off x="621792" y="3119933"/>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1993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087014"/>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2012: debt write-down</a:t>
            </a:r>
            <a:endParaRPr lang="en-US" sz="1450" dirty="0"/>
          </a:p>
        </p:txBody>
      </p:sp>
      <p:sp>
        <p:nvSpPr>
          <p:cNvPr id="23" name="Text 20"/>
          <p:cNvSpPr/>
          <p:nvPr/>
        </p:nvSpPr>
        <p:spPr>
          <a:xfrm>
            <a:off x="3611880" y="3087014"/>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In March 2012, private investors holding Greek bonds accept a large cut in what they are owed.</a:t>
            </a:r>
            <a:endParaRPr lang="en-US" sz="1150" dirty="0"/>
          </a:p>
        </p:txBody>
      </p:sp>
      <p:sp>
        <p:nvSpPr>
          <p:cNvPr id="24" name="Shape 21"/>
          <p:cNvSpPr/>
          <p:nvPr/>
        </p:nvSpPr>
        <p:spPr>
          <a:xfrm>
            <a:off x="457200" y="3719779"/>
            <a:ext cx="8229600" cy="504749"/>
          </a:xfrm>
          <a:prstGeom prst="roundRect">
            <a:avLst>
              <a:gd name="adj" fmla="val 10870"/>
            </a:avLst>
          </a:prstGeom>
          <a:solidFill>
            <a:srgbClr val="FFFFFF"/>
          </a:solidFill>
          <a:ln w="9525">
            <a:solidFill>
              <a:schemeClr val="accent5"/>
            </a:solidFill>
            <a:prstDash val="solid"/>
          </a:ln>
        </p:spPr>
      </p:sp>
      <p:sp>
        <p:nvSpPr>
          <p:cNvPr id="25" name="Shape 22"/>
          <p:cNvSpPr/>
          <p:nvPr/>
        </p:nvSpPr>
        <p:spPr>
          <a:xfrm>
            <a:off x="621792" y="3752698"/>
            <a:ext cx="438912" cy="438912"/>
          </a:xfrm>
          <a:prstGeom prst="ellipse">
            <a:avLst/>
          </a:prstGeom>
          <a:solidFill>
            <a:schemeClr val="accent1"/>
          </a:solidFill>
          <a:ln w="12700">
            <a:solidFill>
              <a:schemeClr val="accent1"/>
            </a:solidFill>
            <a:prstDash val="solid"/>
          </a:ln>
        </p:spPr>
      </p:sp>
      <p:sp>
        <p:nvSpPr>
          <p:cNvPr id="26" name="Text 23"/>
          <p:cNvSpPr/>
          <p:nvPr/>
        </p:nvSpPr>
        <p:spPr>
          <a:xfrm>
            <a:off x="621792" y="375269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27" name="Text 24"/>
          <p:cNvSpPr/>
          <p:nvPr/>
        </p:nvSpPr>
        <p:spPr>
          <a:xfrm>
            <a:off x="1243584" y="3719779"/>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Mid-late 2012: the turn</a:t>
            </a:r>
            <a:endParaRPr lang="en-US" sz="1450" dirty="0"/>
          </a:p>
        </p:txBody>
      </p:sp>
      <p:sp>
        <p:nvSpPr>
          <p:cNvPr id="28" name="Text 25"/>
          <p:cNvSpPr/>
          <p:nvPr/>
        </p:nvSpPr>
        <p:spPr>
          <a:xfrm>
            <a:off x="3611880" y="3719779"/>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ECB promises to do 'whatever it takes', a permanent fund (the ESM) opens, and markets calm.</a:t>
            </a:r>
            <a:endParaRPr lang="en-US" sz="1150" dirty="0"/>
          </a:p>
        </p:txBody>
      </p:sp>
      <p:sp>
        <p:nvSpPr>
          <p:cNvPr id="29" name="Text 26"/>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European Stability Mechanism, 'History'; European Central Bank; Eurostat.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2012 write-down, in numbers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WRITE-DOWN</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In March 2012, private investors holding Greek government bonds agreed to a restructuring.</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About €197 billion of bonds took part.</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Each bond's face value was cut by 53.5%.</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€197 billion × 53.5% ≈ €105 billion struck off the face value owed.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Greece's debt stock fell by roughly €107 billion, the official figure, close to this.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 present-value terms, investors' losses were larger still; contemporary estimates were around 70-78%.</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write-down cuts what the borrower owes and what lenders get back. Greece stayed in the euro.</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Figures from the ESM and contemporary reports (see Sources). Arithmetic rounded.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far past the limits Greece was</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The EU's reference limits are a 3% deficit and 60% debt, both as a share of GDP.</a:t>
            </a:r>
            <a:endParaRPr lang="en-US" sz="1250" dirty="0"/>
          </a:p>
          <a:p>
            <a:pPr marL="165100" indent="-165100">
              <a:spcAft>
                <a:spcPts val="700"/>
              </a:spcAft>
              <a:buSzPct val="100000"/>
              <a:buChar char="•"/>
            </a:pPr>
            <a:r>
              <a:rPr lang="en-US" sz="1250" dirty="0">
                <a:solidFill>
                  <a:schemeClr val="tx1"/>
                </a:solidFill>
              </a:rPr>
              <a:t>Greece's 2009 deficit was 15.4%, about five times the limit.</a:t>
            </a:r>
            <a:endParaRPr lang="en-US" sz="1250" dirty="0"/>
          </a:p>
          <a:p>
            <a:pPr marL="165100" indent="-165100">
              <a:spcAft>
                <a:spcPts val="700"/>
              </a:spcAft>
              <a:buSzPct val="100000"/>
              <a:buChar char="•"/>
            </a:pPr>
            <a:r>
              <a:rPr lang="en-US" sz="1250" dirty="0">
                <a:solidFill>
                  <a:schemeClr val="tx1"/>
                </a:solidFill>
              </a:rPr>
              <a:t>Its government debt was 126.8%, more than double the limit.</a:t>
            </a:r>
            <a:endParaRPr lang="en-US" sz="1250" dirty="0"/>
          </a:p>
          <a:p>
            <a:pPr marL="165100" indent="-165100">
              <a:spcAft>
                <a:spcPts val="700"/>
              </a:spcAft>
              <a:buSzPct val="100000"/>
              <a:buChar char="•"/>
            </a:pPr>
            <a:r>
              <a:rPr lang="en-US" sz="1250" dirty="0">
                <a:solidFill>
                  <a:schemeClr val="tx1"/>
                </a:solidFill>
              </a:rPr>
              <a:t>Numbers this far out made lenders doubt repayment.</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Eurostat (Greek 2009 deficit 15.4%, debt 126.8% of GDP, Nov 2010); EU Stability and Growth Pact reference values.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central bank's circuit-breaker</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'Whatever it takes'</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On 26 July 2012 the ECB President said the ECB was 'ready to do whatever it takes to preserve the euro'. Markets steadied in the weeks that followed.</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OMT</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In Sept 2012 the ECB set out Outright Monetary Transactions: buying a country's 1-3 year bonds, no preset limit, if it is in an EFSF/ESM programme.</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Never used</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OMT was never activated. Borrowing costs fell anyway, which many credit to the promise. Any buying would be fully sterilised.</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credible promise of unlimited support can work without a single euro being spent.</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ECB (speech of 26 July 2012); ECB press release on OMT technical features, 6 September 2012.</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stood at the worst</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Figures from the crisis years. These are historical outcomes, not current market data.</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GREEK DEFICIT, 2009</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15.4%</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GDP, after Eurostat's revision in Nov 2010; the EU limit is 3%.</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BOND WRITE-DOWN</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53.5%</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Nominal cut on privately held Greek bonds, March 2012.</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DEBT REDUCED, €BN</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~107</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Roughly, from the 2012 private-sector restructuring.</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PROGRAMME COUNTRIES</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4</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Greece, Ireland, Portugal, Cyprus (2013); Spain's was bank-only.</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Eurostat (Nov 2010); European Stability Mechanism, 'History' and 'The private sector debt restructuring, March 2012'.</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Older material said</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Greece might leave the euro and bring back the drachma.</a:t>
            </a:r>
            <a:endParaRPr lang="en-US" sz="1400" dirty="0"/>
          </a:p>
          <a:p>
            <a:pPr marL="177800" indent="-177800">
              <a:spcAft>
                <a:spcPts val="500"/>
              </a:spcAft>
              <a:buSzPct val="100000"/>
              <a:buChar char="•"/>
            </a:pPr>
            <a:r>
              <a:rPr lang="en-US" sz="1400" dirty="0">
                <a:solidFill>
                  <a:schemeClr val="tx1"/>
                </a:solidFill>
              </a:rPr>
              <a:t>OMT had just been announced; its effect was unknown.</a:t>
            </a:r>
            <a:endParaRPr lang="en-US" sz="1400" dirty="0"/>
          </a:p>
          <a:p>
            <a:pPr marL="177800" indent="-177800">
              <a:spcAft>
                <a:spcPts val="500"/>
              </a:spcAft>
              <a:buSzPct val="100000"/>
              <a:buChar char="•"/>
            </a:pPr>
            <a:r>
              <a:rPr lang="en-US" sz="1400" dirty="0">
                <a:solidFill>
                  <a:schemeClr val="tx1"/>
                </a:solidFill>
              </a:rPr>
              <a:t>The crisis was an open, unfolding question.</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we now know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Greece stayed in the euro; no member left.</a:t>
            </a:r>
            <a:endParaRPr lang="en-US" sz="1400" dirty="0"/>
          </a:p>
          <a:p>
            <a:pPr marL="177800" indent="-177800">
              <a:spcAft>
                <a:spcPts val="500"/>
              </a:spcAft>
              <a:buSzPct val="100000"/>
              <a:buChar char="•"/>
            </a:pPr>
            <a:r>
              <a:rPr lang="en-US" sz="1400" dirty="0">
                <a:solidFill>
                  <a:schemeClr val="tx1"/>
                </a:solidFill>
              </a:rPr>
              <a:t>OMT was never used, yet it calmed markets.</a:t>
            </a:r>
            <a:endParaRPr lang="en-US" sz="1400" dirty="0"/>
          </a:p>
          <a:p>
            <a:pPr marL="177800" indent="-177800">
              <a:spcAft>
                <a:spcPts val="500"/>
              </a:spcAft>
              <a:buSzPct val="100000"/>
              <a:buChar char="•"/>
            </a:pPr>
            <a:r>
              <a:rPr lang="en-US" sz="1400" dirty="0">
                <a:solidFill>
                  <a:schemeClr val="tx1"/>
                </a:solidFill>
              </a:rPr>
              <a:t>The acute phase eased after 2012; Greece left its programme in 2018.</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This is history now, with an outcome. Teach it as a case study, not as live news.</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European Stability Mechanism, 'History'; European Central Bank.</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'It was only Greece's problem.'</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Ireland, Portugal, Cyprus and Spain's banks also needed rescues. The doubt spread across the euro area.</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'Sharing a currency has no downside.'</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Members give up their own interest rate and exchange rate, so a country in trouble cannot devalue or print.</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ECB bailed the countries out.'</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Governments and the IMF funded the rescues. The ECB did buy some bonds from 2010, but OMT, its 2012 backstop, was never drawn.</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bailout is free money.'</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Loans came with strict reform conditions, and private bondholders took a large write-down on Greek debt.</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Why did one country's debt troubles spread to others in the euro area?</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What did the ECB's 2012 'whatever it takes' promise and OMT involve, and was OMT ever used?</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In the March 2012 restructuring, by how much was the face value of privately held Greek bonds cut?</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Greek 2009 deficit revised to 15.4% of GDP (debt 126.8%): Eurostat, 15 Nov 2010. EU reference values (3% deficit, 60% debt): Protocol (No 12) to the EU treaties.</a:t>
            </a:r>
            <a:endParaRPr lang="en-US" sz="1000" dirty="0"/>
          </a:p>
          <a:p>
            <a:pPr marL="165100" indent="-165100">
              <a:spcAft>
                <a:spcPts val="400"/>
              </a:spcAft>
              <a:buSzPct val="100000"/>
              <a:buChar char="•"/>
            </a:pPr>
            <a:r>
              <a:rPr lang="en-US" sz="1000" dirty="0">
                <a:solidFill>
                  <a:schemeClr val="tx1"/>
                </a:solidFill>
              </a:rPr>
              <a:t>First Greek programme (€110bn euro-area/IMF package, May 2010): European Commission and IMF. EFSF set up June 2010; ESM set up 8 October 2012: ESM, 'History'.</a:t>
            </a:r>
            <a:endParaRPr lang="en-US" sz="1000" dirty="0"/>
          </a:p>
          <a:p>
            <a:pPr marL="165100" indent="-165100">
              <a:spcAft>
                <a:spcPts val="400"/>
              </a:spcAft>
              <a:buSzPct val="100000"/>
              <a:buChar char="•"/>
            </a:pPr>
            <a:r>
              <a:rPr lang="en-US" sz="1000" dirty="0">
                <a:solidFill>
                  <a:schemeClr val="tx1"/>
                </a:solidFill>
              </a:rPr>
              <a:t>Mar 2012 restructuring: 53.5% nominal cut, about €197bn of bonds, ~€107bn debt reduction: ESM, 'Private sector debt restructuring'. 'Largest' per Greece's counsel Cleary Gottlieb, press.</a:t>
            </a:r>
            <a:endParaRPr lang="en-US" sz="1000" dirty="0"/>
          </a:p>
          <a:p>
            <a:pPr marL="165100" indent="-165100">
              <a:spcAft>
                <a:spcPts val="400"/>
              </a:spcAft>
              <a:buSzPct val="100000"/>
              <a:buChar char="•"/>
            </a:pPr>
            <a:r>
              <a:rPr lang="en-US" sz="1000" dirty="0">
                <a:solidFill>
                  <a:schemeClr val="tx1"/>
                </a:solidFill>
              </a:rPr>
              <a:t>'Whatever it takes' speech, 26 July 2012: European Central Bank.</a:t>
            </a:r>
            <a:endParaRPr lang="en-US" sz="1000" dirty="0"/>
          </a:p>
          <a:p>
            <a:pPr marL="165100" indent="-165100">
              <a:spcAft>
                <a:spcPts val="400"/>
              </a:spcAft>
              <a:buSzPct val="100000"/>
              <a:buChar char="•"/>
            </a:pPr>
            <a:r>
              <a:rPr lang="en-US" sz="1000" dirty="0">
                <a:solidFill>
                  <a:schemeClr val="tx1"/>
                </a:solidFill>
              </a:rPr>
              <a:t>OMT features (secondary market, 1-3 year maturity, no ex-ante limit, fully sterilised, needs EFSF/ESM programme): ECB press release, 6 Sep 2012. Never activated: Deutsche Bundesbank.</a:t>
            </a:r>
            <a:endParaRPr lang="en-US" sz="1000" dirty="0"/>
          </a:p>
          <a:p>
            <a:pPr marL="165100" indent="-165100">
              <a:spcAft>
                <a:spcPts val="400"/>
              </a:spcAft>
              <a:buSzPct val="100000"/>
              <a:buChar char="•"/>
            </a:pPr>
            <a:r>
              <a:rPr lang="en-US" sz="1000" dirty="0">
                <a:solidFill>
                  <a:schemeClr val="tx1"/>
                </a:solidFill>
              </a:rPr>
              <a:t>Greece remained in the euro and exited its rescue programme in 2018: European Stability Mechanism, 'History'.</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study: the euro-zone debt crisis</dc:title>
  <dc:subject>PptxGenJS Presentation</dc:subject>
  <dc:creator>Trustner</dc:creator>
  <cp:lastModifiedBy>Trustner</cp:lastModifiedBy>
  <cp:revision>1</cp:revision>
  <dcterms:created xsi:type="dcterms:W3CDTF">2026-10-16T00:00:14Z</dcterms:created>
  <dcterms:modified xsi:type="dcterms:W3CDTF">2026-10-16T00:00:14Z</dcterms:modified>
</cp:coreProperties>
</file>