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who in a supply chain is hurt by a falling price and who is hurt by a rising one. The producer fears a fall; the buyer fears a rise. A hedge answers both. Keep the deck to the idea of hedging; we do not distribute or recommend commodity trading.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this certainty is the upside: if the price moves in the hedger's favour, the hedge cancels that benefit. That is the trade-off to land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speculator takes a futures position without any physical exposure, hoping to profit from the price move. A hedger does the opposite: the futures position cancels a risk the business already carries.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the futures price and the spot price need not move by the same amount. The small gap between them is the basis, and the risk that it changes is basis risk. The lock-in is then close to, but not exactly, the target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sides use the same market in opposite directions. For every hedger selling futures there can be another buying them, or a speculator taking the other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mutual-fund row is the direct link for our work: a retail investor often meets commodities through a gold or silver ETF, not by trading futures. The single-commodity cap for a scheme is 10% of its net asset value (gold ETFs holding gold derivatives are exempt), and 'sensitive' commodities, mainly essential farm goods, are excluded.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RAINMUMBAI was built with IIT Bombay and tracks a Cumulative Deviation Rainfall index: how actual June-to-September rainfall deviates from the Long Period Average over 1991 to 2020, read from IMD stations in Mumbai. It is cash-settled and brand new. The 2019 mutual fund rules we cover deal with commodity derivatives, not weather contracts.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regulatory and calendar facts, not market prices, so no 30-day lag applies. State them and stop; we do not comment on where any commodity price will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predates the SEBI merger (2015), commodity options (2017 onward), the farm-contract suspensions (from 2021) and the first weather derivative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₹5,000 per unit. The physical sale brings ₹4,60,000, and the ₹400 per unit gain on futures (₹40,000) makes up the difference: ₹4,60,000 + ₹40,000 = ₹5,00,000.
Q2: SEBI, since 28 September 2015, when the Forward Markets Commission merged into it; the Forward Contracts (Regulation) Act was repealed on 29 September.
Q3: It pays on a measured rainfall index, not on your proven loss, and is meant for those exposed to that weather. Insurance pays your actual loss on a specific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DERIVATIVES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Commodity hedging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Using futures to lock in a price for a commodity you produce, hold or must buy</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Regulatory position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hedge is not a bet on prices. It is a way to fix a price now and remove the risk of a later move.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hedger takes an opposite position in futures: a loss on the physical commodity is offset by a gain on the futures, and vice versa. The price is fixed either way, apart from basis risk.</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Hedger</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business exposed to a commodity price: it produces, holds, or must buy that commodity.</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Futures contract</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standard exchange contract to buy or sell a set quantity at a set price on a future date.</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Short hedge</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Selling futures now to protect goods you will sell later from a fall in price.</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Long hedge</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Buying futures now to protect against a rise in the price of goods you must buy later.</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Futures trade on an exchange. Most hedgers close out their position in cash before delivery.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short hedge, with real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producer will have 100 units of a commodity to sell in three months.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price today is ₹5,000 per unit. To remove price risk, the producer sells 100 units of futures at ₹5,000.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Price falls to ₹4,600. The physical sale brings 100 × ₹4,600 = ₹4,60,000.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Futures: sold at ₹5,000, bought back at ₹4,600 = ₹400 per unit gain × 100 = ₹40,000.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received: ₹4,60,000 + ₹40,000 = ₹5,00,000, which is ₹5,000 per unit — the price locked in.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Had the price risen to ₹5,400, the ₹40,000 extra on the sale would be cancelled by a ₹40,000 loss on futures. Still ₹5,00,000.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hedge fixes the price. It removes the loss from a fall and gives up the gain from a rise.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Futures are assumed to track the spot price exactly.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sides of a hedge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Whether you sell futures or buy them depends on which price move would hurt you.</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Short hedge — sell futures</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Used by someone who owns or will produce the commodity and will sell it later.</a:t>
            </a:r>
            <a:endParaRPr lang="en-US" sz="1250" dirty="0"/>
          </a:p>
          <a:p>
            <a:pPr marL="177800" indent="-177800">
              <a:spcAft>
                <a:spcPts val="500"/>
              </a:spcAft>
              <a:buSzPct val="100000"/>
              <a:buChar char="•"/>
            </a:pPr>
            <a:r>
              <a:rPr lang="en-US" sz="1250" dirty="0">
                <a:solidFill>
                  <a:schemeClr val="tx1"/>
                </a:solidFill>
              </a:rPr>
              <a:t>Protects against a price fall between now and the sale.</a:t>
            </a:r>
            <a:endParaRPr lang="en-US" sz="1250" dirty="0"/>
          </a:p>
          <a:p>
            <a:pPr marL="177800" indent="-177800">
              <a:spcAft>
                <a:spcPts val="500"/>
              </a:spcAft>
              <a:buSzPct val="100000"/>
              <a:buChar char="•"/>
            </a:pPr>
            <a:r>
              <a:rPr lang="en-US" sz="1250" dirty="0">
                <a:solidFill>
                  <a:schemeClr val="tx1"/>
                </a:solidFill>
              </a:rPr>
              <a:t>For example a farmer, a miner, or a maker with finished stock to sell.</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Long hedge — buy futures</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Used by someone who must buy the commodity later as a raw material.</a:t>
            </a:r>
            <a:endParaRPr lang="en-US" sz="1250" dirty="0"/>
          </a:p>
          <a:p>
            <a:pPr marL="177800" indent="-177800">
              <a:spcAft>
                <a:spcPts val="500"/>
              </a:spcAft>
              <a:buSzPct val="100000"/>
              <a:buChar char="•"/>
            </a:pPr>
            <a:r>
              <a:rPr lang="en-US" sz="1250" dirty="0">
                <a:solidFill>
                  <a:schemeClr val="tx1"/>
                </a:solidFill>
              </a:rPr>
              <a:t>Protects against a price rise between now and the purchase.</a:t>
            </a:r>
            <a:endParaRPr lang="en-US" sz="1250" dirty="0"/>
          </a:p>
          <a:p>
            <a:pPr marL="177800" indent="-177800">
              <a:spcAft>
                <a:spcPts val="500"/>
              </a:spcAft>
              <a:buSzPct val="100000"/>
              <a:buChar char="•"/>
            </a:pPr>
            <a:r>
              <a:rPr lang="en-US" sz="1250" dirty="0">
                <a:solidFill>
                  <a:schemeClr val="tx1"/>
                </a:solidFill>
              </a:rPr>
              <a:t>For example a food processor, a refiner, or a jeweller buying metal.</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hedge trades the chance of a more favourable price for certainty about the price.</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India's commodity derivatives market now</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6035040"/>
              </a:tblGrid>
              <a:tr h="502920">
                <a:tc>
                  <a:txBody>
                    <a:bodyPr/>
                    <a:lstStyle/>
                    <a:p>
                      <a:pPr indent="0" marL="0">
                        <a:buNone/>
                      </a:pPr>
                      <a:r>
                        <a:rPr lang="en-US" sz="1250" b="1" dirty="0">
                          <a:solidFill>
                            <a:srgbClr val="FFFFFF"/>
                          </a:solidFill>
                        </a:rPr>
                        <a:t>Aspect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applies today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050" b="1" dirty="0">
                          <a:solidFill>
                            <a:schemeClr val="tx1"/>
                          </a:solidFill>
                        </a:rPr>
                        <a:t>Regulator</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SEBI has regulated this market since 28 September 2015, when the Forward Markets Commission (FMC) merged into it.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050" b="1" dirty="0">
                          <a:solidFill>
                            <a:schemeClr val="tx1"/>
                          </a:solidFill>
                        </a:rPr>
                        <a:t>Instruments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Futures have traded for years. Options came later: the first, on gold, launched in 2017, and 'options on goods' were allowed from 2020.</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050" b="1" dirty="0">
                          <a:solidFill>
                            <a:schemeClr val="tx1"/>
                          </a:solidFill>
                        </a:rPr>
                        <a:t>Settlement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Contracts are settled in cash or, for many, by delivery of the goods on expiry. Most hedgers close out before expiry.</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050" b="1" dirty="0">
                          <a:solidFill>
                            <a:schemeClr val="tx1"/>
                          </a:solidFill>
                        </a:rPr>
                        <a:t>Farm contracts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Derivatives of seven farm commodities (including wheat, chana, mustard, the soya bean complex and crude palm oil) are suspended until 31 March 2027.</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050" b="1" dirty="0">
                          <a:solidFill>
                            <a:schemeClr val="tx1"/>
                          </a:solidFill>
                        </a:rPr>
                        <a:t>Mutual funds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Since 2019 mutual funds may use exchange-traded commodity derivatives, within limits, in hybrid schemes and gold ETFs (silver ETFs from 2021).</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PR 237/2015 (FMC merger); SEBI PR 21/2026; SEBI circulars 21 May 2019 and 16 Jan 2020; MCX gold options launch, 17 Oct 2017.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Weather derivatives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they are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Contracts whose payout is tied to measured weather — rainfall, temperature or wind — rather than the price of any good.</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India's first one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NCDEX launched RAINMUMBAI in 2026: a cash-settled rainfall contract for the Mumbai monsoon, built with IMD data.</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Not crop insurance</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pays on a measured index, not on your proven loss, and is meant for people who are exposed to that weather.</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Weather derivatives are new in India: RAINMUMBAI came first, then a Chennai rainfall contract.</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NCDEX–IMD MoU of 26 Jun 2025; NCDEX RAINMUMBAI launch, 2026 (exchange and press reports).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Four dates and numbers that describe commodity derivatives in India today.</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REGULATOR SINCE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2015</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SEBI took over from the Forward Markets Commission on 28 September 2015.</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FIRST COMMODITY OPTION</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2017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Gold options began in 2017; 'options on goods' followed in 2020.</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FARM CONTRACTS SUSPENDED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Seven farm commodities' derivatives suspended until 31 March 2027.</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FIRST WEATHER CONTRACT</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2026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RAINMUMBAI, a rainfall derivative, launched in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press releases (FMC merger 2015; PR No. 21/2026 on farm suspension); press and exchange reports on commodity options (2017) and RAINMUMBAI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separate body, the Forward Markets Commission, regulates commodity futures.</a:t>
            </a:r>
            <a:endParaRPr lang="en-US" sz="1400" dirty="0"/>
          </a:p>
          <a:p>
            <a:pPr marL="177800" indent="-177800">
              <a:spcAft>
                <a:spcPts val="500"/>
              </a:spcAft>
              <a:buSzPct val="100000"/>
              <a:buChar char="•"/>
            </a:pPr>
            <a:r>
              <a:rPr lang="en-US" sz="1400" dirty="0">
                <a:solidFill>
                  <a:schemeClr val="tx1"/>
                </a:solidFill>
              </a:rPr>
              <a:t>You can only hedge with futures.</a:t>
            </a:r>
            <a:endParaRPr lang="en-US" sz="1400" dirty="0"/>
          </a:p>
          <a:p>
            <a:pPr marL="177800" indent="-177800">
              <a:spcAft>
                <a:spcPts val="500"/>
              </a:spcAft>
              <a:buSzPct val="100000"/>
              <a:buChar char="•"/>
            </a:pPr>
            <a:r>
              <a:rPr lang="en-US" sz="1400" dirty="0">
                <a:solidFill>
                  <a:schemeClr val="tx1"/>
                </a:solidFill>
              </a:rPr>
              <a:t>Weather derivatives are theoretical in India.</a:t>
            </a:r>
            <a:endParaRPr lang="en-US" sz="1400" dirty="0"/>
          </a:p>
          <a:p>
            <a:pPr marL="177800" indent="-177800">
              <a:spcAft>
                <a:spcPts val="500"/>
              </a:spcAft>
              <a:buSzPct val="100000"/>
              <a:buChar char="•"/>
            </a:pPr>
            <a:r>
              <a:rPr lang="en-US" sz="1400" dirty="0">
                <a:solidFill>
                  <a:schemeClr val="tx1"/>
                </a:solidFill>
              </a:rPr>
              <a:t>All the main farm futures trade freely.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 has regulated the market since 2015; the FMC no longer exists.</a:t>
            </a:r>
            <a:endParaRPr lang="en-US" sz="1400" dirty="0"/>
          </a:p>
          <a:p>
            <a:pPr marL="177800" indent="-177800">
              <a:spcAft>
                <a:spcPts val="500"/>
              </a:spcAft>
              <a:buSzPct val="100000"/>
              <a:buChar char="•"/>
            </a:pPr>
            <a:r>
              <a:rPr lang="en-US" sz="1400" dirty="0">
                <a:solidFill>
                  <a:schemeClr val="tx1"/>
                </a:solidFill>
              </a:rPr>
              <a:t>Options on commodities also trade, since 2017.</a:t>
            </a:r>
            <a:endParaRPr lang="en-US" sz="1400" dirty="0"/>
          </a:p>
          <a:p>
            <a:pPr marL="177800" indent="-177800">
              <a:spcAft>
                <a:spcPts val="500"/>
              </a:spcAft>
              <a:buSzPct val="100000"/>
              <a:buChar char="•"/>
            </a:pPr>
            <a:r>
              <a:rPr lang="en-US" sz="1400" dirty="0">
                <a:solidFill>
                  <a:schemeClr val="tx1"/>
                </a:solidFill>
              </a:rPr>
              <a:t>An exchange-traded rainfall derivative went live in 2026.</a:t>
            </a:r>
            <a:endParaRPr lang="en-US" sz="1400" dirty="0"/>
          </a:p>
          <a:p>
            <a:pPr marL="177800" indent="-177800">
              <a:spcAft>
                <a:spcPts val="500"/>
              </a:spcAft>
              <a:buSzPct val="100000"/>
              <a:buChar char="•"/>
            </a:pPr>
            <a:r>
              <a:rPr lang="en-US" sz="1400" dirty="0">
                <a:solidFill>
                  <a:schemeClr val="tx1"/>
                </a:solidFill>
              </a:rPr>
              <a:t>Several farm derivatives are suspended until 31 March 2027.</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of hedging is unchanged. The Indian market around it has changed a lot since 2015.</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(FMC merger 2015; commodity options 2017); SEBI PR No. 21/2026; NCDEX (weather derivative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'Hedging removes all risk.'</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removes price risk on the hedged quantity. Basis risk remains: futures and spot prices may not move exactly together.</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hedger wants to profit on futures.'</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futures gain or loss is there to offset the physical position, not to make money on its own.</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'Hedging always leaves you ahead.'</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the price moves your way, the hedge gives up that gain. The aim is certainty, not the most favourable outcome.</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'Weather derivatives are insurance.'</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Insurance pays a proven loss. A weather derivative pays on a measured index, whether or not you lost money.</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producer sells futures at ₹5,000 to hedge 100 units. At sale the spot is ₹4,600 and the futures are bought back at ₹4,600. What price is locked in?</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Who regulates commodity derivatives in India, and since when?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How does a rainfall weather derivative differ from crop insurance?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Forward Markets Commission merged into SEBI w.e.f. 28 Sep 2015; the Forward Contracts (Regulation) Act was repealed w.e.f. 29 Sep 2015: SEBI press release PR 237/2015.</a:t>
            </a:r>
            <a:endParaRPr lang="en-US" sz="1000" dirty="0"/>
          </a:p>
          <a:p>
            <a:pPr marL="165100" indent="-165100">
              <a:spcAft>
                <a:spcPts val="400"/>
              </a:spcAft>
              <a:buSzPct val="100000"/>
              <a:buChar char="•"/>
            </a:pPr>
            <a:r>
              <a:rPr lang="en-US" sz="1000" dirty="0">
                <a:solidFill>
                  <a:schemeClr val="tx1"/>
                </a:solidFill>
              </a:rPr>
              <a:t>Seven farm commodities' derivatives suspended until 31 March 2027: SEBI Press Release PR No. 21/2026, dated 27 March 2026.</a:t>
            </a:r>
            <a:endParaRPr lang="en-US" sz="1000" dirty="0"/>
          </a:p>
          <a:p>
            <a:pPr marL="165100" indent="-165100">
              <a:spcAft>
                <a:spcPts val="400"/>
              </a:spcAft>
              <a:buSzPct val="100000"/>
              <a:buChar char="•"/>
            </a:pPr>
            <a:r>
              <a:rPr lang="en-US" sz="1000" dirty="0">
                <a:solidFill>
                  <a:schemeClr val="tx1"/>
                </a:solidFill>
              </a:rPr>
              <a:t>First commodity option (gold) launched 2017; 'options on goods' permitted from January 2020: contemporary press and exchange notices.</a:t>
            </a:r>
            <a:endParaRPr lang="en-US" sz="1000" dirty="0"/>
          </a:p>
          <a:p>
            <a:pPr marL="165100" indent="-165100">
              <a:spcAft>
                <a:spcPts val="400"/>
              </a:spcAft>
              <a:buSzPct val="100000"/>
              <a:buChar char="•"/>
            </a:pPr>
            <a:r>
              <a:rPr lang="en-US" sz="1000" dirty="0">
                <a:solidFill>
                  <a:schemeClr val="tx1"/>
                </a:solidFill>
              </a:rPr>
              <a:t>Mutual funds permitted to use exchange-traded commodity derivatives, within limits, in hybrid schemes and gold ETFs: SEBI circular, 21 May 2019. Silver ETFs followed in 2021.</a:t>
            </a:r>
            <a:endParaRPr lang="en-US" sz="1000" dirty="0"/>
          </a:p>
          <a:p>
            <a:pPr marL="165100" indent="-165100">
              <a:spcAft>
                <a:spcPts val="400"/>
              </a:spcAft>
              <a:buSzPct val="100000"/>
              <a:buChar char="•"/>
            </a:pPr>
            <a:r>
              <a:rPr lang="en-US" sz="1000" dirty="0">
                <a:solidFill>
                  <a:schemeClr val="tx1"/>
                </a:solidFill>
              </a:rPr>
              <a:t>India's first exchange-traded weather (rainfall) derivative, RAINMUMBAI: NCDEX–IMD MoU of 26 June 2025 and NCDEX launch in 2026 (exchange and press reports).</a:t>
            </a:r>
            <a:endParaRPr lang="en-US" sz="1000" dirty="0"/>
          </a:p>
          <a:p>
            <a:pPr marL="165100" indent="-165100">
              <a:spcAft>
                <a:spcPts val="400"/>
              </a:spcAft>
              <a:buSzPct val="100000"/>
              <a:buChar char="•"/>
            </a:pPr>
            <a:r>
              <a:rPr lang="en-US" sz="1000" dirty="0">
                <a:solidFill>
                  <a:schemeClr val="tx1"/>
                </a:solidFill>
              </a:rPr>
              <a:t>All prices and quantities in the worked example and quiz are invented for illustration and are not quotes for any commodity.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Commodity hedging</dc:title>
  <dc:subject>PptxGenJS Presentation</dc:subject>
  <dc:creator>Trustner</dc:creator>
  <cp:lastModifiedBy>Trustner</cp:lastModifiedBy>
  <cp:revision>1</cp:revision>
  <dcterms:created xsi:type="dcterms:W3CDTF">2026-10-16T00:01:01Z</dcterms:created>
  <dcterms:modified xsi:type="dcterms:W3CDTF">2026-10-16T00:01:01Z</dcterms:modified>
</cp:coreProperties>
</file>