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what 'crowdfunding' means to them. Most will picture a charity drive or a product campaign. Few know that raising equity from the public this way is not a permitted route in India. This deck draws that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slide up. The whole deck turns on one question: what does the person who gives the money receive? That answer decides which law applies.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two give no financial return, so they are not an offer of securities. The last two do, which is why one is regulated by RBI and the other is restricted by securities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SEBI's 2016 release does not use the word 'crowdfunding'; it cautions that unauthorised electronic platforms facilitating fund-raising contravene securities laws. It does not address donation or reward campaigns, which offer no securities.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200-person cap is in Section 42 of the Companies Act, read with the Prospectus and Allotment Rules, and excludes qualified institutional buyers and employees under an ESOP. Crossing it is a 'deemed public offer' even if the company never meant to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common thread: a regulator (SEBI or RBI) sits behind each legal route. The platform that is not behind any of them is the problem SEBI flagged in 2016.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Older material was written in 2014-15, when a SEBI framework looked likely. The framework never came; instead SEBI cautioned investors in 2016. Treat the 2014 paper as history, not current 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sharpest line to land: the word 'crowdfunding' hides four different legal situations. Never answer 'is crowdfunding allowed?' without first asking what the backer gets.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to rehearse for a client conversation. The job is to help them see which kind of crowdfunding they are looking at, and that only some kinds have a regulator behind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A private placement may reach at most 200 people in a financial year. An offer to more than 200 is a deemed public offer, which needs a prospectus and a recognised stock exchange. A website is not one, and SEBI has notified no crowdfunding rules.
Q2: Yes, but only if the platform is registered with RBI as an NBFC-P2P. It is only an intermediary: it cannot lend itself or guarantee repayment, and the money lent is at risk.
Q3: No. Donation and reward-based crowdfunding are allowed, and P2P lending is allowed through RBI-registered platforms. It is public equity crowdfunding that is not a permitted route.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3.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FINANCIAL ANALYSIS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Crowdfunding</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Raising small amounts from many people online, and what is and is not allowed in India</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Rules in force on 16 October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Crowdfunding means raising a little money from a large number of people, usually over the internet.</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In India, whether it is allowed depends on what the backer gets in return: nothing, a product, a loan repayment, or shares. The last one is where the law is strict.</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kinds of crowdfunding</a:t>
            </a:r>
            <a:endParaRPr lang="en-US" sz="2800" dirty="0"/>
          </a:p>
        </p:txBody>
      </p:sp>
      <p:sp>
        <p:nvSpPr>
          <p:cNvPr id="4" name="Shape 1"/>
          <p:cNvSpPr/>
          <p:nvPr/>
        </p:nvSpPr>
        <p:spPr>
          <a:xfrm>
            <a:off x="457200" y="1188720"/>
            <a:ext cx="1885950" cy="2468880"/>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Donation-based</a:t>
            </a:r>
            <a:endParaRPr lang="en-US" sz="1550" dirty="0"/>
          </a:p>
        </p:txBody>
      </p:sp>
      <p:sp>
        <p:nvSpPr>
          <p:cNvPr id="8" name="Text 4"/>
          <p:cNvSpPr/>
          <p:nvPr/>
        </p:nvSpPr>
        <p:spPr>
          <a:xfrm>
            <a:off x="6858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You give money as a gift and get nothing back. Used for causes, medical bills and relief, like an online charity drive.</a:t>
            </a:r>
            <a:endParaRPr lang="en-US" sz="1250" dirty="0"/>
          </a:p>
        </p:txBody>
      </p:sp>
      <p:sp>
        <p:nvSpPr>
          <p:cNvPr id="9" name="Shape 5"/>
          <p:cNvSpPr/>
          <p:nvPr/>
        </p:nvSpPr>
        <p:spPr>
          <a:xfrm>
            <a:off x="2571750" y="1188720"/>
            <a:ext cx="1885950" cy="2468880"/>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Reward-based</a:t>
            </a:r>
            <a:endParaRPr lang="en-US" sz="1550" dirty="0"/>
          </a:p>
        </p:txBody>
      </p:sp>
      <p:sp>
        <p:nvSpPr>
          <p:cNvPr id="13" name="Text 8"/>
          <p:cNvSpPr/>
          <p:nvPr/>
        </p:nvSpPr>
        <p:spPr>
          <a:xfrm>
            <a:off x="28003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You pledge money and get a product or a perk in return, often before it is made. No shares and no money back.</a:t>
            </a:r>
            <a:endParaRPr lang="en-US" sz="1250" dirty="0"/>
          </a:p>
        </p:txBody>
      </p:sp>
      <p:sp>
        <p:nvSpPr>
          <p:cNvPr id="14" name="Shape 9"/>
          <p:cNvSpPr/>
          <p:nvPr/>
        </p:nvSpPr>
        <p:spPr>
          <a:xfrm>
            <a:off x="4686300" y="1188720"/>
            <a:ext cx="1885950" cy="2468880"/>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Lending (P2P)</a:t>
            </a:r>
            <a:endParaRPr lang="en-US" sz="1550" dirty="0"/>
          </a:p>
        </p:txBody>
      </p:sp>
      <p:sp>
        <p:nvSpPr>
          <p:cNvPr id="18" name="Text 12"/>
          <p:cNvSpPr/>
          <p:nvPr/>
        </p:nvSpPr>
        <p:spPr>
          <a:xfrm>
            <a:off x="49149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You lend to borrowers through a platform and are repaid over time, usually with interest. You can lose money.</a:t>
            </a:r>
            <a:endParaRPr lang="en-US" sz="1250" dirty="0"/>
          </a:p>
        </p:txBody>
      </p:sp>
      <p:sp>
        <p:nvSpPr>
          <p:cNvPr id="19" name="Shape 13"/>
          <p:cNvSpPr/>
          <p:nvPr/>
        </p:nvSpPr>
        <p:spPr>
          <a:xfrm>
            <a:off x="6800850" y="1188720"/>
            <a:ext cx="1885950" cy="2468880"/>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Equity-based</a:t>
            </a:r>
            <a:endParaRPr lang="en-US" sz="1550" dirty="0"/>
          </a:p>
        </p:txBody>
      </p:sp>
      <p:sp>
        <p:nvSpPr>
          <p:cNvPr id="23" name="Text 16"/>
          <p:cNvSpPr/>
          <p:nvPr/>
        </p:nvSpPr>
        <p:spPr>
          <a:xfrm>
            <a:off x="70294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Backers get shares and a claim on future profits. This is an offer of securities, where the rules are strict.</a:t>
            </a:r>
            <a:endParaRPr lang="en-US" sz="1250" dirty="0"/>
          </a:p>
        </p:txBody>
      </p:sp>
      <p:sp>
        <p:nvSpPr>
          <p:cNvPr id="24" name="Shape 17"/>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18"/>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return to the backer decides the law: a gift, a product, a loan, or shares.</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is allowed in India</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 same word, four very different legal answers.</a:t>
            </a:r>
            <a:endParaRPr lang="en-US" sz="15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1737360"/>
                <a:gridCol w="3017520"/>
                <a:gridCol w="3474720"/>
              </a:tblGrid>
              <a:tr h="493776">
                <a:tc>
                  <a:txBody>
                    <a:bodyPr/>
                    <a:lstStyle/>
                    <a:p>
                      <a:pPr indent="0" marL="0">
                        <a:buNone/>
                      </a:pPr>
                      <a:r>
                        <a:rPr lang="en-US" sz="1250" b="1" dirty="0">
                          <a:solidFill>
                            <a:srgbClr val="FFFFFF"/>
                          </a:solidFill>
                        </a:rPr>
                        <a:t>Type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the backer gets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Status in India</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93776">
                <a:tc>
                  <a:txBody>
                    <a:bodyPr/>
                    <a:lstStyle/>
                    <a:p>
                      <a:pPr indent="0" marL="0">
                        <a:buNone/>
                      </a:pPr>
                      <a:r>
                        <a:rPr lang="en-US" sz="1250" b="1" dirty="0">
                          <a:solidFill>
                            <a:schemeClr val="tx1"/>
                          </a:solidFill>
                        </a:rPr>
                        <a:t>Donation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Nothing; it is a gift.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Allowed. Not an offer of securities, so outside SEBI's remit.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93776">
                <a:tc>
                  <a:txBody>
                    <a:bodyPr/>
                    <a:lstStyle/>
                    <a:p>
                      <a:pPr indent="0" marL="0">
                        <a:buNone/>
                      </a:pPr>
                      <a:r>
                        <a:rPr lang="en-US" sz="1250" b="1" dirty="0">
                          <a:solidFill>
                            <a:schemeClr val="tx1"/>
                          </a:solidFill>
                        </a:rPr>
                        <a:t>Reward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 product or a perk, not money.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Allowed. No financial return, so not a securities offer.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93776">
                <a:tc>
                  <a:txBody>
                    <a:bodyPr/>
                    <a:lstStyle/>
                    <a:p>
                      <a:pPr indent="0" marL="0">
                        <a:buNone/>
                      </a:pPr>
                      <a:r>
                        <a:rPr lang="en-US" sz="1250" b="1" dirty="0">
                          <a:solidFill>
                            <a:schemeClr val="tx1"/>
                          </a:solidFill>
                        </a:rPr>
                        <a:t>Lending (P2P)</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Repayment, usually with interest.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Allowed only through an RBI-registered NBFC-P2P platform.</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93776">
                <a:tc>
                  <a:txBody>
                    <a:bodyPr/>
                    <a:lstStyle/>
                    <a:p>
                      <a:pPr indent="0" marL="0">
                        <a:buNone/>
                      </a:pPr>
                      <a:r>
                        <a:rPr lang="en-US" sz="1250" b="1" dirty="0">
                          <a:solidFill>
                            <a:schemeClr val="tx1"/>
                          </a:solidFill>
                        </a:rPr>
                        <a:t>Equity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Shares and a claim on profits.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Not permitted as a public offer online. SEBI has notified no crowdfunding rules.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press release PR No. 137/2016, 30 Aug 2016; RBI NBFC-P2P Directions, 2025; Companies Act, 2013.</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Why public equity crowdfunding does not fit</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PLAN</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start-up wants to raise ₹2 crore.</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It plans to offer shares to 1,000 people online, at ₹20,000 each. These figures are invented.</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 private placement under the Companies Act may be offered to at most 200 people in a financial year, per kind of security.</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This plan reaches 1,000 people: 1,000 × ₹20,000 = ₹2 crore. That is far above 200.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An offer to more than 200 people is a deemed public offer, which needs a prospectus and listing on a recognised stock exchange.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An online crowdfunding platform is not a recognised stock exchange, so the shares cannot be sold to the public this way.</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Raising equity from the public online is not permitted in India. The limit is the law, not the website.</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invented, round figures. Not a forecast and not legal advice.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regulated routes that do exist</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A company that wants outside money has legal ways to raise it.</a:t>
            </a:r>
            <a:endParaRPr lang="en-US" sz="1500" dirty="0"/>
          </a:p>
        </p:txBody>
      </p:sp>
      <p:sp>
        <p:nvSpPr>
          <p:cNvPr id="5" name="Shape 2"/>
          <p:cNvSpPr/>
          <p:nvPr/>
        </p:nvSpPr>
        <p:spPr>
          <a:xfrm>
            <a:off x="457200" y="1737360"/>
            <a:ext cx="8229600" cy="525780"/>
          </a:xfrm>
          <a:prstGeom prst="roundRect">
            <a:avLst>
              <a:gd name="adj" fmla="val 10435"/>
            </a:avLst>
          </a:prstGeom>
          <a:solidFill>
            <a:srgbClr val="FFFFFF"/>
          </a:solidFill>
          <a:ln w="9525">
            <a:solidFill>
              <a:schemeClr val="accent5"/>
            </a:solidFill>
            <a:prstDash val="solid"/>
          </a:ln>
        </p:spPr>
      </p:sp>
      <p:sp>
        <p:nvSpPr>
          <p:cNvPr id="6" name="Shape 3"/>
          <p:cNvSpPr/>
          <p:nvPr/>
        </p:nvSpPr>
        <p:spPr>
          <a:xfrm>
            <a:off x="621792" y="1780794"/>
            <a:ext cx="438912" cy="438912"/>
          </a:xfrm>
          <a:prstGeom prst="ellipse">
            <a:avLst/>
          </a:prstGeom>
          <a:solidFill>
            <a:schemeClr val="accent1"/>
          </a:solidFill>
          <a:ln w="12700">
            <a:solidFill>
              <a:schemeClr val="accent1"/>
            </a:solidFill>
            <a:prstDash val="solid"/>
          </a:ln>
        </p:spPr>
      </p:sp>
      <p:sp>
        <p:nvSpPr>
          <p:cNvPr id="7" name="Text 4"/>
          <p:cNvSpPr/>
          <p:nvPr/>
        </p:nvSpPr>
        <p:spPr>
          <a:xfrm>
            <a:off x="621792" y="178079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8" name="Text 5"/>
          <p:cNvSpPr/>
          <p:nvPr/>
        </p:nvSpPr>
        <p:spPr>
          <a:xfrm>
            <a:off x="1243584" y="1737360"/>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Private placement</a:t>
            </a:r>
            <a:endParaRPr lang="en-US" sz="1450" dirty="0"/>
          </a:p>
        </p:txBody>
      </p:sp>
      <p:sp>
        <p:nvSpPr>
          <p:cNvPr id="9" name="Text 6"/>
          <p:cNvSpPr/>
          <p:nvPr/>
        </p:nvSpPr>
        <p:spPr>
          <a:xfrm>
            <a:off x="3611880" y="1737360"/>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Offer shares or debentures to up to 200 people in a financial year, under Section 42 of the Companies Act. No public advertising.</a:t>
            </a:r>
            <a:endParaRPr lang="en-US" sz="1150" dirty="0"/>
          </a:p>
        </p:txBody>
      </p:sp>
      <p:sp>
        <p:nvSpPr>
          <p:cNvPr id="10" name="Shape 7"/>
          <p:cNvSpPr/>
          <p:nvPr/>
        </p:nvSpPr>
        <p:spPr>
          <a:xfrm>
            <a:off x="457200" y="2391156"/>
            <a:ext cx="8229600" cy="525780"/>
          </a:xfrm>
          <a:prstGeom prst="roundRect">
            <a:avLst>
              <a:gd name="adj" fmla="val 10435"/>
            </a:avLst>
          </a:prstGeom>
          <a:solidFill>
            <a:srgbClr val="FFFFFF"/>
          </a:solidFill>
          <a:ln w="9525">
            <a:solidFill>
              <a:schemeClr val="accent5"/>
            </a:solidFill>
            <a:prstDash val="solid"/>
          </a:ln>
        </p:spPr>
      </p:sp>
      <p:sp>
        <p:nvSpPr>
          <p:cNvPr id="11" name="Shape 8"/>
          <p:cNvSpPr/>
          <p:nvPr/>
        </p:nvSpPr>
        <p:spPr>
          <a:xfrm>
            <a:off x="621792" y="2434590"/>
            <a:ext cx="438912" cy="438912"/>
          </a:xfrm>
          <a:prstGeom prst="ellipse">
            <a:avLst/>
          </a:prstGeom>
          <a:solidFill>
            <a:schemeClr val="accent2"/>
          </a:solidFill>
          <a:ln w="12700">
            <a:solidFill>
              <a:schemeClr val="accent2"/>
            </a:solidFill>
            <a:prstDash val="solid"/>
          </a:ln>
        </p:spPr>
      </p:sp>
      <p:sp>
        <p:nvSpPr>
          <p:cNvPr id="12" name="Text 9"/>
          <p:cNvSpPr/>
          <p:nvPr/>
        </p:nvSpPr>
        <p:spPr>
          <a:xfrm>
            <a:off x="621792" y="243459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3" name="Text 10"/>
          <p:cNvSpPr/>
          <p:nvPr/>
        </p:nvSpPr>
        <p:spPr>
          <a:xfrm>
            <a:off x="1243584" y="2391156"/>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Angel fund or AIF</a:t>
            </a:r>
            <a:endParaRPr lang="en-US" sz="1450" dirty="0"/>
          </a:p>
        </p:txBody>
      </p:sp>
      <p:sp>
        <p:nvSpPr>
          <p:cNvPr id="14" name="Text 11"/>
          <p:cNvSpPr/>
          <p:nvPr/>
        </p:nvSpPr>
        <p:spPr>
          <a:xfrm>
            <a:off x="3611880" y="2391156"/>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A SEBI-registered angel fund, a type of alternative investment fund, pools money from accredited investors to back start-ups.</a:t>
            </a:r>
            <a:endParaRPr lang="en-US" sz="1150" dirty="0"/>
          </a:p>
        </p:txBody>
      </p:sp>
      <p:sp>
        <p:nvSpPr>
          <p:cNvPr id="15" name="Shape 12"/>
          <p:cNvSpPr/>
          <p:nvPr/>
        </p:nvSpPr>
        <p:spPr>
          <a:xfrm>
            <a:off x="457200" y="3044952"/>
            <a:ext cx="8229600" cy="525780"/>
          </a:xfrm>
          <a:prstGeom prst="roundRect">
            <a:avLst>
              <a:gd name="adj" fmla="val 10435"/>
            </a:avLst>
          </a:prstGeom>
          <a:solidFill>
            <a:srgbClr val="FFFFFF"/>
          </a:solidFill>
          <a:ln w="9525">
            <a:solidFill>
              <a:schemeClr val="accent5"/>
            </a:solidFill>
            <a:prstDash val="solid"/>
          </a:ln>
        </p:spPr>
      </p:sp>
      <p:sp>
        <p:nvSpPr>
          <p:cNvPr id="16" name="Shape 13"/>
          <p:cNvSpPr/>
          <p:nvPr/>
        </p:nvSpPr>
        <p:spPr>
          <a:xfrm>
            <a:off x="621792" y="3088386"/>
            <a:ext cx="438912" cy="438912"/>
          </a:xfrm>
          <a:prstGeom prst="ellipse">
            <a:avLst/>
          </a:prstGeom>
          <a:solidFill>
            <a:schemeClr val="accent3"/>
          </a:solidFill>
          <a:ln w="12700">
            <a:solidFill>
              <a:schemeClr val="accent3"/>
            </a:solidFill>
            <a:prstDash val="solid"/>
          </a:ln>
        </p:spPr>
      </p:sp>
      <p:sp>
        <p:nvSpPr>
          <p:cNvPr id="17" name="Text 14"/>
          <p:cNvSpPr/>
          <p:nvPr/>
        </p:nvSpPr>
        <p:spPr>
          <a:xfrm>
            <a:off x="621792" y="308838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8" name="Text 15"/>
          <p:cNvSpPr/>
          <p:nvPr/>
        </p:nvSpPr>
        <p:spPr>
          <a:xfrm>
            <a:off x="1243584" y="3044952"/>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SME exchange listing</a:t>
            </a:r>
            <a:endParaRPr lang="en-US" sz="1450" dirty="0"/>
          </a:p>
        </p:txBody>
      </p:sp>
      <p:sp>
        <p:nvSpPr>
          <p:cNvPr id="19" name="Text 16"/>
          <p:cNvSpPr/>
          <p:nvPr/>
        </p:nvSpPr>
        <p:spPr>
          <a:xfrm>
            <a:off x="3611880" y="3044952"/>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Small companies can raise equity from the public through the stock exchanges' SME platforms, with a prospectus and SEBI's framework.</a:t>
            </a:r>
            <a:endParaRPr lang="en-US" sz="1150" dirty="0"/>
          </a:p>
        </p:txBody>
      </p:sp>
      <p:sp>
        <p:nvSpPr>
          <p:cNvPr id="20" name="Shape 17"/>
          <p:cNvSpPr/>
          <p:nvPr/>
        </p:nvSpPr>
        <p:spPr>
          <a:xfrm>
            <a:off x="457200" y="3698748"/>
            <a:ext cx="8229600" cy="525780"/>
          </a:xfrm>
          <a:prstGeom prst="roundRect">
            <a:avLst>
              <a:gd name="adj" fmla="val 10435"/>
            </a:avLst>
          </a:prstGeom>
          <a:solidFill>
            <a:srgbClr val="FFFFFF"/>
          </a:solidFill>
          <a:ln w="9525">
            <a:solidFill>
              <a:schemeClr val="accent5"/>
            </a:solidFill>
            <a:prstDash val="solid"/>
          </a:ln>
        </p:spPr>
      </p:sp>
      <p:sp>
        <p:nvSpPr>
          <p:cNvPr id="21" name="Shape 18"/>
          <p:cNvSpPr/>
          <p:nvPr/>
        </p:nvSpPr>
        <p:spPr>
          <a:xfrm>
            <a:off x="621792" y="3742182"/>
            <a:ext cx="438912" cy="438912"/>
          </a:xfrm>
          <a:prstGeom prst="ellipse">
            <a:avLst/>
          </a:prstGeom>
          <a:solidFill>
            <a:schemeClr val="accent4"/>
          </a:solidFill>
          <a:ln w="12700">
            <a:solidFill>
              <a:schemeClr val="accent4"/>
            </a:solidFill>
            <a:prstDash val="solid"/>
          </a:ln>
        </p:spPr>
      </p:sp>
      <p:sp>
        <p:nvSpPr>
          <p:cNvPr id="22" name="Text 19"/>
          <p:cNvSpPr/>
          <p:nvPr/>
        </p:nvSpPr>
        <p:spPr>
          <a:xfrm>
            <a:off x="621792" y="374218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3" name="Text 20"/>
          <p:cNvSpPr/>
          <p:nvPr/>
        </p:nvSpPr>
        <p:spPr>
          <a:xfrm>
            <a:off x="1243584" y="3698748"/>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P2P lending</a:t>
            </a:r>
            <a:endParaRPr lang="en-US" sz="1450" dirty="0"/>
          </a:p>
        </p:txBody>
      </p:sp>
      <p:sp>
        <p:nvSpPr>
          <p:cNvPr id="24" name="Text 21"/>
          <p:cNvSpPr/>
          <p:nvPr/>
        </p:nvSpPr>
        <p:spPr>
          <a:xfrm>
            <a:off x="3611880" y="3698748"/>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Lending-based funding is allowed through an RBI-registered NBFC-P2P platform, which is only an intermediary and cannot lend itself.</a:t>
            </a:r>
            <a:endParaRPr lang="en-US" sz="1150" dirty="0"/>
          </a:p>
        </p:txBody>
      </p:sp>
      <p:sp>
        <p:nvSpPr>
          <p:cNvPr id="25" name="Text 2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Companies Act, 2013, s.42 and PAS Rules, 2014, r.14; SEBI AIF Regulations, 2012; SEBI ICDR Regulations, 2018; RBI NBFC-P2P Directions, 2025.</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SEBI floated a consultation paper, so equity crowdfunding rules are on the way.</a:t>
            </a:r>
            <a:endParaRPr lang="en-US" sz="1400" dirty="0"/>
          </a:p>
          <a:p>
            <a:pPr marL="177800" indent="-177800">
              <a:spcAft>
                <a:spcPts val="500"/>
              </a:spcAft>
              <a:buSzPct val="100000"/>
              <a:buChar char="•"/>
            </a:pPr>
            <a:r>
              <a:rPr lang="en-US" sz="1400" dirty="0">
                <a:solidFill>
                  <a:schemeClr val="tx1"/>
                </a:solidFill>
              </a:rPr>
              <a:t>Online platforms let the public buy shares in start-ups.</a:t>
            </a:r>
            <a:endParaRPr lang="en-US" sz="1400" dirty="0"/>
          </a:p>
          <a:p>
            <a:pPr marL="177800" indent="-177800">
              <a:spcAft>
                <a:spcPts val="500"/>
              </a:spcAft>
              <a:buSzPct val="100000"/>
              <a:buChar char="•"/>
            </a:pPr>
            <a:r>
              <a:rPr lang="en-US" sz="1400" dirty="0">
                <a:solidFill>
                  <a:schemeClr val="tx1"/>
                </a:solidFill>
              </a:rPr>
              <a:t>Crowdfunding is one single, new way to raise money.</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SEBI has notified no crowdfunding regulations since its paper of 17 Jun 2014.</a:t>
            </a:r>
            <a:endParaRPr lang="en-US" sz="1400" dirty="0"/>
          </a:p>
          <a:p>
            <a:pPr marL="177800" indent="-177800">
              <a:spcAft>
                <a:spcPts val="500"/>
              </a:spcAft>
              <a:buSzPct val="100000"/>
              <a:buChar char="•"/>
            </a:pPr>
            <a:r>
              <a:rPr lang="en-US" sz="1400" dirty="0">
                <a:solidFill>
                  <a:schemeClr val="tx1"/>
                </a:solidFill>
              </a:rPr>
              <a:t>In Aug 2016 SEBI warned that unauthorised online fund-raising platforms break securities laws.</a:t>
            </a:r>
            <a:endParaRPr lang="en-US" sz="1400" dirty="0"/>
          </a:p>
          <a:p>
            <a:pPr marL="177800" indent="-177800">
              <a:spcAft>
                <a:spcPts val="500"/>
              </a:spcAft>
              <a:buSzPct val="100000"/>
              <a:buChar char="•"/>
            </a:pPr>
            <a:r>
              <a:rPr lang="en-US" sz="1400" dirty="0">
                <a:solidFill>
                  <a:schemeClr val="tx1"/>
                </a:solidFill>
              </a:rPr>
              <a:t>The answer depends on the type: donation and reward yes, P2P via RBI, public equity no.</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2014 paper was only a proposal. The 2016 caution is a warning, not a new rule.</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SEBI Consultation Paper on Crowdfunding, 17 Jun 2014; SEBI press release PR No. 137/2016, 30 Aug 2016.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'All crowdfunding is banned in India.'</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Donation and reward crowdfunding are allowed, and P2P lending through RBI-registered platforms; only public equity crowdfunding is not permitted.</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'Backing a campaign makes me an owner.'</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In donation and reward crowdfunding you get a thank-you or a product, not shares and not a share of any profit.</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reward campaign guarantees the product.'</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You are backing a plan. The product can be late or may never arrive. The checking is on the backer; there is no SEBI cover.</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'P2P lending is like a bank deposit.'</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is lending to individuals. The platform cannot guarantee repayment or any return, and the money lent is at risk.</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questions before backing a campaign</a:t>
            </a:r>
            <a:endParaRPr lang="en-US" sz="2800" dirty="0"/>
          </a:p>
        </p:txBody>
      </p:sp>
      <p:sp>
        <p:nvSpPr>
          <p:cNvPr id="4" name="Shape 1"/>
          <p:cNvSpPr/>
          <p:nvPr/>
        </p:nvSpPr>
        <p:spPr>
          <a:xfrm>
            <a:off x="457200" y="1188720"/>
            <a:ext cx="8229600" cy="521208"/>
          </a:xfrm>
          <a:prstGeom prst="roundRect">
            <a:avLst>
              <a:gd name="adj" fmla="val 10526"/>
            </a:avLst>
          </a:prstGeom>
          <a:solidFill>
            <a:srgbClr val="FFFFFF"/>
          </a:solidFill>
          <a:ln w="9525">
            <a:solidFill>
              <a:schemeClr val="accent5"/>
            </a:solidFill>
            <a:prstDash val="solid"/>
          </a:ln>
        </p:spPr>
      </p:sp>
      <p:sp>
        <p:nvSpPr>
          <p:cNvPr id="5" name="Shape 2"/>
          <p:cNvSpPr/>
          <p:nvPr/>
        </p:nvSpPr>
        <p:spPr>
          <a:xfrm>
            <a:off x="621792" y="1229868"/>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2986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What do I get back?</a:t>
            </a:r>
            <a:endParaRPr lang="en-US" sz="1450" dirty="0"/>
          </a:p>
        </p:txBody>
      </p:sp>
      <p:sp>
        <p:nvSpPr>
          <p:cNvPr id="8" name="Text 5"/>
          <p:cNvSpPr/>
          <p:nvPr/>
        </p:nvSpPr>
        <p:spPr>
          <a:xfrm>
            <a:off x="3611880" y="1188720"/>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A gift, a product, a loan repayment, or shares? The answer tells you which law, if any, protects you.</a:t>
            </a:r>
            <a:endParaRPr lang="en-US" sz="1150" dirty="0"/>
          </a:p>
        </p:txBody>
      </p:sp>
      <p:sp>
        <p:nvSpPr>
          <p:cNvPr id="9" name="Shape 6"/>
          <p:cNvSpPr/>
          <p:nvPr/>
        </p:nvSpPr>
        <p:spPr>
          <a:xfrm>
            <a:off x="457200" y="1837944"/>
            <a:ext cx="8229600" cy="521208"/>
          </a:xfrm>
          <a:prstGeom prst="roundRect">
            <a:avLst>
              <a:gd name="adj" fmla="val 10526"/>
            </a:avLst>
          </a:prstGeom>
          <a:solidFill>
            <a:srgbClr val="FFFFFF"/>
          </a:solidFill>
          <a:ln w="9525">
            <a:solidFill>
              <a:schemeClr val="accent5"/>
            </a:solidFill>
            <a:prstDash val="solid"/>
          </a:ln>
        </p:spPr>
      </p:sp>
      <p:sp>
        <p:nvSpPr>
          <p:cNvPr id="10" name="Shape 7"/>
          <p:cNvSpPr/>
          <p:nvPr/>
        </p:nvSpPr>
        <p:spPr>
          <a:xfrm>
            <a:off x="621792" y="1879092"/>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87909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37944"/>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Who regulates it?</a:t>
            </a:r>
            <a:endParaRPr lang="en-US" sz="1450" dirty="0"/>
          </a:p>
        </p:txBody>
      </p:sp>
      <p:sp>
        <p:nvSpPr>
          <p:cNvPr id="13" name="Text 10"/>
          <p:cNvSpPr/>
          <p:nvPr/>
        </p:nvSpPr>
        <p:spPr>
          <a:xfrm>
            <a:off x="3611880" y="1837944"/>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A P2P loan sits behind an RBI-registered platform. A donation or reward campaign has no SEBI or RBI cover for the offer itself.</a:t>
            </a:r>
            <a:endParaRPr lang="en-US" sz="1150" dirty="0"/>
          </a:p>
        </p:txBody>
      </p:sp>
      <p:sp>
        <p:nvSpPr>
          <p:cNvPr id="14" name="Shape 11"/>
          <p:cNvSpPr/>
          <p:nvPr/>
        </p:nvSpPr>
        <p:spPr>
          <a:xfrm>
            <a:off x="457200" y="2487168"/>
            <a:ext cx="8229600" cy="521208"/>
          </a:xfrm>
          <a:prstGeom prst="roundRect">
            <a:avLst>
              <a:gd name="adj" fmla="val 10526"/>
            </a:avLst>
          </a:prstGeom>
          <a:solidFill>
            <a:srgbClr val="FFFFFF"/>
          </a:solidFill>
          <a:ln w="9525">
            <a:solidFill>
              <a:schemeClr val="accent5"/>
            </a:solidFill>
            <a:prstDash val="solid"/>
          </a:ln>
        </p:spPr>
      </p:sp>
      <p:sp>
        <p:nvSpPr>
          <p:cNvPr id="15" name="Shape 12"/>
          <p:cNvSpPr/>
          <p:nvPr/>
        </p:nvSpPr>
        <p:spPr>
          <a:xfrm>
            <a:off x="621792" y="252831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52831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487168"/>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Is this an equity offer?</a:t>
            </a:r>
            <a:endParaRPr lang="en-US" sz="1450" dirty="0"/>
          </a:p>
        </p:txBody>
      </p:sp>
      <p:sp>
        <p:nvSpPr>
          <p:cNvPr id="18" name="Text 15"/>
          <p:cNvSpPr/>
          <p:nvPr/>
        </p:nvSpPr>
        <p:spPr>
          <a:xfrm>
            <a:off x="3611880" y="2487168"/>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If someone online offers you shares in a start-up as a 'crowdfunding' deal, treat it with great caution: SEBI has flagged such platforms.</a:t>
            </a:r>
            <a:endParaRPr lang="en-US" sz="1150" dirty="0"/>
          </a:p>
        </p:txBody>
      </p:sp>
      <p:sp>
        <p:nvSpPr>
          <p:cNvPr id="19" name="Shape 16"/>
          <p:cNvSpPr/>
          <p:nvPr/>
        </p:nvSpPr>
        <p:spPr>
          <a:xfrm>
            <a:off x="457200" y="3136392"/>
            <a:ext cx="8229600" cy="521208"/>
          </a:xfrm>
          <a:prstGeom prst="roundRect">
            <a:avLst>
              <a:gd name="adj" fmla="val 10526"/>
            </a:avLst>
          </a:prstGeom>
          <a:solidFill>
            <a:srgbClr val="FFFFFF"/>
          </a:solidFill>
          <a:ln w="9525">
            <a:solidFill>
              <a:schemeClr val="accent5"/>
            </a:solidFill>
            <a:prstDash val="solid"/>
          </a:ln>
        </p:spPr>
      </p:sp>
      <p:sp>
        <p:nvSpPr>
          <p:cNvPr id="20" name="Shape 17"/>
          <p:cNvSpPr/>
          <p:nvPr/>
        </p:nvSpPr>
        <p:spPr>
          <a:xfrm>
            <a:off x="621792" y="3177540"/>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17754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136392"/>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Can I lose it all?</a:t>
            </a:r>
            <a:endParaRPr lang="en-US" sz="1450" dirty="0"/>
          </a:p>
        </p:txBody>
      </p:sp>
      <p:sp>
        <p:nvSpPr>
          <p:cNvPr id="23" name="Text 20"/>
          <p:cNvSpPr/>
          <p:nvPr/>
        </p:nvSpPr>
        <p:spPr>
          <a:xfrm>
            <a:off x="3611880" y="3136392"/>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With lending and equity, yes. Early-stage ventures fail often, and there is no assured return and no deposit cover.</a:t>
            </a:r>
            <a:endParaRPr lang="en-US" sz="1150" dirty="0"/>
          </a:p>
        </p:txBody>
      </p:sp>
      <p:sp>
        <p:nvSpPr>
          <p:cNvPr id="24" name="Shape 2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22"/>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We explain how crowdfunding works and where the law stands. We do not recommend any campaign or platform.</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start-up offers shares to 1,000 people through a website. Why is this not a permitted route in India?</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friend lends money through a peer-to-peer platform and asks if it is regulated. What do you tell them?</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Someone says 'crowdfunding is illegal in India.' Is that right?</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SEBI cautioned that unauthorised electronic platforms facilitating fund-raising contravene securities laws: SEBI press release PR No. 137/2016, 30 Aug 2016 (sebi.gov.in).</a:t>
            </a:r>
            <a:endParaRPr lang="en-US" sz="1000" dirty="0"/>
          </a:p>
          <a:p>
            <a:pPr marL="165100" indent="-165100">
              <a:spcAft>
                <a:spcPts val="400"/>
              </a:spcAft>
              <a:buSzPct val="100000"/>
              <a:buChar char="•"/>
            </a:pPr>
            <a:r>
              <a:rPr lang="en-US" sz="1000" dirty="0">
                <a:solidFill>
                  <a:schemeClr val="tx1"/>
                </a:solidFill>
              </a:rPr>
              <a:t>SEBI proposed, but never notified, a securities-based crowdfunding framework: SEBI Consultation Paper on Crowdfunding in India, 17 Jun 2014.</a:t>
            </a:r>
            <a:endParaRPr lang="en-US" sz="1000" dirty="0"/>
          </a:p>
          <a:p>
            <a:pPr marL="165100" indent="-165100">
              <a:spcAft>
                <a:spcPts val="400"/>
              </a:spcAft>
              <a:buSzPct val="100000"/>
              <a:buChar char="•"/>
            </a:pPr>
            <a:r>
              <a:rPr lang="en-US" sz="1000" dirty="0">
                <a:solidFill>
                  <a:schemeClr val="tx1"/>
                </a:solidFill>
              </a:rPr>
              <a:t>Private placement may be offered to at most 200 persons a year per kind of security (excl. QIBs and ESOP); more is a deemed public offer: Companies Act 2013 s.42; PAS Rules 2014 r.14.</a:t>
            </a:r>
            <a:endParaRPr lang="en-US" sz="1000" dirty="0"/>
          </a:p>
          <a:p>
            <a:pPr marL="165100" indent="-165100">
              <a:spcAft>
                <a:spcPts val="400"/>
              </a:spcAft>
              <a:buSzPct val="100000"/>
              <a:buChar char="•"/>
            </a:pPr>
            <a:r>
              <a:rPr lang="en-US" sz="1000" dirty="0">
                <a:solidFill>
                  <a:schemeClr val="tx1"/>
                </a:solidFill>
              </a:rPr>
              <a:t>Peer-to-peer lending is regulated by RBI; the platform must register as an NBFC-P2P: RBI (NBFC-P2P) Directions, 2025, dated 28 Nov 2025.</a:t>
            </a:r>
            <a:endParaRPr lang="en-US" sz="1000" dirty="0"/>
          </a:p>
          <a:p>
            <a:pPr marL="165100" indent="-165100">
              <a:spcAft>
                <a:spcPts val="400"/>
              </a:spcAft>
              <a:buSzPct val="100000"/>
              <a:buChar char="•"/>
            </a:pPr>
            <a:r>
              <a:rPr lang="en-US" sz="1000" dirty="0">
                <a:solidFill>
                  <a:schemeClr val="tx1"/>
                </a:solidFill>
              </a:rPr>
              <a:t>Angel funds and SME listing as regulated routes: SEBI (AIF) Regulations, 2012; SEBI ICDR Regulations, 2018.</a:t>
            </a:r>
            <a:endParaRPr lang="en-US" sz="1000" dirty="0"/>
          </a:p>
          <a:p>
            <a:pPr marL="165100" indent="-165100">
              <a:spcAft>
                <a:spcPts val="400"/>
              </a:spcAft>
              <a:buSzPct val="100000"/>
              <a:buChar char="•"/>
            </a:pPr>
            <a:r>
              <a:rPr lang="en-US" sz="1000" dirty="0">
                <a:solidFill>
                  <a:schemeClr val="tx1"/>
                </a:solidFill>
              </a:rPr>
              <a:t>All company names, figures and campaigns in the worked example are invented for illustration and refer to no real venture.</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Crowdfunding</dc:title>
  <dc:subject>PptxGenJS Presentation</dc:subject>
  <dc:creator>Trustner</dc:creator>
  <cp:lastModifiedBy>Trustner</cp:lastModifiedBy>
  <cp:revision>1</cp:revision>
  <dcterms:created xsi:type="dcterms:W3CDTF">2026-10-16T00:00:57Z</dcterms:created>
  <dcterms:modified xsi:type="dcterms:W3CDTF">2026-10-16T00:00:57Z</dcterms:modified>
</cp:coreProperties>
</file>