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Avg daily turnover on NSE (₹'000 crore)</a:t>
            </a:r>
          </a:p>
        </c:rich>
      </c:tx>
      <c:layout/>
      <c:overlay val="0"/>
    </c:title>
    <c:autoTitleDeleted val="0"/>
    <c:plotArea>
      <c:layout/>
      <c:barChart>
        <c:barDir val="col"/>
        <c:grouping val="clustered"/>
        <c:varyColors val="0"/>
        <c:ser>
          <c:idx val="0"/>
          <c:order val="0"/>
          <c:tx>
            <c:strRef>
              <c:f>Sheet1!$B$1</c:f>
              <c:strCache>
                <c:ptCount val="1"/>
                <c:pt idx="0">
                  <c:v>Average daily turnover</c:v>
                </c:pt>
              </c:strCache>
            </c:strRef>
          </c:tx>
          <c:spPr>
            <a:solidFill>
              <a:srgbClr val="0870B8"/>
            </a:solidFill>
            <a:effectLst/>
          </c:spPr>
          <c:invertIfNegative val="0"/>
          <c:dLbls>
            <c:numFmt formatCode="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cat>
            <c:multiLvlStrRef>
              <c:f>Sheet1!$A$2:$A$3</c:f>
              <c:multiLvlStrCache>
                <c:ptCount val="2"/>
                <c:lvl>
                  <c:pt idx="0">
                    <c:v>March 2024</c:v>
                  </c:pt>
                  <c:pt idx="1">
                    <c:v>April 2024</c:v>
                  </c:pt>
                </c:lvl>
              </c:multiLvlStrCache>
            </c:multiLvlStrRef>
          </c:cat>
          <c:val>
            <c:numRef>
              <c:f>Sheet1!$B$2:$B$3</c:f>
              <c:numCache>
                <c:formatCode>General</c:formatCode>
                <c:ptCount val="2"/>
                <c:pt idx="0">
                  <c:v>156</c:v>
                </c:pt>
                <c:pt idx="1">
                  <c:v>20.6</c:v>
                </c:pt>
              </c:numCache>
            </c:numRef>
          </c:val>
        </c:ser>
        <c:dLbls>
          <c:numFmt formatCode="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8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who in the room would be worse off if the rupee weakened, and who if it strengthened. An importer and an overseas investor pull in opposite directions. Keep the deck to education; Trustner is a distributor and does not comment on currency trading.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amount of foreign currency is known; what is unknown is how many rupees it will be worth on the settlement day. That uncertainty is the risk a hedge addresses.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fourth group is the lender or borrower in foreign currency. The same idea applies: the risk is the rupee value of a known foreign amount on a future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forward is a bank (OTC) contract. A currency futures hedge works the same way, with daily margining on an exchange. An option would cap the loss from an adverse move while keeping the gain, in return for a premium paid up front.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Forwards are a long-standing tool for businesses. Futures and options on currency trade on recognised stock exchanges. Only the option gives up nothing but the premium when the rate moves your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exposure rule sits in FEMA. A.P. (DIR Series) Circular No. 13 of 5 January 2024 restated it for exchanges, effective 3 May 2024. The no-documents window was USD 100 million; RBI cut it to USD 5 million on 10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NSE currency-derivatives average daily turnover was about ₹1.56 lakh crore in March 2024 and about ₹20,646 crore in April 2024. The rule took effect on 3 May 2024 after a deferral (first 5 April); the fall came ahead of it. Turnover is activity data, not a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practical link for our clients. We explain how currency affects an international fund's return; we do not forecast the rupee or advise on currency positions. Point the client to the scheme information document.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training material predates the 2020 revised hedging directions, the 2024 restatement of the exposure rule for exchanges and the October 2026 cut in the no-documents window.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₹88,00,000. The forward fixes the rate at ₹88 (100,000 × ₹88), so the importer pays ₹88 lakh and saves ₹2,00,000 against the ₹90,00,000 market cost.
Q2: It must hedge a genuine underlying exposure; it cannot be used to speculate on the rupee. RBI restated this for exchanges from 3 May 2024.
Q3: The fund's assets are in foreign currency. If the rupee strengthened against that currency, converting back gives fewer rupees, reducing the return. Unless the fund hedges, the investor carries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DERIVATIVES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Currency risk and hedging</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Why the exchange rate is a risk, and how exporters, importers and investors manage it</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16 October 2026; all example figures are illustrative</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Currency risk is the chance the exchange rate moves against you before you pay or receive a foreign amount.</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It arises whenever a payment or receipt is fixed in one currency but settled later. A hedge locks the rate today, removing the risk of a move — and also the chance of a favourable one.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Who carries currency risk</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Exporter</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Sells abroad and receives foreign currency later. Loses out if the rupee strengthens, because each unit of foreign money then buys fewer rupees.</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Importer</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Buys from abroad and pays foreign currency later. Loses out if the rupee weakens, because each unit of foreign money then costs more rupees.</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Overseas investor</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Holds assets priced in foreign currency, directly or through an international fund. The rupee's move is part of the return.</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exporter fears a stronger rupee; the importer fears a weaker one. A hedge fixes the rate for either.</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An importer's forward, with real arithmetic</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importer must pay USD 100,000 in three months.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Assume a three-month forward rate of ₹88 per US dollar (real forward rates differ from today's). The importer books the forward, fixing the cost at ₹88,00,000.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the rupee weakens to ₹90: without a hedge the cost is 100,000 × ₹90 = ₹90,00,000.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With the forward the importer still pays ₹88,00,000 — a saving of ₹2,00,000.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the rupee strengthens to ₹86: without a hedge the cost is ₹86,00,000.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With the forward the importer still pays ₹88,00,000 — ₹2,00,000 more than the market. The gain is given up.</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forward fixes the cost at ₹88,00,000, whichever way the rupee moves.</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assumed exchange rate and round figures. Not the rate for any actual day.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tools to hedge currency risk</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554480"/>
                <a:gridCol w="4114800"/>
                <a:gridCol w="2560320"/>
              </a:tblGrid>
              <a:tr h="566928">
                <a:tc>
                  <a:txBody>
                    <a:bodyPr/>
                    <a:lstStyle/>
                    <a:p>
                      <a:pPr indent="0" marL="0">
                        <a:buNone/>
                      </a:pPr>
                      <a:r>
                        <a:rPr lang="en-US" sz="1250" b="1" dirty="0">
                          <a:solidFill>
                            <a:srgbClr val="FFFFFF"/>
                          </a:solidFill>
                        </a:rPr>
                        <a:t>Tool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is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Key feature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Forward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custom contract with a bank to exchange a set amount at a set rate on a future date.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Over-the-counter; an obligation for both sides; no exchange margin.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Futures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standard exchange contract to buy or sell a currency amount at a set rate on a set date.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Trades on an exchange; standardised; daily margin; cash-settled in rupees.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Option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right, not the obligation, to exchange at a set rate, for a premium paid up front.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Caps the loss from an adverse move while keeping the gain; premium is the cost.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directions on currency futures (from 2008) and exchange contract specifications; general derivative features.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Currency derivatives in India: the rules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instruments are familiar worldwide. The conditions India attaches to them are what people miss.</a:t>
            </a:r>
            <a:endParaRPr lang="en-US" sz="1500" dirty="0"/>
          </a:p>
        </p:txBody>
      </p:sp>
      <p:sp>
        <p:nvSpPr>
          <p:cNvPr id="5" name="Shape 2"/>
          <p:cNvSpPr/>
          <p:nvPr/>
        </p:nvSpPr>
        <p:spPr>
          <a:xfrm>
            <a:off x="457200" y="1737360"/>
            <a:ext cx="8229600" cy="525780"/>
          </a:xfrm>
          <a:prstGeom prst="roundRect">
            <a:avLst>
              <a:gd name="adj" fmla="val 10435"/>
            </a:avLst>
          </a:prstGeom>
          <a:solidFill>
            <a:srgbClr val="FFFFFF"/>
          </a:solidFill>
          <a:ln w="9525">
            <a:solidFill>
              <a:schemeClr val="accent5"/>
            </a:solidFill>
            <a:prstDash val="solid"/>
          </a:ln>
        </p:spPr>
      </p:sp>
      <p:sp>
        <p:nvSpPr>
          <p:cNvPr id="6" name="Shape 3"/>
          <p:cNvSpPr/>
          <p:nvPr/>
        </p:nvSpPr>
        <p:spPr>
          <a:xfrm>
            <a:off x="621792" y="178079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8079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Hedging only, for the rupee</a:t>
            </a:r>
            <a:endParaRPr lang="en-US" sz="1450" dirty="0"/>
          </a:p>
        </p:txBody>
      </p:sp>
      <p:sp>
        <p:nvSpPr>
          <p:cNvPr id="9" name="Text 6"/>
          <p:cNvSpPr/>
          <p:nvPr/>
        </p:nvSpPr>
        <p:spPr>
          <a:xfrm>
            <a:off x="3611880" y="1737360"/>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Currency derivatives involving the rupee, OTC or exchange-traded, are allowed only to hedge a foreign-exchange exposure, not to speculate.</a:t>
            </a:r>
            <a:endParaRPr lang="en-US" sz="1150" dirty="0"/>
          </a:p>
        </p:txBody>
      </p:sp>
      <p:sp>
        <p:nvSpPr>
          <p:cNvPr id="10" name="Shape 7"/>
          <p:cNvSpPr/>
          <p:nvPr/>
        </p:nvSpPr>
        <p:spPr>
          <a:xfrm>
            <a:off x="457200" y="2391156"/>
            <a:ext cx="8229600" cy="525780"/>
          </a:xfrm>
          <a:prstGeom prst="roundRect">
            <a:avLst>
              <a:gd name="adj" fmla="val 10435"/>
            </a:avLst>
          </a:prstGeom>
          <a:solidFill>
            <a:srgbClr val="FFFFFF"/>
          </a:solidFill>
          <a:ln w="9525">
            <a:solidFill>
              <a:schemeClr val="accent5"/>
            </a:solidFill>
            <a:prstDash val="solid"/>
          </a:ln>
        </p:spPr>
      </p:sp>
      <p:sp>
        <p:nvSpPr>
          <p:cNvPr id="11" name="Shape 8"/>
          <p:cNvSpPr/>
          <p:nvPr/>
        </p:nvSpPr>
        <p:spPr>
          <a:xfrm>
            <a:off x="621792" y="2434590"/>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4345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391156"/>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 exchange market since 2008</a:t>
            </a:r>
            <a:endParaRPr lang="en-US" sz="1450" dirty="0"/>
          </a:p>
        </p:txBody>
      </p:sp>
      <p:sp>
        <p:nvSpPr>
          <p:cNvPr id="14" name="Text 11"/>
          <p:cNvSpPr/>
          <p:nvPr/>
        </p:nvSpPr>
        <p:spPr>
          <a:xfrm>
            <a:off x="3611880" y="2391156"/>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Rupee currency futures have traded on Indian exchanges since 2008; pairs include the US dollar, euro, pound and yen, cash-settled in rupees.</a:t>
            </a:r>
            <a:endParaRPr lang="en-US" sz="1150" dirty="0"/>
          </a:p>
        </p:txBody>
      </p:sp>
      <p:sp>
        <p:nvSpPr>
          <p:cNvPr id="15" name="Shape 12"/>
          <p:cNvSpPr/>
          <p:nvPr/>
        </p:nvSpPr>
        <p:spPr>
          <a:xfrm>
            <a:off x="457200" y="3044952"/>
            <a:ext cx="8229600" cy="525780"/>
          </a:xfrm>
          <a:prstGeom prst="roundRect">
            <a:avLst>
              <a:gd name="adj" fmla="val 10435"/>
            </a:avLst>
          </a:prstGeom>
          <a:solidFill>
            <a:srgbClr val="FFFFFF"/>
          </a:solidFill>
          <a:ln w="9525">
            <a:solidFill>
              <a:schemeClr val="accent5"/>
            </a:solidFill>
            <a:prstDash val="solid"/>
          </a:ln>
        </p:spPr>
      </p:sp>
      <p:sp>
        <p:nvSpPr>
          <p:cNvPr id="16" name="Shape 13"/>
          <p:cNvSpPr/>
          <p:nvPr/>
        </p:nvSpPr>
        <p:spPr>
          <a:xfrm>
            <a:off x="621792" y="308838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08838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044952"/>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cap on exchange contracts</a:t>
            </a:r>
            <a:endParaRPr lang="en-US" sz="1450" dirty="0"/>
          </a:p>
        </p:txBody>
      </p:sp>
      <p:sp>
        <p:nvSpPr>
          <p:cNvPr id="19" name="Text 16"/>
          <p:cNvSpPr/>
          <p:nvPr/>
        </p:nvSpPr>
        <p:spPr>
          <a:xfrm>
            <a:off x="3611880" y="3044952"/>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With a valid exposure, rupee exchange contracts are allowed without proof up to a cap: USD 100m until RBI cut it to USD 5m on 10 Oct 2026.</a:t>
            </a:r>
            <a:endParaRPr lang="en-US" sz="1150" dirty="0"/>
          </a:p>
        </p:txBody>
      </p:sp>
      <p:sp>
        <p:nvSpPr>
          <p:cNvPr id="20" name="Shape 17"/>
          <p:cNvSpPr/>
          <p:nvPr/>
        </p:nvSpPr>
        <p:spPr>
          <a:xfrm>
            <a:off x="457200" y="3698748"/>
            <a:ext cx="8229600" cy="525780"/>
          </a:xfrm>
          <a:prstGeom prst="roundRect">
            <a:avLst>
              <a:gd name="adj" fmla="val 10435"/>
            </a:avLst>
          </a:prstGeom>
          <a:solidFill>
            <a:srgbClr val="FFFFFF"/>
          </a:solidFill>
          <a:ln w="9525">
            <a:solidFill>
              <a:schemeClr val="accent5"/>
            </a:solidFill>
            <a:prstDash val="solid"/>
          </a:ln>
        </p:spPr>
      </p:sp>
      <p:sp>
        <p:nvSpPr>
          <p:cNvPr id="21" name="Shape 18"/>
          <p:cNvSpPr/>
          <p:nvPr/>
        </p:nvSpPr>
        <p:spPr>
          <a:xfrm>
            <a:off x="621792" y="3742182"/>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74218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698748"/>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Bank hedges versus exchange</a:t>
            </a:r>
            <a:endParaRPr lang="en-US" sz="1450" dirty="0"/>
          </a:p>
        </p:txBody>
      </p:sp>
      <p:sp>
        <p:nvSpPr>
          <p:cNvPr id="24" name="Text 21"/>
          <p:cNvSpPr/>
          <p:nvPr/>
        </p:nvSpPr>
        <p:spPr>
          <a:xfrm>
            <a:off x="3611880" y="3698748"/>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RBI's hedging rules change often. Bank (OTC) hedges may cover anticipated and contracted exposures; rupee exchange contracts need a contracted one.</a:t>
            </a:r>
            <a:endParaRPr lang="en-US" sz="1150" dirty="0"/>
          </a:p>
        </p:txBody>
      </p:sp>
      <p:sp>
        <p:nvSpPr>
          <p:cNvPr id="25"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press releases, 4 Apr 2024 and 10 Oct 2026; RBI Master Direction on hedging.</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2024 rule and what followed</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What changed</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From 2024 RBI reiterated that a rupee derivative needs a real exposure to hedge.</a:t>
            </a:r>
            <a:endParaRPr lang="en-US" sz="1250" dirty="0"/>
          </a:p>
          <a:p>
            <a:pPr marL="165100" indent="-165100">
              <a:spcAft>
                <a:spcPts val="700"/>
              </a:spcAft>
              <a:buSzPct val="100000"/>
              <a:buChar char="•"/>
            </a:pPr>
            <a:r>
              <a:rPr lang="en-US" sz="1250" dirty="0">
                <a:solidFill>
                  <a:schemeClr val="tx1"/>
                </a:solidFill>
              </a:rPr>
              <a:t>Users were reminded that a rupee contract needs a real exposure behind it.</a:t>
            </a:r>
            <a:endParaRPr lang="en-US" sz="1250" dirty="0"/>
          </a:p>
          <a:p>
            <a:pPr marL="165100" indent="-165100">
              <a:spcAft>
                <a:spcPts val="700"/>
              </a:spcAft>
              <a:buSzPct val="100000"/>
              <a:buChar char="•"/>
            </a:pPr>
            <a:r>
              <a:rPr lang="en-US" sz="1250" dirty="0">
                <a:solidFill>
                  <a:schemeClr val="tx1"/>
                </a:solidFill>
              </a:rPr>
              <a:t>NSE daily turnover fell ~87% in April 2024, ahead of the 3 May start.</a:t>
            </a:r>
            <a:endParaRPr lang="en-US" sz="1250" dirty="0"/>
          </a:p>
          <a:p>
            <a:pPr marL="165100" indent="-165100">
              <a:spcAft>
                <a:spcPts val="700"/>
              </a:spcAft>
              <a:buSzPct val="100000"/>
              <a:buChar char="•"/>
            </a:pPr>
            <a:r>
              <a:rPr lang="en-US" sz="1250" dirty="0">
                <a:solidFill>
                  <a:schemeClr val="tx1"/>
                </a:solidFill>
              </a:rPr>
              <a:t>It did not change what hedging is; it limited who may use the exchange.</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Business Standard, average daily turnover data for March and April 2024 (secondary).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it means for a mutual fund investor</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Overseas funds</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An international fund converts rupees to foreign currency to invest, and back when it sells. The exchange rate is part of your return.</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Often not hedged</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Check whether the scheme hedges the currency. Whether it does, and how much, is set out in its scheme documents.</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Separate the two effects</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good year in a foreign market can be reduced, or helped, by the rupee's move. Read the market return and the currency apart.</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For an overseas fund, the investor usually carries the currency risk unless the scheme says it is hedged.</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You can take a position in rupee currency futures without any underlying exposure.</a:t>
            </a:r>
            <a:endParaRPr lang="en-US" sz="1400" dirty="0"/>
          </a:p>
          <a:p>
            <a:pPr marL="177800" indent="-177800">
              <a:spcAft>
                <a:spcPts val="500"/>
              </a:spcAft>
              <a:buSzPct val="100000"/>
              <a:buChar char="•"/>
            </a:pPr>
            <a:r>
              <a:rPr lang="en-US" sz="1400" dirty="0">
                <a:solidFill>
                  <a:schemeClr val="tx1"/>
                </a:solidFill>
              </a:rPr>
              <a:t>Exchange-traded currency futures are a deep, retail-driven market.</a:t>
            </a:r>
            <a:endParaRPr lang="en-US" sz="1400" dirty="0"/>
          </a:p>
          <a:p>
            <a:pPr marL="177800" indent="-177800">
              <a:spcAft>
                <a:spcPts val="500"/>
              </a:spcAft>
              <a:buSzPct val="100000"/>
              <a:buChar char="•"/>
            </a:pPr>
            <a:r>
              <a:rPr lang="en-US" sz="1400" dirty="0">
                <a:solidFill>
                  <a:schemeClr val="tx1"/>
                </a:solidFill>
              </a:rPr>
              <a:t>Hedging with a bank means heavy paperwork every time.</a:t>
            </a:r>
            <a:endParaRPr lang="en-US" sz="1400" dirty="0"/>
          </a:p>
          <a:p>
            <a:pPr marL="177800" indent="-177800">
              <a:spcAft>
                <a:spcPts val="500"/>
              </a:spcAft>
              <a:buSzPct val="100000"/>
              <a:buChar char="•"/>
            </a:pPr>
            <a:r>
              <a:rPr lang="en-US" sz="1400" dirty="0">
                <a:solidFill>
                  <a:schemeClr val="tx1"/>
                </a:solidFill>
              </a:rPr>
              <a:t>The rules are much as they were a decade ago.</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 rupee currency derivative is allowed only to hedge a real exposure.</a:t>
            </a:r>
            <a:endParaRPr lang="en-US" sz="1400" dirty="0"/>
          </a:p>
          <a:p>
            <a:pPr marL="177800" indent="-177800">
              <a:spcAft>
                <a:spcPts val="500"/>
              </a:spcAft>
              <a:buSzPct val="100000"/>
              <a:buChar char="•"/>
            </a:pPr>
            <a:r>
              <a:rPr lang="en-US" sz="1400" dirty="0">
                <a:solidFill>
                  <a:schemeClr val="tx1"/>
                </a:solidFill>
              </a:rPr>
              <a:t>NSE volumes fell sharply in April 2024, as the rule's start neared.</a:t>
            </a:r>
            <a:endParaRPr lang="en-US" sz="1400" dirty="0"/>
          </a:p>
          <a:p>
            <a:pPr marL="177800" indent="-177800">
              <a:spcAft>
                <a:spcPts val="500"/>
              </a:spcAft>
              <a:buSzPct val="100000"/>
              <a:buChar char="•"/>
            </a:pPr>
            <a:r>
              <a:rPr lang="en-US" sz="1400" dirty="0">
                <a:solidFill>
                  <a:schemeClr val="tx1"/>
                </a:solidFill>
              </a:rPr>
              <a:t>No-documents window: USD 5m (Oct 2026).</a:t>
            </a:r>
            <a:endParaRPr lang="en-US" sz="1400" dirty="0"/>
          </a:p>
          <a:p>
            <a:pPr marL="177800" indent="-177800">
              <a:spcAft>
                <a:spcPts val="500"/>
              </a:spcAft>
              <a:buSzPct val="100000"/>
              <a:buChar char="•"/>
            </a:pPr>
            <a:r>
              <a:rPr lang="en-US" sz="1400" dirty="0">
                <a:solidFill>
                  <a:schemeClr val="tx1"/>
                </a:solidFill>
              </a:rPr>
              <a:t>Rules revised in 2020, restated in 2024, tightened in October 2026.</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Hedging currency risk is unchanged in principle; India's rules have both tightened and been simplified.</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press releases on ETCDs, 4 Apr 2024 and 10 Oct 2026; RBI hedging directions, 2020.</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3"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4"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5"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'Hedging is a bet on the rupee.'</a:t>
            </a:r>
            <a:endParaRPr lang="en-US" sz="1450" dirty="0"/>
          </a:p>
        </p:txBody>
      </p:sp>
      <p:sp>
        <p:nvSpPr>
          <p:cNvPr id="6"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hedge removes the risk of a rate move. It is not a way to make money from the rupee's direction.</a:t>
            </a:r>
            <a:endParaRPr lang="en-US" sz="1300" dirty="0"/>
          </a:p>
        </p:txBody>
      </p:sp>
      <p:sp>
        <p:nvSpPr>
          <p:cNvPr id="7"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8"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9"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'Anyone can trade currency futures.'</a:t>
            </a:r>
            <a:endParaRPr lang="en-US" sz="1450" dirty="0"/>
          </a:p>
        </p:txBody>
      </p:sp>
      <p:sp>
        <p:nvSpPr>
          <p:cNvPr id="10"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For rupee pairs you need a genuine exposure to hedge. RBI restated this in 2024 and cut the no-paper window to USD 5 million in 2026.</a:t>
            </a:r>
            <a:endParaRPr lang="en-US" sz="1300" dirty="0"/>
          </a:p>
        </p:txBody>
      </p:sp>
      <p:sp>
        <p:nvSpPr>
          <p:cNvPr id="11"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2"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3"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hedge gets me a favourable rate.'</a:t>
            </a:r>
            <a:endParaRPr lang="en-US" sz="1450" dirty="0"/>
          </a:p>
        </p:txBody>
      </p:sp>
      <p:sp>
        <p:nvSpPr>
          <p:cNvPr id="14"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hedge fixes the rate. If the rupee then moves your way, you give up that gain. The aim is certainty.</a:t>
            </a:r>
            <a:endParaRPr lang="en-US" sz="1300" dirty="0"/>
          </a:p>
        </p:txBody>
      </p:sp>
      <p:sp>
        <p:nvSpPr>
          <p:cNvPr id="15"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6"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7"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'My international fund has no rupee risk.'</a:t>
            </a:r>
            <a:endParaRPr lang="en-US" sz="1450" dirty="0"/>
          </a:p>
        </p:txBody>
      </p:sp>
      <p:sp>
        <p:nvSpPr>
          <p:cNvPr id="18"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Unless the scheme hedges the currency, the rupee's move is part of your return, up or down.</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importer owes USD 100,000 in three months and books a forward at an assumed ₹88. The rupee then rises to ₹90 in the market. What does the importer pay?</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In India, what is the main condition for using a rupee currency derivative?</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client's international fund did well abroad but returned less in rupees. Why can that happen?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950" dirty="0">
                <a:solidFill>
                  <a:schemeClr val="tx1"/>
                </a:solidFill>
              </a:rPr>
              <a:t>Rupee exchange currency derivatives permitted only to hedge a contracted exposure; no-documents threshold USD 100 million (RBI, 4 April 2024), cut to USD 5 million (RBI, 10 October 2026).</a:t>
            </a:r>
            <a:endParaRPr lang="en-US" sz="950" dirty="0"/>
          </a:p>
          <a:p>
            <a:pPr marL="165100" indent="-165100">
              <a:spcAft>
                <a:spcPts val="400"/>
              </a:spcAft>
              <a:buSzPct val="100000"/>
              <a:buChar char="•"/>
            </a:pPr>
            <a:r>
              <a:rPr lang="en-US" sz="950" dirty="0">
                <a:solidFill>
                  <a:schemeClr val="tx1"/>
                </a:solidFill>
              </a:rPr>
              <a:t>Underlying-exposure requirement reiterated by A.P. (DIR Series) Circular No. 13 of 5 January 2024; effective date deferred to 3 May 2024: RBI press release, 4 April 2024.</a:t>
            </a:r>
            <a:endParaRPr lang="en-US" sz="950" dirty="0"/>
          </a:p>
          <a:p>
            <a:pPr marL="165100" indent="-165100">
              <a:spcAft>
                <a:spcPts val="400"/>
              </a:spcAft>
              <a:buSzPct val="100000"/>
              <a:buChar char="•"/>
            </a:pPr>
            <a:r>
              <a:rPr lang="en-US" sz="950" dirty="0">
                <a:solidFill>
                  <a:schemeClr val="tx1"/>
                </a:solidFill>
              </a:rPr>
              <a:t>Simplified Hedging Facility (2017; reduced documentation): RBI/2017-18/88, A.P. (DIR Series) Circular No. 11, 9 November 2017, effective 1 January 2018; hedging directions revised in 2020.</a:t>
            </a:r>
            <a:endParaRPr lang="en-US" sz="950" dirty="0"/>
          </a:p>
          <a:p>
            <a:pPr marL="165100" indent="-165100">
              <a:spcAft>
                <a:spcPts val="400"/>
              </a:spcAft>
              <a:buSzPct val="100000"/>
              <a:buChar char="•"/>
            </a:pPr>
            <a:r>
              <a:rPr lang="en-US" sz="950" dirty="0">
                <a:solidFill>
                  <a:schemeClr val="tx1"/>
                </a:solidFill>
              </a:rPr>
              <a:t>Exchange-traded rupee currency futures from 2008; euro, pound, yen pairs added 2010; cash-settled in rupees: RBI directions, exchange specs.</a:t>
            </a:r>
            <a:endParaRPr lang="en-US" sz="950" dirty="0"/>
          </a:p>
          <a:p>
            <a:pPr marL="165100" indent="-165100">
              <a:spcAft>
                <a:spcPts val="400"/>
              </a:spcAft>
              <a:buSzPct val="100000"/>
              <a:buChar char="•"/>
            </a:pPr>
            <a:r>
              <a:rPr lang="en-US" sz="950" dirty="0">
                <a:solidFill>
                  <a:schemeClr val="tx1"/>
                </a:solidFill>
              </a:rPr>
              <a:t>NSE currency-derivatives average daily turnover fell about 87% between March and April 2024, ahead of the rule's 3 May 2024 start: Business Standard, 2 May 2024.</a:t>
            </a:r>
            <a:endParaRPr lang="en-US" sz="950" dirty="0"/>
          </a:p>
          <a:p>
            <a:pPr marL="165100" indent="-165100">
              <a:spcAft>
                <a:spcPts val="400"/>
              </a:spcAft>
              <a:buSzPct val="100000"/>
              <a:buChar char="•"/>
            </a:pPr>
            <a:r>
              <a:rPr lang="en-US" sz="950" dirty="0">
                <a:solidFill>
                  <a:schemeClr val="tx1"/>
                </a:solidFill>
              </a:rPr>
              <a:t>The importer example, and all exchange rates and amounts in it, are invented for illustration and are not the rate for any day.</a:t>
            </a:r>
            <a:endParaRPr lang="en-US" sz="9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Currency risk and hedging</dc:title>
  <dc:subject>PptxGenJS Presentation</dc:subject>
  <dc:creator>Trustner</dc:creator>
  <cp:lastModifiedBy>Trustner</cp:lastModifiedBy>
  <cp:revision>1</cp:revision>
  <dcterms:created xsi:type="dcterms:W3CDTF">2026-10-16T00:02:34Z</dcterms:created>
  <dcterms:modified xsi:type="dcterms:W3CDTF">2026-10-16T00:02:34Z</dcterms:modified>
</cp:coreProperties>
</file>