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Change, 31 Dec 2019 to 23 Mar 2020 (%)</a:t>
            </a:r>
          </a:p>
        </c:rich>
      </c:tx>
      <c:layout/>
      <c:overlay val="0"/>
    </c:title>
    <c:autoTitleDeleted val="0"/>
    <c:plotArea>
      <c:layout/>
      <c:barChart>
        <c:barDir val="col"/>
        <c:grouping val="clustered"/>
        <c:varyColors val="0"/>
        <c:ser>
          <c:idx val="0"/>
          <c:order val="0"/>
          <c:tx>
            <c:strRef>
              <c:f>Sheet1!$B$1</c:f>
              <c:strCache>
                <c:ptCount val="1"/>
                <c:pt idx="0">
                  <c:v>Change (%)</c:v>
                </c:pt>
              </c:strCache>
            </c:strRef>
          </c:tx>
          <c:spPr>
            <a:solidFill>
              <a:srgbClr val="0870B8"/>
            </a:solidFill>
            <a:effectLst/>
          </c:spPr>
          <c:invertIfNegative val="0"/>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cat>
            <c:multiLvlStrRef>
              <c:f>Sheet1!$A$2:$A$7</c:f>
              <c:multiLvlStrCache>
                <c:ptCount val="6"/>
                <c:lvl>
                  <c:pt idx="0">
                    <c:v>Nifty 50</c:v>
                  </c:pt>
                  <c:pt idx="1">
                    <c:v>Auto</c:v>
                  </c:pt>
                  <c:pt idx="2">
                    <c:v>Metal</c:v>
                  </c:pt>
                  <c:pt idx="3">
                    <c:v>Realty</c:v>
                  </c:pt>
                  <c:pt idx="4">
                    <c:v>FMCG</c:v>
                  </c:pt>
                  <c:pt idx="5">
                    <c:v>Pharma</c:v>
                  </c:pt>
                </c:lvl>
              </c:multiLvlStrCache>
            </c:multiLvlStrRef>
          </c:cat>
          <c:val>
            <c:numRef>
              <c:f>Sheet1!$B$2:$B$7</c:f>
              <c:numCache>
                <c:formatCode>General</c:formatCode>
                <c:ptCount val="6"/>
                <c:pt idx="0">
                  <c:v>-37.5</c:v>
                </c:pt>
                <c:pt idx="1">
                  <c:v>-43.9</c:v>
                </c:pt>
                <c:pt idx="2">
                  <c:v>-46.6</c:v>
                </c:pt>
                <c:pt idx="3">
                  <c:v>-41.7</c:v>
                </c:pt>
                <c:pt idx="4">
                  <c:v>-23</c:v>
                </c:pt>
                <c:pt idx="5">
                  <c:v>-20</c:v>
                </c:pt>
              </c:numCache>
            </c:numRef>
          </c:val>
        </c:ser>
        <c:dLbls>
          <c:numFmt formatCode="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0"/>
          <c:min val="-5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in a year when household budgets are tight, which purchase is put off first, a new car or toothpaste? Everyone knows the answer. This deck turns that instinct into two terms and then tests them against index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last sentence early. 'Defensive' is a word about demand for a product, not a promise about a share price. Slide 7 shows a period in which an index of defensive-labelled shares fell more than the wider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official list. Different analysts and index providers draw the line in different places, as the next slide shows. Many companies have both kinds of business under one 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provider's choice, made for building indices. Others differ: some treat energy or telecom differently, for example. This is one provider's choice, made for building indices. Others differ: some treat energy or telecom differently, for example. SEBI's fund categories carry neither label; the NSE has a Non-Cyclical Consumer thematic index, but its sector indices do not use them. Use the table to show the idea, not as a rulebook. Use the table to show the idea, not as a rulebook.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effect is called operating leverage. A defensive business usually has both steadier sales and a smaller swing, but it is not exempt: a rise in input costs can cut its profit even when sales hold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FMCG means fast-moving consumer goods: everyday packaged products. The bars are sector indices of the NSE, each a basket of shares, not single companies. This is one episode, chosen because the fall was sharp and the dates are clear. It shows the pattern the labels describe; it does not show that the pattern repeats each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across each row. In the 2020 fall and rebound the cyclical-labelled indices moved more in both directions. In the first eight months of 2026 the FMCG index fell more than the Nifty 50, while the pharma and metal indices rose. The labels describe a tendency. Each sector also has its own drivers: input costs, regulation, exports, interest rates. State the figures; do not suggest which sector to hold.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figures came out on 31 August, two months after the quarter ended, and are revised later. That delay is one reason the turning points of a cycle are clear only in hindsight. Do not link these numbers to a view on any sector, and do not forecast the next quarter.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fund manager of a diversified fund decides the sector mix, and it changes over time. A distributor describes what a fund holds and the risk shown on its riskometer. We do not tell a client which sector will do well, and we do not present a sector fund as a way to time the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for the first and third points are on slides 6 to 8. On the third: share prices also react to expectations, so they do not wait for the official data. Nobody can be relied on to call the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client asks which sector to buy now, the answer is that a mutual fund distributor does not forecast sectors. Describe the fund categories and their risks, and let the scheme documents speak for the 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2 uses the figures on slide 7 (NSE Indices daily files).Question 2 uses the figures on slide 7 (NSE Indices daily files).
ANSWERS
Q1: Before: 200 − 120 − 60 = ₹20 crore. After: 180 − 108 − 60 = ₹12 crore. Profit falls by ₹8 crore, which is 40%, on a 10% fall in sales.
Q2: That it describes steadier demand for the products, not protection for the share price. A defensive-labelled index can fall more than the market.
Q3: Explain that a sectoral fund keeps at least 80% in one sector and follows that sector's swings in both directions, that growth data arrive late and turning points are known only afterwards, and that we do not forecast sectors or recommend on that basis.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 changes are computed from the NSE closing levels on the five dates listed; every date is more than 30 days old. Refresh these at each month-end, using market figures that are at least 30 days 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Cyclical and defensive stocks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Why some businesses swing with the economy and others move less, and what the labels do not tell you</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Index figures up to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Some businesses rise and fall with the economy. Others sell much the same amount in good years and bad.</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first kind is called cyclical and the second defensive. The labels describe how sales and profits tend to behave. They do not say that a share is safe.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terms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Business cycle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economy does not grow at a steady pace. Periods of faster growth are followed by slower growth or a fall in output, and then recovery.</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Cyclical business</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Sells things people and companies can postpone: cars, homes, steel, cement, machinery, loans. Sales and profits move a lot with the cycle.</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Defensive business</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Sells things bought in most conditions: soap, packaged food, medicines, electricity. Sales move less with the cycle. Profits can still fall.</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These are market labels, not legal categories. A company can sit between the two.</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One index provider's grouping</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MSCI sorts the eleven global sectors into two groups for its Cyclical and Defensive Sectors Indexes.</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371600"/>
                <a:gridCol w="3566160"/>
                <a:gridCol w="3291840"/>
              </a:tblGrid>
              <a:tr h="566928">
                <a:tc>
                  <a:txBody>
                    <a:bodyPr/>
                    <a:lstStyle/>
                    <a:p>
                      <a:pPr indent="0" marL="0">
                        <a:buNone/>
                      </a:pPr>
                      <a:r>
                        <a:rPr lang="en-US" sz="1250" b="1" dirty="0">
                          <a:solidFill>
                            <a:srgbClr val="FFFFFF"/>
                          </a:solidFill>
                        </a:rPr>
                        <a:t>Group</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Sectors placed in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they sell, in everyday terms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Cyclical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Consumer discretionary, financials, real estate, industrials, information technology, materials, communication services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Cars and appliances, loans, homes, machinery, software services, metals and cement, telecom and media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Defensive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Consumer staples, energy, health care, utilities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Daily household goods, fuel, medicines and hospitals, electricity and gas supply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MSCI Cyclical and Defensive Sectors Indexes Methodology, November 2022, section 2.1. The everyday examples are ours.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profits swing more than sales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A FACTORY</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Sales are ₹100 crore a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Materials and other costs that move with sales are half of sales.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Rent, wages and interest are fixed at ₹30 crore whatever the sales.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Normal year: ₹100 crore − ₹50 crore − ₹30 crore = profit of ₹20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Slow year, sales fall 20% to ₹80 crore: ₹80 crore − ₹40 crore − ₹30 crore = ₹10 crore. Profit falls 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Strong year, sales rise 20% to ₹120 crore: ₹120 crore − ₹60 crore − ₹30 crore = ₹30 crore. Profit rises 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fixed costs do not shrink when sales do. That is why a 20% change in sales became a 50% change in profit.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High fixed costs and postponable demand together make a cyclical business. Debt adds to the swing.</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company and assumed figures. Not a forecast and not a view on any company.</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One fall, measured: early 2020</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The Nifty 50 closed 37.5% lower on 23 March 2020 than on 31 December 2019.</a:t>
            </a:r>
            <a:endParaRPr lang="en-US" sz="1250" dirty="0"/>
          </a:p>
          <a:p>
            <a:pPr marL="165100" indent="-165100">
              <a:spcAft>
                <a:spcPts val="700"/>
              </a:spcAft>
              <a:buSzPct val="100000"/>
              <a:buChar char="•"/>
            </a:pPr>
            <a:r>
              <a:rPr lang="en-US" sz="1250" dirty="0">
                <a:solidFill>
                  <a:schemeClr val="tx1"/>
                </a:solidFill>
              </a:rPr>
              <a:t>The NSE's auto, metal and realty indices fell more than the Nifty 50. Its FMCG and pharma indices fell less.</a:t>
            </a:r>
            <a:endParaRPr lang="en-US" sz="1250" dirty="0"/>
          </a:p>
          <a:p>
            <a:pPr marL="165100" indent="-165100">
              <a:spcAft>
                <a:spcPts val="700"/>
              </a:spcAft>
              <a:buSzPct val="100000"/>
              <a:buChar char="•"/>
            </a:pPr>
            <a:r>
              <a:rPr lang="en-US" sz="1250" dirty="0">
                <a:solidFill>
                  <a:schemeClr val="tx1"/>
                </a:solidFill>
              </a:rPr>
              <a:t>All six fell. In this episode the defensive-labelled indices lost about a fifth of their level or more.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Indices daily index close files, 31 Dec 2019 and 23 Mar 2020. Price indices, without dividends. Past performance may or may not be sustained.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same indices over three periods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Change in index level. The order is not the same in each period.</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920240"/>
                <a:gridCol w="2103120"/>
                <a:gridCol w="2103120"/>
                <a:gridCol w="2103120"/>
              </a:tblGrid>
              <a:tr h="411480">
                <a:tc>
                  <a:txBody>
                    <a:bodyPr/>
                    <a:lstStyle/>
                    <a:p>
                      <a:pPr indent="0" marL="0">
                        <a:buNone/>
                      </a:pPr>
                      <a:r>
                        <a:rPr lang="en-US" sz="1250" b="1" dirty="0">
                          <a:solidFill>
                            <a:srgbClr val="FFFFFF"/>
                          </a:solidFill>
                        </a:rPr>
                        <a:t>NSE index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31 Dec 2019 to 23 Mar 2020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23 Mar 2020 to 31 Dec 2021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31 Dec 2025 to 31 Aug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Nifty 50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−37.5%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+128.0%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−7.8%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Nifty Auto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−43.9%</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+136.4%</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Nifty Metal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−46.6%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+269.0%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+18.1%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Nifty FMCG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−23.0%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+62.1%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−17.0%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Nifty Pharma</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−20.0%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+121.1%</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+19.6%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Indices daily index close files for the five dates. Price index levels, dividends not included. Past performance may or may not be sustained in future.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economy stands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April to June 2026 compared with April to June 2025, at constant prices. Official first estimates.</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REAL GDP GROWTH</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7.8%</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Up from 6.9% in the same quarter a year earlier.</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HOUSEHOLD SPENDING</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7.1%</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Growth in private final consumption expenditure.</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INVESTMENT</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11.9%</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Growth in gross fixed capital formation: factories, machines, buildings, roads.</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MoSPI press note, Quarterly Estimates of GDP for Q1 (April-June) of 2026-27, 31 August 2026 (base year 2022-23).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a fund investor meets this</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Sectoral fund</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Keeps at least 80% of its assets in shares of one named sector. Its results follow that sector's cycle closely.</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Thematic fund</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Keeps at least 80% in shares that fit one named theme, which may span a few sectors. It is still concentrated.</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Diversified fund</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Other equity categories, such as flexi cap or large cap, usually hold shares from many sectors, cyclical and defensive together.</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fund's fact sheet lists its sector weights. Read them before describing a fund to a client.</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March 2026, paragraph 3.8.1 (equity scheme categories).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'Defensive means safe.'</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Defensive-labelled indices fell about 20% or more in early 2020. In Jan to Aug 2026 the FMCG index fell more than the Nifty 50.</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'Cyclical means a weak company.'</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label is about how demand behaves, not about how well a business is run. Well-run companies exist in both groups.</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'Just buy at the bottom of the cycle.'</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Official growth figures arrive about two months after a quarter ends, and are revised. Turning points are clear only afterwards.</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sector label fits every company.'</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Two companies in one sector can differ in debt, costs and customers. A sector index is an average of many.</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NSE Indices daily index close files (slides 6 and 7); MoSPI GDP press note, 31 August 2026 (slide 8).</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Explaining it to a client</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Start with the product</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Can the buyer put the purchase off for a year? If yes, the business leans cyclical.</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Then the costs</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High fixed costs and high debt make profits swing more than sales.</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Say what the label is</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description of past tendency. Not a rule, not a rating and not a promise about the share price.</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Bring it back to the fund</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Show the sector weights in the fund's fact sheet and its riskometer. Returns are not assured in any sector.</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We explain what a fund holds and how such businesses behave. We do not pick sectors for a client.</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has sales of ₹200 crore, costs that move with sales of 60% of sales, and fixed costs of ₹60 crore. Sales fall 10%. By how much does profit fall?</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Between 31 December 2025 and 31 August 2026 the Nifty 50 fell 7.8% and the Nifty FMCG index fell 17.0%. What does this say about the word 'defensive'?</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'Growth is strong, so a fund that holds only one cyclical sector is the right choice now.' How do you respond?</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4"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5"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6"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100" dirty="0">
                <a:solidFill>
                  <a:schemeClr val="tx1"/>
                </a:solidFill>
              </a:rPr>
              <a:t>NSE Indices daily index close files for 31 Dec 2019, 23 Mar 2020, 31 Dec 2021, 31 Dec 2025 and 31 Aug 2026. Changes computed from closing levels.</a:t>
            </a:r>
            <a:endParaRPr lang="en-US" sz="1100" dirty="0"/>
          </a:p>
          <a:p>
            <a:pPr marL="165100" indent="-165100">
              <a:spcAft>
                <a:spcPts val="400"/>
              </a:spcAft>
              <a:buSzPct val="100000"/>
              <a:buChar char="•"/>
            </a:pPr>
            <a:r>
              <a:rPr lang="en-US" sz="1100" dirty="0">
                <a:solidFill>
                  <a:schemeClr val="tx1"/>
                </a:solidFill>
              </a:rPr>
              <a:t>MSCI Cyclical and Defensive Sectors Indexes Methodology, November 2022 (grouping of sectors).</a:t>
            </a:r>
            <a:endParaRPr lang="en-US" sz="1100" dirty="0"/>
          </a:p>
          <a:p>
            <a:pPr marL="165100" indent="-165100">
              <a:spcAft>
                <a:spcPts val="400"/>
              </a:spcAft>
              <a:buSzPct val="100000"/>
              <a:buChar char="•"/>
            </a:pPr>
            <a:r>
              <a:rPr lang="en-US" sz="1100" dirty="0">
                <a:solidFill>
                  <a:schemeClr val="tx1"/>
                </a:solidFill>
              </a:rPr>
              <a:t>MoSPI press note on Quarterly Estimates of GDP for Q1 of 2026-27, 31 August 2026.</a:t>
            </a:r>
            <a:endParaRPr lang="en-US" sz="1100" dirty="0"/>
          </a:p>
          <a:p>
            <a:pPr marL="165100" indent="-165100">
              <a:spcAft>
                <a:spcPts val="400"/>
              </a:spcAft>
              <a:buSzPct val="100000"/>
              <a:buChar char="•"/>
            </a:pPr>
            <a:r>
              <a:rPr lang="en-US" sz="1100" dirty="0">
                <a:solidFill>
                  <a:schemeClr val="tx1"/>
                </a:solidFill>
              </a:rPr>
              <a:t>SEBI Master Circular for Mutual Funds, 20 March 2026, paragraph 3.8.1 (sectoral and thematic funds).</a:t>
            </a:r>
            <a:endParaRPr lang="en-US" sz="1100" dirty="0"/>
          </a:p>
          <a:p>
            <a:pPr marL="165100" indent="-165100">
              <a:spcAft>
                <a:spcPts val="400"/>
              </a:spcAft>
              <a:buSzPct val="100000"/>
              <a:buChar char="•"/>
            </a:pPr>
            <a:r>
              <a:rPr lang="en-US" sz="1100" dirty="0">
                <a:solidFill>
                  <a:schemeClr val="tx1"/>
                </a:solidFill>
              </a:rPr>
              <a:t>The factory example and the quiz company are invented. They do not refer to any real company.</a:t>
            </a:r>
            <a:endParaRPr lang="en-US" sz="1100" dirty="0"/>
          </a:p>
        </p:txBody>
      </p:sp>
      <p:sp>
        <p:nvSpPr>
          <p:cNvPr id="7"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8"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Cyclical and defensive stocks</dc:title>
  <dc:subject>PptxGenJS Presentation</dc:subject>
  <dc:creator>Trustner</dc:creator>
  <cp:lastModifiedBy>Trustner</cp:lastModifiedBy>
  <cp:revision>1</cp:revision>
  <dcterms:created xsi:type="dcterms:W3CDTF">2026-10-12T11:59:59Z</dcterms:created>
  <dcterms:modified xsi:type="dcterms:W3CDTF">2026-10-12T11:59:59Z</dcterms:modified>
</cp:coreProperties>
</file>