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asking the room to name as many kinds of debt fund as they can in one minute, and write them up. Expect a mix of current names, old names and marketing labels. This deck sorts them into SEBI's 17 categories. It builds on the decks on duration and on credit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scheme's name must be the same as its category (Master Circular para 3.8.7), so the name on the factsheet tells you which rule applies. Existing schemes had until 26 August 2026 to comply.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+ 6 + 7 + 1 = 17. The grouping is ours, to make the list easier to remember. The 10-year Constant Maturity Gilt Fund is defined both by borrower (government) and by duration (10 years), which is why the duration deck counts seven duration-based categories. Macaulay duration is explained in the duration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Overnight Fund may also keep up to 5% in government securities or Treasury bills of up to 30 days, to place as margin. A Liquid Fund charges an exit load on money withdrawn within 7 calendar days. Money market instruments are covered in their own deck. Short maturity means small price swings, not none, and not zero credit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longer the duration, the larger the change in NAV for the same change in yields; the duration deck works this through. When a Medium Term or Medium to Long Term Fund goes below its floor, the AMC must record its reasons and place them before the trustees. A Dynamic Term Fund's duration is the fund manager's judgement, and that judgement can be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categories say who the borrower is or what kind of instrument is held; except for the 10-year gilt category they set no duration band, so a Gilt Fund or a Corporate Bond Fund can be short or long. Sectoral debt funds may be launched in five sectors: financial services, energy, infrastructure, housing and real estate. Floating rate exposure may be created with swaps. Ratings are explained in the credit risk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durations are assumed values inside each category's rule: a Liquid Fund's holdings mature within 91 days, a Short Term Fund's duration is 1 to 3 years, a Long Term Fund's is above 7 years. Using Macaulay duration in the rule gives a slightly high estimate; the duration deck explains modified duration. Yields on short and long paper rarely move by the same amount on the same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shares are industry totals, not a guide to what individuals hold. The figures are industry assets, not market prices, and AMFI publishes them monthly; use the latest note. Shares: (90,798 + 7,18,026 + 3,39,896) ÷ 19,33,476 = 59.4%; 7,18,026 ÷ 19,33,476 = 37.1%; 11,435 ÷ 19,33,476 = 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Interest on a bank deposit is also taxed at the investor's slab rate, so the rate advantage that long-held debt funds once had over deposits ended for units bought from 1 April 2023. What remains different is timing: a fund's gain is taxed in the year the units are redeemed. Rates are before surcharge and cess. We explain the rule and do not compute a client's tax; the capital gains deck has the detail.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6 to 12 month band kept its rule and changed its name, from Low Duration to Ultra Short to Short Term; Dynamic Bond became Dynamic Term; the Sectoral Fund was added as the 17th category. Old names still appear in articles, old statements and conversation, so know both. On the third row: we explain how duration works and do not say when to move between categories.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fourth point: every debt scheme sits in one cell of SEBI's nine-cell Potential Risk Class matrix, covered in the credit risk deck. The category and the cell together describe the limits; the factsheet shows what the scheme holds today, including its Macaulay duration, yield to maturity and ratings. A portfolio's yield to maturity is not a promised return.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Ultra Short to Short Term Fund. Under the 2017 categorisation the same band was called Low Duration Fund.
Q2: Corporate Bond Fund: at least 80% in corporate bonds rated AA+ and above. Credit Risk Fund: at least 65% in corporate bonds rated AA and below, with AA+ bonds not counting.
Q3: No. The units were bought after 1 April 2023, so the gain is treated as short-term whatever the holding period and is taxed at the client's slab rate, without indexation.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3.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DEBT MARKET</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Debt fund categories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SEBI's 17 kinds of debt fund: what each must hold, how they differ, and how the gains are taxed now</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Categories as per SEBI's Master Circular of 20 March 2026; fund assets as on 31 August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debt fund's category name is a rule about what it must hold.</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SEBI defines 17 debt categories. Most are set by one of three things: how soon the holdings mature, how sensitive the portfolio is to interest rates, or who the borrowers are.</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Three ways SEBI draws the lines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One category is left over: the Dynamic Term Fund, which may invest across duration with no band.</a:t>
            </a:r>
            <a:endParaRPr lang="en-US" sz="1500" dirty="0"/>
          </a:p>
        </p:txBody>
      </p:sp>
      <p:sp>
        <p:nvSpPr>
          <p:cNvPr id="5" name="Shape 2"/>
          <p:cNvSpPr/>
          <p:nvPr/>
        </p:nvSpPr>
        <p:spPr>
          <a:xfrm>
            <a:off x="457200" y="1737360"/>
            <a:ext cx="2590800" cy="2487168"/>
          </a:xfrm>
          <a:prstGeom prst="roundRect">
            <a:avLst>
              <a:gd name="adj" fmla="val 2206"/>
            </a:avLst>
          </a:prstGeom>
          <a:solidFill>
            <a:srgbClr val="FFFFFF"/>
          </a:solidFill>
          <a:ln w="9525">
            <a:solidFill>
              <a:schemeClr val="accent5"/>
            </a:solidFill>
            <a:prstDash val="solid"/>
          </a:ln>
        </p:spPr>
      </p:sp>
      <p:sp>
        <p:nvSpPr>
          <p:cNvPr id="6" name="Shape 3"/>
          <p:cNvSpPr/>
          <p:nvPr/>
        </p:nvSpPr>
        <p:spPr>
          <a:xfrm>
            <a:off x="457200" y="1737360"/>
            <a:ext cx="2590800" cy="64008"/>
          </a:xfrm>
          <a:prstGeom prst="rect">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2499360" y="1956816"/>
            <a:ext cx="329184" cy="329184"/>
          </a:xfrm>
          <a:prstGeom prst="rect">
            <a:avLst/>
          </a:prstGeom>
        </p:spPr>
      </p:pic>
      <p:sp>
        <p:nvSpPr>
          <p:cNvPr id="8" name="Text 4"/>
          <p:cNvSpPr/>
          <p:nvPr/>
        </p:nvSpPr>
        <p:spPr>
          <a:xfrm>
            <a:off x="685800" y="1956816"/>
            <a:ext cx="172212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3</a:t>
            </a:r>
            <a:endParaRPr lang="en-US" sz="2800" dirty="0"/>
          </a:p>
        </p:txBody>
      </p:sp>
      <p:sp>
        <p:nvSpPr>
          <p:cNvPr id="9" name="Text 5"/>
          <p:cNvSpPr/>
          <p:nvPr/>
        </p:nvSpPr>
        <p:spPr>
          <a:xfrm>
            <a:off x="685800" y="252374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By maturity of holdings</a:t>
            </a:r>
            <a:endParaRPr lang="en-US" sz="1650" dirty="0"/>
          </a:p>
        </p:txBody>
      </p:sp>
      <p:sp>
        <p:nvSpPr>
          <p:cNvPr id="10" name="Text 6"/>
          <p:cNvSpPr/>
          <p:nvPr/>
        </p:nvSpPr>
        <p:spPr>
          <a:xfrm>
            <a:off x="685800" y="2926080"/>
            <a:ext cx="2133600" cy="118872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Overnight, Liquid and Money Market Funds. Each holding must mature within a limit: 1 day, 91 days or 1 year.</a:t>
            </a:r>
            <a:endParaRPr lang="en-US" sz="1350" dirty="0"/>
          </a:p>
        </p:txBody>
      </p:sp>
      <p:sp>
        <p:nvSpPr>
          <p:cNvPr id="11" name="Shape 7"/>
          <p:cNvSpPr/>
          <p:nvPr/>
        </p:nvSpPr>
        <p:spPr>
          <a:xfrm>
            <a:off x="3276600" y="1737360"/>
            <a:ext cx="2590800" cy="2487168"/>
          </a:xfrm>
          <a:prstGeom prst="roundRect">
            <a:avLst>
              <a:gd name="adj" fmla="val 2206"/>
            </a:avLst>
          </a:prstGeom>
          <a:solidFill>
            <a:srgbClr val="FFFFFF"/>
          </a:solidFill>
          <a:ln w="9525">
            <a:solidFill>
              <a:schemeClr val="accent5"/>
            </a:solidFill>
            <a:prstDash val="solid"/>
          </a:ln>
        </p:spPr>
      </p:sp>
      <p:sp>
        <p:nvSpPr>
          <p:cNvPr id="12" name="Shape 8"/>
          <p:cNvSpPr/>
          <p:nvPr/>
        </p:nvSpPr>
        <p:spPr>
          <a:xfrm>
            <a:off x="3276600" y="1737360"/>
            <a:ext cx="2590800" cy="64008"/>
          </a:xfrm>
          <a:prstGeom prst="rect">
            <a:avLst/>
          </a:prstGeom>
          <a:solidFill>
            <a:schemeClr val="accent2"/>
          </a:solidFill>
          <a:ln w="12700">
            <a:solidFill>
              <a:schemeClr val="accent2"/>
            </a:solidFill>
            <a:prstDash val="solid"/>
          </a:ln>
        </p:spPr>
      </p:sp>
      <p:pic>
        <p:nvPicPr>
          <p:cNvPr id="13" name="Image 1" descr="preencoded.png">    </p:cNvPr>
          <p:cNvPicPr>
            <a:picLocks noChangeAspect="1"/>
          </p:cNvPicPr>
          <p:nvPr/>
        </p:nvPicPr>
        <p:blipFill>
          <a:blip r:embed="rId2"/>
          <a:stretch>
            <a:fillRect/>
          </a:stretch>
        </p:blipFill>
        <p:spPr>
          <a:xfrm>
            <a:off x="5318760" y="1956816"/>
            <a:ext cx="329184" cy="329184"/>
          </a:xfrm>
          <a:prstGeom prst="rect">
            <a:avLst/>
          </a:prstGeom>
        </p:spPr>
      </p:pic>
      <p:sp>
        <p:nvSpPr>
          <p:cNvPr id="14" name="Text 9"/>
          <p:cNvSpPr/>
          <p:nvPr/>
        </p:nvSpPr>
        <p:spPr>
          <a:xfrm>
            <a:off x="3505200" y="1956816"/>
            <a:ext cx="172212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6</a:t>
            </a:r>
            <a:endParaRPr lang="en-US" sz="2800" dirty="0"/>
          </a:p>
        </p:txBody>
      </p:sp>
      <p:sp>
        <p:nvSpPr>
          <p:cNvPr id="15" name="Text 10"/>
          <p:cNvSpPr/>
          <p:nvPr/>
        </p:nvSpPr>
        <p:spPr>
          <a:xfrm>
            <a:off x="3505200" y="252374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By portfolio duration</a:t>
            </a:r>
            <a:endParaRPr lang="en-US" sz="1650" dirty="0"/>
          </a:p>
        </p:txBody>
      </p:sp>
      <p:sp>
        <p:nvSpPr>
          <p:cNvPr id="16" name="Text 11"/>
          <p:cNvSpPr/>
          <p:nvPr/>
        </p:nvSpPr>
        <p:spPr>
          <a:xfrm>
            <a:off x="3505200" y="2926080"/>
            <a:ext cx="2133600" cy="118872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Ultra Short Term to Long Term Funds. The portfolio's Macaulay duration must stay within the category's band.</a:t>
            </a:r>
            <a:endParaRPr lang="en-US" sz="1350" dirty="0"/>
          </a:p>
        </p:txBody>
      </p:sp>
      <p:sp>
        <p:nvSpPr>
          <p:cNvPr id="17" name="Shape 12"/>
          <p:cNvSpPr/>
          <p:nvPr/>
        </p:nvSpPr>
        <p:spPr>
          <a:xfrm>
            <a:off x="6096000" y="1737360"/>
            <a:ext cx="2590800" cy="2487168"/>
          </a:xfrm>
          <a:prstGeom prst="roundRect">
            <a:avLst>
              <a:gd name="adj" fmla="val 2206"/>
            </a:avLst>
          </a:prstGeom>
          <a:solidFill>
            <a:srgbClr val="FFFFFF"/>
          </a:solidFill>
          <a:ln w="9525">
            <a:solidFill>
              <a:schemeClr val="accent5"/>
            </a:solidFill>
            <a:prstDash val="solid"/>
          </a:ln>
        </p:spPr>
      </p:sp>
      <p:sp>
        <p:nvSpPr>
          <p:cNvPr id="18" name="Shape 13"/>
          <p:cNvSpPr/>
          <p:nvPr/>
        </p:nvSpPr>
        <p:spPr>
          <a:xfrm>
            <a:off x="6096000" y="1737360"/>
            <a:ext cx="2590800" cy="64008"/>
          </a:xfrm>
          <a:prstGeom prst="rect">
            <a:avLst/>
          </a:prstGeom>
          <a:solidFill>
            <a:schemeClr val="accent3"/>
          </a:solidFill>
          <a:ln w="12700">
            <a:solidFill>
              <a:schemeClr val="accent3"/>
            </a:solidFill>
            <a:prstDash val="solid"/>
          </a:ln>
        </p:spPr>
      </p:sp>
      <p:pic>
        <p:nvPicPr>
          <p:cNvPr id="19" name="Image 2" descr="preencoded.png">    </p:cNvPr>
          <p:cNvPicPr>
            <a:picLocks noChangeAspect="1"/>
          </p:cNvPicPr>
          <p:nvPr/>
        </p:nvPicPr>
        <p:blipFill>
          <a:blip r:embed="rId3"/>
          <a:stretch>
            <a:fillRect/>
          </a:stretch>
        </p:blipFill>
        <p:spPr>
          <a:xfrm>
            <a:off x="8138160" y="1956816"/>
            <a:ext cx="329184" cy="329184"/>
          </a:xfrm>
          <a:prstGeom prst="rect">
            <a:avLst/>
          </a:prstGeom>
        </p:spPr>
      </p:pic>
      <p:sp>
        <p:nvSpPr>
          <p:cNvPr id="20" name="Text 14"/>
          <p:cNvSpPr/>
          <p:nvPr/>
        </p:nvSpPr>
        <p:spPr>
          <a:xfrm>
            <a:off x="6324600" y="1956816"/>
            <a:ext cx="172212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7</a:t>
            </a:r>
            <a:endParaRPr lang="en-US" sz="2800" dirty="0"/>
          </a:p>
        </p:txBody>
      </p:sp>
      <p:sp>
        <p:nvSpPr>
          <p:cNvPr id="21" name="Text 15"/>
          <p:cNvSpPr/>
          <p:nvPr/>
        </p:nvSpPr>
        <p:spPr>
          <a:xfrm>
            <a:off x="6324600" y="252374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By borrower or type</a:t>
            </a:r>
            <a:endParaRPr lang="en-US" sz="1650" dirty="0"/>
          </a:p>
        </p:txBody>
      </p:sp>
      <p:sp>
        <p:nvSpPr>
          <p:cNvPr id="22" name="Text 16"/>
          <p:cNvSpPr/>
          <p:nvPr/>
        </p:nvSpPr>
        <p:spPr>
          <a:xfrm>
            <a:off x="6324600" y="2926080"/>
            <a:ext cx="2133600" cy="118872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Corporate Bond, Credit Risk, Banking and PSU, Gilt, 10-year Gilt, Floating Interest Rates and Sectoral Funds.</a:t>
            </a:r>
            <a:endParaRPr lang="en-US" sz="1350" dirty="0"/>
          </a:p>
        </p:txBody>
      </p:sp>
      <p:sp>
        <p:nvSpPr>
          <p:cNvPr id="23" name="Text 17"/>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Master Circular for Mutual Funds, 20 March 2026, para 3.8.2. The grouping into three is ours; SEBI numbers the categories 1 to 17.</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short end: five categories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Listed in SEBI's order. Assets are net assets of all schemes in the category on 31 August 2026.</a:t>
            </a:r>
            <a:endParaRPr lang="en-US" sz="15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2377440"/>
                <a:gridCol w="4297680"/>
                <a:gridCol w="1554480"/>
              </a:tblGrid>
              <a:tr h="411480">
                <a:tc>
                  <a:txBody>
                    <a:bodyPr/>
                    <a:lstStyle/>
                    <a:p>
                      <a:pPr indent="0" marL="0">
                        <a:buNone/>
                      </a:pPr>
                      <a:r>
                        <a:rPr lang="en-US" sz="1250" b="1" dirty="0">
                          <a:solidFill>
                            <a:srgbClr val="FFFFFF"/>
                          </a:solidFill>
                        </a:rPr>
                        <a:t>Category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it must hold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Assets (₹ crore)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11480">
                <a:tc>
                  <a:txBody>
                    <a:bodyPr/>
                    <a:lstStyle/>
                    <a:p>
                      <a:pPr indent="0" marL="0">
                        <a:buNone/>
                      </a:pPr>
                      <a:r>
                        <a:rPr lang="en-US" sz="1200" b="1" dirty="0">
                          <a:solidFill>
                            <a:schemeClr val="tx1"/>
                          </a:solidFill>
                        </a:rPr>
                        <a:t>Overnight Fund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Overnight securities that mature in 1 day.</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90,798</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00" b="1" dirty="0">
                          <a:solidFill>
                            <a:schemeClr val="tx1"/>
                          </a:solidFill>
                        </a:rPr>
                        <a:t>Liquid Fund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Debt and money market securities that mature in up to 91 days.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7,18,026</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00" b="1" dirty="0">
                          <a:solidFill>
                            <a:schemeClr val="tx1"/>
                          </a:solidFill>
                        </a:rPr>
                        <a:t>Ultra Short Term Fund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Debt and money market instruments; portfolio Macaulay duration of 3 to 6 months.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1,31,768</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00" b="1" dirty="0">
                          <a:solidFill>
                            <a:schemeClr val="tx1"/>
                          </a:solidFill>
                        </a:rPr>
                        <a:t>Ultra Short to Short Term Fund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Debt and money market instruments; portfolio Macaulay duration of 6 to 12 months.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1,13,696</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00" b="1" dirty="0">
                          <a:solidFill>
                            <a:schemeClr val="tx1"/>
                          </a:solidFill>
                        </a:rPr>
                        <a:t>Money Market Fund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Money market instruments that mature in up to 1 year.</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3,39,896</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Master Circular for Mutual Funds, 20 Mar 2026, para 3.8.2; AMFI Monthly Note, August 2026 (month-end assets).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Longer duration: five categories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Each invests in debt and money market instruments. A band is the Macaulay duration of the whole portfolio; the last has none.</a:t>
            </a:r>
            <a:endParaRPr lang="en-US" sz="15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2377440"/>
                <a:gridCol w="4297680"/>
                <a:gridCol w="1554480"/>
              </a:tblGrid>
              <a:tr h="411480">
                <a:tc>
                  <a:txBody>
                    <a:bodyPr/>
                    <a:lstStyle/>
                    <a:p>
                      <a:pPr indent="0" marL="0">
                        <a:buNone/>
                      </a:pPr>
                      <a:r>
                        <a:rPr lang="en-US" sz="1250" b="1" dirty="0">
                          <a:solidFill>
                            <a:srgbClr val="FFFFFF"/>
                          </a:solidFill>
                        </a:rPr>
                        <a:t>Category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Portfolio Macaulay duration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Assets (₹ crore)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11480">
                <a:tc>
                  <a:txBody>
                    <a:bodyPr/>
                    <a:lstStyle/>
                    <a:p>
                      <a:pPr indent="0" marL="0">
                        <a:buNone/>
                      </a:pPr>
                      <a:r>
                        <a:rPr lang="en-US" sz="1200" b="1" dirty="0">
                          <a:solidFill>
                            <a:schemeClr val="tx1"/>
                          </a:solidFill>
                        </a:rPr>
                        <a:t>Short Term Fund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1 year to 3 years.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1,05,045</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00" b="1" dirty="0">
                          <a:solidFill>
                            <a:schemeClr val="tx1"/>
                          </a:solidFill>
                        </a:rPr>
                        <a:t>Medium Term Fund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3 years to 4 years. May go down to 1 year in an anticipated adverse situation.</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25,436</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00" b="1" dirty="0">
                          <a:solidFill>
                            <a:schemeClr val="tx1"/>
                          </a:solidFill>
                        </a:rPr>
                        <a:t>Medium to Long Term Fund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4 years to 7 years. May go down to 1 year in an anticipated adverse situation.</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9,944</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11480">
                <a:tc>
                  <a:txBody>
                    <a:bodyPr/>
                    <a:lstStyle/>
                    <a:p>
                      <a:pPr indent="0" marL="0">
                        <a:buNone/>
                      </a:pPr>
                      <a:r>
                        <a:rPr lang="en-US" sz="1200" b="1" dirty="0">
                          <a:solidFill>
                            <a:schemeClr val="tx1"/>
                          </a:solidFill>
                        </a:rPr>
                        <a:t>Long Term Fund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More than 7 years.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11,435</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11480">
                <a:tc>
                  <a:txBody>
                    <a:bodyPr/>
                    <a:lstStyle/>
                    <a:p>
                      <a:pPr indent="0" marL="0">
                        <a:buNone/>
                      </a:pPr>
                      <a:r>
                        <a:rPr lang="en-US" sz="1200" b="1" dirty="0">
                          <a:solidFill>
                            <a:schemeClr val="tx1"/>
                          </a:solidFill>
                        </a:rPr>
                        <a:t>Dynamic Term Fund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No band. It may invest across duration.</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29,986</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Master Circular for Mutual Funds, 20 Mar 2026, para 3.8.2; AMFI Monthly Note, August 2026 (assets on 31 Aug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By borrower or type: seven categories</a:t>
            </a:r>
            <a:endParaRPr lang="en-US" sz="28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377440"/>
                <a:gridCol w="4297680"/>
                <a:gridCol w="1554480"/>
              </a:tblGrid>
              <a:tr h="502920">
                <a:tc>
                  <a:txBody>
                    <a:bodyPr/>
                    <a:lstStyle/>
                    <a:p>
                      <a:pPr indent="0" marL="0">
                        <a:buNone/>
                      </a:pPr>
                      <a:r>
                        <a:rPr lang="en-US" sz="1250" b="1" dirty="0">
                          <a:solidFill>
                            <a:srgbClr val="FFFFFF"/>
                          </a:solidFill>
                        </a:rPr>
                        <a:t>Category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it must hold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Assets (₹ crore)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200" b="1" dirty="0">
                          <a:solidFill>
                            <a:schemeClr val="tx1"/>
                          </a:solidFill>
                        </a:rPr>
                        <a:t>Corporate Bond Fund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At least 80% in corporate bonds rated AA+ and above.</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1,73,720</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00" b="1" dirty="0">
                          <a:solidFill>
                            <a:schemeClr val="tx1"/>
                          </a:solidFill>
                        </a:rPr>
                        <a:t>Credit Risk Fund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At least 65% in corporate bonds rated AA and below. AA+ bonds do not count.</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21,998</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00" b="1" dirty="0">
                          <a:solidFill>
                            <a:schemeClr val="tx1"/>
                          </a:solidFill>
                        </a:rPr>
                        <a:t>Banking and PSU Debt Fund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At least 80% in debt of banks, public sector undertakings, public financial institutions and municipal bonds.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75,289</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00" b="1" dirty="0">
                          <a:solidFill>
                            <a:schemeClr val="tx1"/>
                          </a:solidFill>
                        </a:rPr>
                        <a:t>Gilt Fund; 10-year Constant Maturity Gilt Fund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At least 80% in government securities. The second keeps a portfolio Macaulay duration of 10 years.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29,089; 4,067</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00" b="1" dirty="0">
                          <a:solidFill>
                            <a:schemeClr val="tx1"/>
                          </a:solidFill>
                        </a:rPr>
                        <a:t>Floating Interest Rates Fund; Sectoral Fund</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At least 65% in floating rate instruments. Sectoral: at least 80% in AA+ and above debt of one named sector.</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52,700; 584</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Master Circular for Mutual Funds, 20 Mar 2026, para 3.8.2; AMFI Monthly Note, August 2026 (assets on 31 Aug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same rise in yields, three categories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₹1,00,000 in each of three funds.</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Assumed portfolio durations: Liquid Fund 0.1 year, Short Term Fund 2 years, Long Term Fund 8 years.</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Yields on all their holdings rise by 0.50 percentage point in a day.</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Rule of thumb from the duration deck: change in value ≈ −duration × change in yield.</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Liquid Fund: −0.1 × 0.50 = −0.05%. On ₹1,00,000 that is about ₹50.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Short Term Fund: −2 × 0.50 = −1.0%, about ₹1,000. Long Term Fund: −8 × 0.50 = −4.0%, about ₹4,000.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If yields fell by 0.50 point instead, the same sums would be gains: about ₹50, ₹1,000 and ₹4,000.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Same market move, very different effect on NAV. The category band sets the range of that effect.</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a rough estimate, before interest earned and expenses. Not a forecast.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the money sits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Open-ended debt schemes' net assets, 31 August 2026. Most money is in the shortest categories.</a:t>
            </a:r>
            <a:endParaRPr lang="en-US" sz="1500" dirty="0"/>
          </a:p>
        </p:txBody>
      </p:sp>
      <p:sp>
        <p:nvSpPr>
          <p:cNvPr id="5" name="Shape 2"/>
          <p:cNvSpPr/>
          <p:nvPr/>
        </p:nvSpPr>
        <p:spPr>
          <a:xfrm>
            <a:off x="457200" y="1737360"/>
            <a:ext cx="2590800" cy="2377440"/>
          </a:xfrm>
          <a:prstGeom prst="roundRect">
            <a:avLst>
              <a:gd name="adj" fmla="val 2308"/>
            </a:avLst>
          </a:prstGeom>
          <a:solidFill>
            <a:srgbClr val="FFFFFF"/>
          </a:solidFill>
          <a:ln w="9525">
            <a:solidFill>
              <a:schemeClr val="accent5"/>
            </a:solidFill>
            <a:prstDash val="solid"/>
          </a:ln>
        </p:spPr>
      </p:sp>
      <p:sp>
        <p:nvSpPr>
          <p:cNvPr id="6" name="Text 3"/>
          <p:cNvSpPr/>
          <p:nvPr/>
        </p:nvSpPr>
        <p:spPr>
          <a:xfrm>
            <a:off x="6583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ALL DEBT SCHEMES</a:t>
            </a:r>
            <a:endParaRPr lang="en-US" sz="1150" dirty="0"/>
          </a:p>
        </p:txBody>
      </p:sp>
      <p:sp>
        <p:nvSpPr>
          <p:cNvPr id="7" name="Text 4"/>
          <p:cNvSpPr/>
          <p:nvPr/>
        </p:nvSpPr>
        <p:spPr>
          <a:xfrm>
            <a:off x="658368" y="2286000"/>
            <a:ext cx="2188464" cy="685800"/>
          </a:xfrm>
          <a:prstGeom prst="rect">
            <a:avLst/>
          </a:prstGeom>
          <a:noFill/>
          <a:ln/>
        </p:spPr>
        <p:txBody>
          <a:bodyPr wrap="square" lIns="0" tIns="0" rIns="0" bIns="0" rtlCol="0" anchor="ctr"/>
          <a:lstStyle/>
          <a:p>
            <a:pPr indent="0" marL="0">
              <a:buNone/>
            </a:pPr>
            <a:r>
              <a:rPr lang="en-US" sz="2480" b="1" dirty="0">
                <a:solidFill>
                  <a:schemeClr val="accent1"/>
                </a:solidFill>
                <a:latin typeface="Cambria" pitchFamily="34" charset="0"/>
                <a:ea typeface="Cambria" pitchFamily="34" charset="-122"/>
                <a:cs typeface="Cambria" pitchFamily="34" charset="-120"/>
              </a:rPr>
              <a:t>₹19.33 lakh cr</a:t>
            </a:r>
            <a:endParaRPr lang="en-US" sz="2480" dirty="0"/>
          </a:p>
        </p:txBody>
      </p:sp>
      <p:sp>
        <p:nvSpPr>
          <p:cNvPr id="8" name="Text 5"/>
          <p:cNvSpPr/>
          <p:nvPr/>
        </p:nvSpPr>
        <p:spPr>
          <a:xfrm>
            <a:off x="6583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₹19,33,476 crore across the 17 categories on 31 August 2026.</a:t>
            </a:r>
            <a:endParaRPr lang="en-US" sz="1250" dirty="0"/>
          </a:p>
        </p:txBody>
      </p:sp>
      <p:sp>
        <p:nvSpPr>
          <p:cNvPr id="9" name="Shape 6"/>
          <p:cNvSpPr/>
          <p:nvPr/>
        </p:nvSpPr>
        <p:spPr>
          <a:xfrm>
            <a:off x="3276600" y="1737360"/>
            <a:ext cx="2590800" cy="2377440"/>
          </a:xfrm>
          <a:prstGeom prst="roundRect">
            <a:avLst>
              <a:gd name="adj" fmla="val 2308"/>
            </a:avLst>
          </a:prstGeom>
          <a:solidFill>
            <a:srgbClr val="FFFFFF"/>
          </a:solidFill>
          <a:ln w="9525">
            <a:solidFill>
              <a:schemeClr val="accent5"/>
            </a:solidFill>
            <a:prstDash val="solid"/>
          </a:ln>
        </p:spPr>
      </p:sp>
      <p:sp>
        <p:nvSpPr>
          <p:cNvPr id="10" name="Text 7"/>
          <p:cNvSpPr/>
          <p:nvPr/>
        </p:nvSpPr>
        <p:spPr>
          <a:xfrm>
            <a:off x="34777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THREE SHORTEST BY MATURITY</a:t>
            </a:r>
            <a:endParaRPr lang="en-US" sz="1150" dirty="0"/>
          </a:p>
        </p:txBody>
      </p:sp>
      <p:sp>
        <p:nvSpPr>
          <p:cNvPr id="11" name="Text 8"/>
          <p:cNvSpPr/>
          <p:nvPr/>
        </p:nvSpPr>
        <p:spPr>
          <a:xfrm>
            <a:off x="3477768" y="2286000"/>
            <a:ext cx="2188464" cy="685800"/>
          </a:xfrm>
          <a:prstGeom prst="rect">
            <a:avLst/>
          </a:prstGeom>
          <a:noFill/>
          <a:ln/>
        </p:spPr>
        <p:txBody>
          <a:bodyPr wrap="square" lIns="0" tIns="0" rIns="0" bIns="0" rtlCol="0" anchor="ctr"/>
          <a:lstStyle/>
          <a:p>
            <a:pPr indent="0" marL="0">
              <a:buNone/>
            </a:pPr>
            <a:r>
              <a:rPr lang="en-US" sz="4000" b="1" dirty="0">
                <a:solidFill>
                  <a:schemeClr val="accent2"/>
                </a:solidFill>
                <a:latin typeface="Cambria" pitchFamily="34" charset="0"/>
                <a:ea typeface="Cambria" pitchFamily="34" charset="-122"/>
                <a:cs typeface="Cambria" pitchFamily="34" charset="-120"/>
              </a:rPr>
              <a:t>59.4%</a:t>
            </a:r>
            <a:endParaRPr lang="en-US" sz="4000" dirty="0"/>
          </a:p>
        </p:txBody>
      </p:sp>
      <p:sp>
        <p:nvSpPr>
          <p:cNvPr id="12" name="Text 9"/>
          <p:cNvSpPr/>
          <p:nvPr/>
        </p:nvSpPr>
        <p:spPr>
          <a:xfrm>
            <a:off x="34777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₹11,48,720 crore in Overnight, Liquid and Money Market Funds. Liquid Funds alone: 37.1%.</a:t>
            </a:r>
            <a:endParaRPr lang="en-US" sz="1250" dirty="0"/>
          </a:p>
        </p:txBody>
      </p:sp>
      <p:sp>
        <p:nvSpPr>
          <p:cNvPr id="13" name="Shape 10"/>
          <p:cNvSpPr/>
          <p:nvPr/>
        </p:nvSpPr>
        <p:spPr>
          <a:xfrm>
            <a:off x="6096000" y="1737360"/>
            <a:ext cx="2590800" cy="2377440"/>
          </a:xfrm>
          <a:prstGeom prst="roundRect">
            <a:avLst>
              <a:gd name="adj" fmla="val 2308"/>
            </a:avLst>
          </a:prstGeom>
          <a:solidFill>
            <a:srgbClr val="FFFFFF"/>
          </a:solidFill>
          <a:ln w="9525">
            <a:solidFill>
              <a:schemeClr val="accent5"/>
            </a:solidFill>
            <a:prstDash val="solid"/>
          </a:ln>
        </p:spPr>
      </p:sp>
      <p:sp>
        <p:nvSpPr>
          <p:cNvPr id="14" name="Text 11"/>
          <p:cNvSpPr/>
          <p:nvPr/>
        </p:nvSpPr>
        <p:spPr>
          <a:xfrm>
            <a:off x="62971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LONG TERM FUNDS</a:t>
            </a:r>
            <a:endParaRPr lang="en-US" sz="1150" dirty="0"/>
          </a:p>
        </p:txBody>
      </p:sp>
      <p:sp>
        <p:nvSpPr>
          <p:cNvPr id="15" name="Text 12"/>
          <p:cNvSpPr/>
          <p:nvPr/>
        </p:nvSpPr>
        <p:spPr>
          <a:xfrm>
            <a:off x="6297168" y="2286000"/>
            <a:ext cx="2188464" cy="685800"/>
          </a:xfrm>
          <a:prstGeom prst="rect">
            <a:avLst/>
          </a:prstGeom>
          <a:noFill/>
          <a:ln/>
        </p:spPr>
        <p:txBody>
          <a:bodyPr wrap="square" lIns="0" tIns="0" rIns="0" bIns="0" rtlCol="0" anchor="ctr"/>
          <a:lstStyle/>
          <a:p>
            <a:pPr indent="0" marL="0">
              <a:buNone/>
            </a:pPr>
            <a:r>
              <a:rPr lang="en-US" sz="4000" b="1" dirty="0">
                <a:solidFill>
                  <a:schemeClr val="accent3"/>
                </a:solidFill>
                <a:latin typeface="Cambria" pitchFamily="34" charset="0"/>
                <a:ea typeface="Cambria" pitchFamily="34" charset="-122"/>
                <a:cs typeface="Cambria" pitchFamily="34" charset="-120"/>
              </a:rPr>
              <a:t>0.6%</a:t>
            </a:r>
            <a:endParaRPr lang="en-US" sz="4000" dirty="0"/>
          </a:p>
        </p:txBody>
      </p:sp>
      <p:sp>
        <p:nvSpPr>
          <p:cNvPr id="16" name="Text 13"/>
          <p:cNvSpPr/>
          <p:nvPr/>
        </p:nvSpPr>
        <p:spPr>
          <a:xfrm>
            <a:off x="62971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₹11,435 crore. The Sectoral Fund category, new in 2026, held ₹584 crore.</a:t>
            </a:r>
            <a:endParaRPr lang="en-US" sz="1250" dirty="0"/>
          </a:p>
        </p:txBody>
      </p:sp>
      <p:sp>
        <p:nvSpPr>
          <p:cNvPr id="17"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AMFI Monthly Note, August 2026 (month-end assets of income/debt-oriented schemes). Shares computed from the category figures.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the gains are taxed now</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Here a debt fund means a 'specified mutual fund': more than 65% in debt and money market instruments (test in force from FY 2025-26).</a:t>
            </a:r>
            <a:endParaRPr lang="en-US" sz="15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2743200"/>
                <a:gridCol w="3566160"/>
                <a:gridCol w="1920240"/>
              </a:tblGrid>
              <a:tr h="566928">
                <a:tc>
                  <a:txBody>
                    <a:bodyPr/>
                    <a:lstStyle/>
                    <a:p>
                      <a:pPr indent="0" marL="0">
                        <a:buNone/>
                      </a:pPr>
                      <a:r>
                        <a:rPr lang="en-US" sz="1250" b="1" dirty="0">
                          <a:solidFill>
                            <a:srgbClr val="FFFFFF"/>
                          </a:solidFill>
                        </a:rPr>
                        <a:t>Case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Treatment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Rate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00" b="1" dirty="0">
                          <a:solidFill>
                            <a:schemeClr val="tx1"/>
                          </a:solidFill>
                        </a:rPr>
                        <a:t>Units bought on or after 1 April 2023</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The gain is treated as short-term, whatever the holding period. No indexation.</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Investor's slab rate</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00" b="1" dirty="0">
                          <a:solidFill>
                            <a:schemeClr val="tx1"/>
                          </a:solidFill>
                        </a:rPr>
                        <a:t>Units bought before 1 April 2023, sold now</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Outside the slab-rate rule. Long-term if held more than 24 months (12 if listed). No indexation.</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00" dirty="0">
                          <a:solidFill>
                            <a:schemeClr val="tx1"/>
                          </a:solidFill>
                        </a:rPr>
                        <a:t>12.5% on long-term gains</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00" b="1" dirty="0">
                          <a:solidFill>
                            <a:schemeClr val="tx1"/>
                          </a:solidFill>
                        </a:rPr>
                        <a:t>Income distributed under the IDCW option</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Added to the investor's income. For residents, tax is deducted at source at 10% above ₹10,000 a year from one fund house.</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00" dirty="0">
                          <a:solidFill>
                            <a:schemeClr val="tx1"/>
                          </a:solidFill>
                        </a:rPr>
                        <a:t>Investor's slab rate</a:t>
                      </a:r>
                      <a:endParaRPr lang="en-US" sz="120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Income-tax law on 'specified mutual funds' (Finance Acts 2023-2025), via a 2026-27 fund-house tax reckoner (secondary). See capital gains deck.</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Two things changed: the tax rule in 2023 and 2024, and the category list in 2026.</a:t>
            </a:r>
            <a:endParaRPr lang="en-US" sz="1500" dirty="0"/>
          </a:p>
        </p:txBody>
      </p:sp>
      <p:sp>
        <p:nvSpPr>
          <p:cNvPr id="5" name="Shape 2"/>
          <p:cNvSpPr/>
          <p:nvPr/>
        </p:nvSpPr>
        <p:spPr>
          <a:xfrm>
            <a:off x="457200" y="1737360"/>
            <a:ext cx="4000500" cy="2487168"/>
          </a:xfrm>
          <a:prstGeom prst="roundRect">
            <a:avLst>
              <a:gd name="adj" fmla="val 2206"/>
            </a:avLst>
          </a:prstGeom>
          <a:solidFill>
            <a:srgbClr val="FFFFFF"/>
          </a:solidFill>
          <a:ln w="9525">
            <a:solidFill>
              <a:schemeClr val="accent5"/>
            </a:solidFill>
            <a:prstDash val="solid"/>
          </a:ln>
        </p:spPr>
      </p:sp>
      <p:sp>
        <p:nvSpPr>
          <p:cNvPr id="6" name="Shape 3"/>
          <p:cNvSpPr/>
          <p:nvPr/>
        </p:nvSpPr>
        <p:spPr>
          <a:xfrm>
            <a:off x="457200" y="1737360"/>
            <a:ext cx="4000500" cy="502920"/>
          </a:xfrm>
          <a:prstGeom prst="rect">
            <a:avLst/>
          </a:prstGeom>
          <a:solidFill>
            <a:schemeClr val="accent1"/>
          </a:solidFill>
          <a:ln w="12700">
            <a:solidFill>
              <a:schemeClr val="accent1"/>
            </a:solidFill>
            <a:prstDash val="solid"/>
          </a:ln>
        </p:spPr>
      </p:sp>
      <p:sp>
        <p:nvSpPr>
          <p:cNvPr id="7" name="Text 4"/>
          <p:cNvSpPr/>
          <p:nvPr/>
        </p:nvSpPr>
        <p:spPr>
          <a:xfrm>
            <a:off x="6583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material says</a:t>
            </a:r>
            <a:endParaRPr lang="en-US" sz="1600" dirty="0"/>
          </a:p>
        </p:txBody>
      </p:sp>
      <p:sp>
        <p:nvSpPr>
          <p:cNvPr id="8" name="Text 5"/>
          <p:cNvSpPr/>
          <p:nvPr/>
        </p:nvSpPr>
        <p:spPr>
          <a:xfrm>
            <a:off x="6583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16 debt categories, with names such as Low Duration and Dynamic Bond (2017).</a:t>
            </a:r>
            <a:endParaRPr lang="en-US" sz="1400" dirty="0"/>
          </a:p>
          <a:p>
            <a:pPr marL="177800" indent="-177800">
              <a:spcAft>
                <a:spcPts val="500"/>
              </a:spcAft>
              <a:buSzPct val="100000"/>
              <a:buChar char="•"/>
            </a:pPr>
            <a:r>
              <a:rPr lang="en-US" sz="1400" dirty="0">
                <a:solidFill>
                  <a:schemeClr val="tx1"/>
                </a:solidFill>
              </a:rPr>
              <a:t>Held for over 36 months, gains are long-term: 20% with indexation.</a:t>
            </a:r>
            <a:endParaRPr lang="en-US" sz="1400" dirty="0"/>
          </a:p>
          <a:p>
            <a:pPr marL="177800" indent="-177800">
              <a:spcAft>
                <a:spcPts val="500"/>
              </a:spcAft>
              <a:buSzPct val="100000"/>
              <a:buChar char="•"/>
            </a:pPr>
            <a:r>
              <a:rPr lang="en-US" sz="1400" dirty="0">
                <a:solidFill>
                  <a:schemeClr val="tx1"/>
                </a:solidFill>
              </a:rPr>
              <a:t>Move into long-term debt funds when rates are about to fall.</a:t>
            </a:r>
            <a:endParaRPr lang="en-US" sz="1400" dirty="0"/>
          </a:p>
        </p:txBody>
      </p:sp>
      <p:sp>
        <p:nvSpPr>
          <p:cNvPr id="9" name="Shape 6"/>
          <p:cNvSpPr/>
          <p:nvPr/>
        </p:nvSpPr>
        <p:spPr>
          <a:xfrm>
            <a:off x="4686300" y="1737360"/>
            <a:ext cx="4000500" cy="2487168"/>
          </a:xfrm>
          <a:prstGeom prst="roundRect">
            <a:avLst>
              <a:gd name="adj" fmla="val 2206"/>
            </a:avLst>
          </a:prstGeom>
          <a:solidFill>
            <a:srgbClr val="FFFFFF"/>
          </a:solidFill>
          <a:ln w="9525">
            <a:solidFill>
              <a:schemeClr val="accent5"/>
            </a:solidFill>
            <a:prstDash val="solid"/>
          </a:ln>
        </p:spPr>
      </p:sp>
      <p:sp>
        <p:nvSpPr>
          <p:cNvPr id="10" name="Shape 7"/>
          <p:cNvSpPr/>
          <p:nvPr/>
        </p:nvSpPr>
        <p:spPr>
          <a:xfrm>
            <a:off x="4686300" y="1737360"/>
            <a:ext cx="4000500" cy="502920"/>
          </a:xfrm>
          <a:prstGeom prst="rect">
            <a:avLst/>
          </a:prstGeom>
          <a:solidFill>
            <a:schemeClr val="accent3"/>
          </a:solidFill>
          <a:ln w="12700">
            <a:solidFill>
              <a:schemeClr val="accent3"/>
            </a:solidFill>
            <a:prstDash val="solid"/>
          </a:ln>
        </p:spPr>
      </p:sp>
      <p:sp>
        <p:nvSpPr>
          <p:cNvPr id="11" name="Text 8"/>
          <p:cNvSpPr/>
          <p:nvPr/>
        </p:nvSpPr>
        <p:spPr>
          <a:xfrm>
            <a:off x="48874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2" name="Text 9"/>
          <p:cNvSpPr/>
          <p:nvPr/>
        </p:nvSpPr>
        <p:spPr>
          <a:xfrm>
            <a:off x="48874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17 categories, with names such as Ultra Short to Short Term and Dynamic Term (2026).</a:t>
            </a:r>
            <a:endParaRPr lang="en-US" sz="1400" dirty="0"/>
          </a:p>
          <a:p>
            <a:pPr marL="177800" indent="-177800">
              <a:spcAft>
                <a:spcPts val="500"/>
              </a:spcAft>
              <a:buSzPct val="100000"/>
              <a:buChar char="•"/>
            </a:pPr>
            <a:r>
              <a:rPr lang="en-US" sz="1400" dirty="0">
                <a:solidFill>
                  <a:schemeClr val="tx1"/>
                </a:solidFill>
              </a:rPr>
              <a:t>Units bought from 1 April 2023: slab rate, whatever the holding period.</a:t>
            </a:r>
            <a:endParaRPr lang="en-US" sz="1400" dirty="0"/>
          </a:p>
          <a:p>
            <a:pPr marL="177800" indent="-177800">
              <a:spcAft>
                <a:spcPts val="500"/>
              </a:spcAft>
              <a:buSzPct val="100000"/>
              <a:buChar char="•"/>
            </a:pPr>
            <a:r>
              <a:rPr lang="en-US" sz="1400" dirty="0">
                <a:solidFill>
                  <a:schemeClr val="tx1"/>
                </a:solidFill>
              </a:rPr>
              <a:t>That is a forecast. Longer duration gains more if yields fall and loses more if they rise.</a:t>
            </a:r>
            <a:endParaRPr lang="en-US" sz="1400" dirty="0"/>
          </a:p>
        </p:txBody>
      </p:sp>
      <p:sp>
        <p:nvSpPr>
          <p:cNvPr id="13" name="Text 10"/>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circular, 6 Oct 2017; Master Circular, 20 Mar 2026, paras 3.8.2, 3.8.9; income-tax rules on specified mutual funds (see capital gains deck).</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'Debt funds cannot fall.'</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NAV falls when yields rise or when a bond is marked down. The longer the duration, the larger the move. Returns are not assured.</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Gilt Fund carries no risk.'</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RBI: government securities carry practically no default risk, but prices move with yields. A Gilt Fund has no duration band.</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Liquid Fund is a savings account.'</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is a mutual fund scheme with a daily NAV. An exit load applies to money taken out within 7 calendar days.</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category tells me the credit quality.'</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Only some do. Duration-based categories set no rating floor. The Potential Risk Class shows the most credit risk a scheme may take.</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scheme must keep its portfolio Macaulay duration between 6 and 12 months. What is its SEBI category now, and what was the 2017 name?</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Corporate Bond Fund and a Credit Risk Fund both hold company bonds. What must each hold?</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bought units of a Short Term Fund in January 2024 and redeems them in October 2026 at a gain. Is the gain long-term, and how is it taxed?</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Debt categories (para 3.8.2), compliance by 26 Aug 2026 (para 3.8.9), liquid fund exit load (5.6.5), Potential Risk Class (para 6.18): SEBI Master Circular for Mutual Funds, 20 Mar 2026.</a:t>
            </a:r>
            <a:endParaRPr lang="en-US" sz="1000" dirty="0"/>
          </a:p>
          <a:p>
            <a:pPr marL="165100" indent="-165100">
              <a:spcAft>
                <a:spcPts val="400"/>
              </a:spcAft>
              <a:buSzPct val="100000"/>
              <a:buChar char="•"/>
            </a:pPr>
            <a:r>
              <a:rPr lang="en-US" sz="1000" dirty="0">
                <a:solidFill>
                  <a:schemeClr val="tx1"/>
                </a:solidFill>
              </a:rPr>
              <a:t>Net assets by category on 31 August 2026: AMFI Monthly Note, August 2026. Group totals and percentage shares are computed from those figures.</a:t>
            </a:r>
            <a:endParaRPr lang="en-US" sz="1000" dirty="0"/>
          </a:p>
          <a:p>
            <a:pPr marL="165100" indent="-165100">
              <a:spcAft>
                <a:spcPts val="400"/>
              </a:spcAft>
              <a:buSzPct val="100000"/>
              <a:buChar char="•"/>
            </a:pPr>
            <a:r>
              <a:rPr lang="en-US" sz="1000" dirty="0">
                <a:solidFill>
                  <a:schemeClr val="tx1"/>
                </a:solidFill>
              </a:rPr>
              <a:t>2017 category names and the count of 16: SEBI circular 'Categorization and Rationalization of Mutual Fund Schemes', 6 October 2017.</a:t>
            </a:r>
            <a:endParaRPr lang="en-US" sz="1000" dirty="0"/>
          </a:p>
          <a:p>
            <a:pPr marL="165100" indent="-165100">
              <a:spcAft>
                <a:spcPts val="400"/>
              </a:spcAft>
              <a:buSzPct val="100000"/>
              <a:buChar char="•"/>
            </a:pPr>
            <a:r>
              <a:rPr lang="en-US" sz="1000" dirty="0">
                <a:solidFill>
                  <a:schemeClr val="tx1"/>
                </a:solidFill>
              </a:rPr>
              <a:t>Tax on debt fund units and income distributions: income-tax provisions on 'specified mutual funds', as summarised in a fund-house tax reckoner for 2026-27 (secondary).</a:t>
            </a:r>
            <a:endParaRPr lang="en-US" sz="1000" dirty="0"/>
          </a:p>
          <a:p>
            <a:pPr marL="165100" indent="-165100">
              <a:spcAft>
                <a:spcPts val="400"/>
              </a:spcAft>
              <a:buSzPct val="100000"/>
              <a:buChar char="•"/>
            </a:pPr>
            <a:r>
              <a:rPr lang="en-US" sz="1000" dirty="0">
                <a:solidFill>
                  <a:schemeClr val="tx1"/>
                </a:solidFill>
              </a:rPr>
              <a:t>Government securities and default risk: Reserve Bank of India, FAQs 'Government Securities Market in India'.</a:t>
            </a:r>
            <a:endParaRPr lang="en-US" sz="1000" dirty="0"/>
          </a:p>
          <a:p>
            <a:pPr marL="165100" indent="-165100">
              <a:spcAft>
                <a:spcPts val="400"/>
              </a:spcAft>
              <a:buSzPct val="100000"/>
              <a:buChar char="•"/>
            </a:pPr>
            <a:r>
              <a:rPr lang="en-US" sz="1000" dirty="0">
                <a:solidFill>
                  <a:schemeClr val="tx1"/>
                </a:solidFill>
              </a:rPr>
              <a:t>The worked example uses assumed durations and an assumed change in yields. It is an illustration, not an estimate for any actual scheme.</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Debt fund categories</dc:title>
  <dc:subject>PptxGenJS Presentation</dc:subject>
  <dc:creator>Trustner</dc:creator>
  <cp:lastModifiedBy>Trustner</cp:lastModifiedBy>
  <cp:revision>1</cp:revision>
  <dcterms:created xsi:type="dcterms:W3CDTF">2026-10-12T12:43:21Z</dcterms:created>
  <dcterms:modified xsi:type="dcterms:W3CDTF">2026-10-12T12:43:21Z</dcterms:modified>
</cp:coreProperties>
</file>