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two companies earn the same profit. One has borrowed heavily, the other hardly at all. Which one is hurt more if profit falls by a third? Most will guess the right answer; slide 4 shows by how much. The deck covers company ratios first, then the household versions.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Borrowing lets a business or a family buy something sooner than its own money allows. The cost is a fixed payment that falls due whether income is good or bad. Every ratio in this deck measures one side of that trade.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three are about borrowing and its cost; the current ratio is about the next twelve months. The quick ratio, also called the acid-test ratio, is the current ratio with inventory left out of current assets, because stock may not sell quickly. RBI defines interest coverage as earnings before interest and tax divided by interest expenses.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logic works in reverse: when profit rises, B's owners gain more per rupee of their own money, because the interest bill stays fixed. That is why companies borrow. The ratio does not say whether B's borrowing is wise; it shows how sensitive B is to a bad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Formulas differ in detail between companies and data providers. When a company with listed debt reports these ratios, the note to its results says how each was worked out. Read that note before comparing two companies.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emergency ratio is sometimes called a liquidity ratio. It is the household cousin of the company current ratio, not the same thing. We explain these ratios; we do not tell a client what theirs ought to be. Lenders apply their own credit policies when they decide how much to lend.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income stops, EMIs do not, which is why they are counted in essential spending. A household with a steady salary and one with irregular income can read the same numbers very differently. Keep the conversation on what the numbers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RBI says only that interest coverage for IT companies stayed at an elevated level; the release gives no figure for it. These are aggregates for whole sectors. A sector figure says nothing about any one company in it. RBI also notes that the companies included differ by quarter, depending on when results are declared.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Regulation 52(4) applies to entities with listed non-convertible securities, such as listed debentures. Their quarterly and annual results must carry debt-equity, debt service coverage, interest service coverage and current ratios, among others. The two coverage ratios do not apply to banks or NBFCs. Companies with only listed shares follow other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third point: a company can pay its interest comfortably and still struggle if a large loan falls due in a year when lenders are cautious. On the fourth: capital-heavy businesses usually borrow more than light ones, so a ratio means most against the same industry or the company's own past.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to rehearse. The same four questions work for a company's results and for a client's own budget. For lenders such as banks, borrowing is the raw material of the business, so their debt-equity is not read the same way; do not compare a bank with a manufacturer.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time allows, rework question 2 with profit down by half: 24 ÷ 12 = 2.0 times.If time allows, rework question 2 with profit down by half: 24 ÷ 12 = 2.0 times.
ANSWERS
Q1: 300 ÷ 200 = 1.5. It has borrowed ₹1.50 for every ₹1 of its owners' money.
Q2: 48 ÷ 12 = 4.0 times. At 1.0, all of the operating profit would go on interest, leaving nothing for tax or the owners.
Q3: EMI-to-income ratio: 30,000 ÷ 1,20,000 = 25%. Emergency ratio: 3,00,000 ÷ 75,000 = 4 months. We explain what the numbers show; we do not say what they should 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FINANCIAL RATIOS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Debt ratios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How much a company or a household owes, and whether its income can carry the payments</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Company figures for April to June 2026, released by RBI on 27 August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Debt is neither good nor bad in itself. What matters is its size, and whether income covers the payments.</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Debt ratios put a number on both questions. The same two ideas apply to a company and to a household.</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company ratios</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1794510" y="1408176"/>
            <a:ext cx="329184" cy="329184"/>
          </a:xfrm>
          <a:prstGeom prst="rect">
            <a:avLst/>
          </a:prstGeom>
        </p:spPr>
      </p:pic>
      <p:sp>
        <p:nvSpPr>
          <p:cNvPr id="7" name="Text 3"/>
          <p:cNvSpPr/>
          <p:nvPr/>
        </p:nvSpPr>
        <p:spPr>
          <a:xfrm>
            <a:off x="685800" y="1408176"/>
            <a:ext cx="101727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D/E</a:t>
            </a:r>
            <a:endParaRPr lang="en-US" sz="2800" dirty="0"/>
          </a:p>
        </p:txBody>
      </p:sp>
      <p:sp>
        <p:nvSpPr>
          <p:cNvPr id="8" name="Text 4"/>
          <p:cNvSpPr/>
          <p:nvPr/>
        </p:nvSpPr>
        <p:spPr>
          <a:xfrm>
            <a:off x="685800" y="197510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Debt-equity</a:t>
            </a:r>
            <a:endParaRPr lang="en-US" sz="1550" dirty="0"/>
          </a:p>
        </p:txBody>
      </p:sp>
      <p:sp>
        <p:nvSpPr>
          <p:cNvPr id="9" name="Text 5"/>
          <p:cNvSpPr/>
          <p:nvPr/>
        </p:nvSpPr>
        <p:spPr>
          <a:xfrm>
            <a:off x="685800" y="2377440"/>
            <a:ext cx="1428750" cy="1170432"/>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Borrowings ÷ net worth. How many rupees the company has borrowed for every ₹1 its owners have put in or kept in.</a:t>
            </a:r>
            <a:endParaRPr lang="en-US" sz="1250" dirty="0"/>
          </a:p>
        </p:txBody>
      </p:sp>
      <p:sp>
        <p:nvSpPr>
          <p:cNvPr id="10" name="Shape 6"/>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1" name="Shape 7"/>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3909060" y="1408176"/>
            <a:ext cx="329184" cy="329184"/>
          </a:xfrm>
          <a:prstGeom prst="rect">
            <a:avLst/>
          </a:prstGeom>
        </p:spPr>
      </p:pic>
      <p:sp>
        <p:nvSpPr>
          <p:cNvPr id="13" name="Text 8"/>
          <p:cNvSpPr/>
          <p:nvPr/>
        </p:nvSpPr>
        <p:spPr>
          <a:xfrm>
            <a:off x="2800350" y="1408176"/>
            <a:ext cx="101727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ICR</a:t>
            </a:r>
            <a:endParaRPr lang="en-US" sz="2800" dirty="0"/>
          </a:p>
        </p:txBody>
      </p:sp>
      <p:sp>
        <p:nvSpPr>
          <p:cNvPr id="14" name="Text 9"/>
          <p:cNvSpPr/>
          <p:nvPr/>
        </p:nvSpPr>
        <p:spPr>
          <a:xfrm>
            <a:off x="2800350" y="197510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Interest coverage</a:t>
            </a:r>
            <a:endParaRPr lang="en-US" sz="1550" dirty="0"/>
          </a:p>
        </p:txBody>
      </p:sp>
      <p:sp>
        <p:nvSpPr>
          <p:cNvPr id="15" name="Text 10"/>
          <p:cNvSpPr/>
          <p:nvPr/>
        </p:nvSpPr>
        <p:spPr>
          <a:xfrm>
            <a:off x="2800350" y="2377440"/>
            <a:ext cx="1428750" cy="1170432"/>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Profit before interest and tax ÷ interest. How many times over this year's profit pays this year's interest.</a:t>
            </a:r>
            <a:endParaRPr lang="en-US" sz="1250" dirty="0"/>
          </a:p>
        </p:txBody>
      </p:sp>
      <p:sp>
        <p:nvSpPr>
          <p:cNvPr id="16" name="Shape 11"/>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7" name="Shape 12"/>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8" name="Image 2" descr="preencoded.png">    </p:cNvPr>
          <p:cNvPicPr>
            <a:picLocks noChangeAspect="1"/>
          </p:cNvPicPr>
          <p:nvPr/>
        </p:nvPicPr>
        <p:blipFill>
          <a:blip r:embed="rId3"/>
          <a:stretch>
            <a:fillRect/>
          </a:stretch>
        </p:blipFill>
        <p:spPr>
          <a:xfrm>
            <a:off x="6023610" y="1408176"/>
            <a:ext cx="329184" cy="329184"/>
          </a:xfrm>
          <a:prstGeom prst="rect">
            <a:avLst/>
          </a:prstGeom>
        </p:spPr>
      </p:pic>
      <p:sp>
        <p:nvSpPr>
          <p:cNvPr id="19" name="Text 13"/>
          <p:cNvSpPr/>
          <p:nvPr/>
        </p:nvSpPr>
        <p:spPr>
          <a:xfrm>
            <a:off x="4914900" y="1408176"/>
            <a:ext cx="101727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DSCR</a:t>
            </a:r>
            <a:endParaRPr lang="en-US" sz="2800" dirty="0"/>
          </a:p>
        </p:txBody>
      </p:sp>
      <p:sp>
        <p:nvSpPr>
          <p:cNvPr id="20" name="Text 14"/>
          <p:cNvSpPr/>
          <p:nvPr/>
        </p:nvSpPr>
        <p:spPr>
          <a:xfrm>
            <a:off x="4914900" y="197510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Debt service</a:t>
            </a:r>
            <a:endParaRPr lang="en-US" sz="1550" dirty="0"/>
          </a:p>
        </p:txBody>
      </p:sp>
      <p:sp>
        <p:nvSpPr>
          <p:cNvPr id="21" name="Text 15"/>
          <p:cNvSpPr/>
          <p:nvPr/>
        </p:nvSpPr>
        <p:spPr>
          <a:xfrm>
            <a:off x="4914900" y="2377440"/>
            <a:ext cx="1428750" cy="1170432"/>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Cash available for lenders ÷ interest plus principal due. Like coverage, but it counts repayments too.</a:t>
            </a:r>
            <a:endParaRPr lang="en-US" sz="1250" dirty="0"/>
          </a:p>
        </p:txBody>
      </p:sp>
      <p:sp>
        <p:nvSpPr>
          <p:cNvPr id="22" name="Shape 16"/>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3" name="Shape 17"/>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4" name="Image 3" descr="preencoded.png">    </p:cNvPr>
          <p:cNvPicPr>
            <a:picLocks noChangeAspect="1"/>
          </p:cNvPicPr>
          <p:nvPr/>
        </p:nvPicPr>
        <p:blipFill>
          <a:blip r:embed="rId4"/>
          <a:stretch>
            <a:fillRect/>
          </a:stretch>
        </p:blipFill>
        <p:spPr>
          <a:xfrm>
            <a:off x="8138160" y="1408176"/>
            <a:ext cx="329184" cy="329184"/>
          </a:xfrm>
          <a:prstGeom prst="rect">
            <a:avLst/>
          </a:prstGeom>
        </p:spPr>
      </p:pic>
      <p:sp>
        <p:nvSpPr>
          <p:cNvPr id="25" name="Text 18"/>
          <p:cNvSpPr/>
          <p:nvPr/>
        </p:nvSpPr>
        <p:spPr>
          <a:xfrm>
            <a:off x="7029450" y="1408176"/>
            <a:ext cx="1017270" cy="502920"/>
          </a:xfrm>
          <a:prstGeom prst="rect">
            <a:avLst/>
          </a:prstGeom>
          <a:noFill/>
          <a:ln/>
        </p:spPr>
        <p:txBody>
          <a:bodyPr wrap="square" lIns="0" tIns="0" rIns="0" bIns="0" rtlCol="0" anchor="ctr"/>
          <a:lstStyle/>
          <a:p>
            <a:pPr indent="0" marL="0">
              <a:buNone/>
            </a:pPr>
            <a:r>
              <a:rPr lang="en-US" sz="2800" b="1" dirty="0">
                <a:solidFill>
                  <a:schemeClr val="accent4"/>
                </a:solidFill>
                <a:latin typeface="Cambria" pitchFamily="34" charset="0"/>
                <a:ea typeface="Cambria" pitchFamily="34" charset="-122"/>
                <a:cs typeface="Cambria" pitchFamily="34" charset="-120"/>
              </a:rPr>
              <a:t>CR</a:t>
            </a:r>
            <a:endParaRPr lang="en-US" sz="2800" dirty="0"/>
          </a:p>
        </p:txBody>
      </p:sp>
      <p:sp>
        <p:nvSpPr>
          <p:cNvPr id="26" name="Text 19"/>
          <p:cNvSpPr/>
          <p:nvPr/>
        </p:nvSpPr>
        <p:spPr>
          <a:xfrm>
            <a:off x="7029450" y="197510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Current ratio</a:t>
            </a:r>
            <a:endParaRPr lang="en-US" sz="1550" dirty="0"/>
          </a:p>
        </p:txBody>
      </p:sp>
      <p:sp>
        <p:nvSpPr>
          <p:cNvPr id="27" name="Text 20"/>
          <p:cNvSpPr/>
          <p:nvPr/>
        </p:nvSpPr>
        <p:spPr>
          <a:xfrm>
            <a:off x="7029450" y="2377440"/>
            <a:ext cx="1428750" cy="1170432"/>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Current assets ÷ current liabilities. Can bills due within a year be met from assets that turn to cash within a year?</a:t>
            </a:r>
            <a:endParaRPr lang="en-US" sz="1250" dirty="0"/>
          </a:p>
        </p:txBody>
      </p:sp>
      <p:sp>
        <p:nvSpPr>
          <p:cNvPr id="28"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9"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Net worth (equity) is what the company owns minus what it owes: share capital plus reserves.</a:t>
            </a:r>
            <a:endParaRPr lang="en-US" sz="1350" dirty="0"/>
          </a:p>
        </p:txBody>
      </p:sp>
      <p:sp>
        <p:nvSpPr>
          <p:cNvPr id="30" name="Text 23"/>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for the coverage definition: RBI press release on private corporate business sector, Q1 2026-27, 27 Aug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Same profit, different debt</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TWO COMPANIES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Each earns ₹30 crore a year before interest and tax. Both borrow at 10% a year.</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debt ₹50 crore, net worth ₹100 crore.</a:t>
            </a: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B: debt ₹200 crore, net worth ₹50 crore.</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Debt-equity: A = 50 ÷ 100 = 0.5. B = 200 ÷ 50 = 4.0. B has borrowed ₹4 for every ₹1 of its owners' money.</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Interest: A pays ₹5 crore, B pays ₹20 crore. Coverage: A = 30 ÷ 5 = 6.0 times. B = 30 ÷ 20 = 1.5 times.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Profit before interest falls by a third, to ₹20 crore. A: 20 ÷ 5 = 4.0 times. B: 20 ÷ 20 = 1.0 time.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At 1.0, all of B's operating profit goes on interest. RBI treats 1 as the minimum for a company to be viable.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Borrowing makes a fall in profit bite harder. Coverage shows the room left.</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two invented companies and assumed figures. Not a view on any company.</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to check inside each ratio</a:t>
            </a:r>
            <a:endParaRPr lang="en-US" sz="2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737360"/>
                <a:gridCol w="3108960"/>
                <a:gridCol w="3383280"/>
              </a:tblGrid>
              <a:tr h="502920">
                <a:tc>
                  <a:txBody>
                    <a:bodyPr/>
                    <a:lstStyle/>
                    <a:p>
                      <a:pPr indent="0" marL="0">
                        <a:buNone/>
                      </a:pPr>
                      <a:r>
                        <a:rPr lang="en-US" sz="1250" b="1" dirty="0">
                          <a:solidFill>
                            <a:srgbClr val="FFFFFF"/>
                          </a:solidFill>
                        </a:rPr>
                        <a:t>Ratio</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Formula</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Check this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250" b="1" dirty="0">
                          <a:solidFill>
                            <a:schemeClr val="tx1"/>
                          </a:solidFill>
                        </a:rPr>
                        <a:t>Debt-equity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Total borrowings ÷ net worth</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Which debt is counted: short-term loans and lease liabilities as well as long-term loans?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Interest coverage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Profit before interest and tax ÷ interest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 one-off gain in the year inflates the profit and flatters the ratio.</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Debt service cover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Cash available for lenders ÷ (interest + principal due)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Large repayments due this year can make it low even when coverage looks comfortable.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Current ratio</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Current assets ÷ current liabilities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Inventory and money owed by customers may not turn into cash on time.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Quick ratio</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(Current assets − inventory) ÷ current liabilities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 stricter test of the next twelve months, for businesses that hold a lot of stock.</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for the coverage formula: RBI press release, 27 Aug 2026. Other formulas are the common textbook forms; companies state their own in their results.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household versions</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35433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EMI-to-income ratio</a:t>
            </a:r>
            <a:endParaRPr lang="en-US" sz="1650" dirty="0"/>
          </a:p>
        </p:txBody>
      </p:sp>
      <p:sp>
        <p:nvSpPr>
          <p:cNvPr id="8" name="Text 4"/>
          <p:cNvSpPr/>
          <p:nvPr/>
        </p:nvSpPr>
        <p:spPr>
          <a:xfrm>
            <a:off x="685800" y="2249424"/>
            <a:ext cx="35433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All monthly loan instalments (EMIs) ÷ monthly take-home pay. It shows how much of each month's income is already committed to lenders before anything else is spent.</a:t>
            </a:r>
            <a:endParaRPr lang="en-US" sz="1350" dirty="0"/>
          </a:p>
        </p:txBody>
      </p:sp>
      <p:sp>
        <p:nvSpPr>
          <p:cNvPr id="9"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4686300" y="1188720"/>
            <a:ext cx="40005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4914900" y="1408176"/>
            <a:ext cx="329184" cy="329184"/>
          </a:xfrm>
          <a:prstGeom prst="rect">
            <a:avLst/>
          </a:prstGeom>
        </p:spPr>
      </p:pic>
      <p:sp>
        <p:nvSpPr>
          <p:cNvPr id="12" name="Text 7"/>
          <p:cNvSpPr/>
          <p:nvPr/>
        </p:nvSpPr>
        <p:spPr>
          <a:xfrm>
            <a:off x="4914900" y="1847088"/>
            <a:ext cx="35433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Emergency ratio</a:t>
            </a:r>
            <a:endParaRPr lang="en-US" sz="1650" dirty="0"/>
          </a:p>
        </p:txBody>
      </p:sp>
      <p:sp>
        <p:nvSpPr>
          <p:cNvPr id="13" name="Text 8"/>
          <p:cNvSpPr/>
          <p:nvPr/>
        </p:nvSpPr>
        <p:spPr>
          <a:xfrm>
            <a:off x="4914900" y="2249424"/>
            <a:ext cx="35433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Money that can be withdrawn within days ÷ essential monthly spending, EMIs included. The answer is in months: how long the household could keep paying if income stopped.</a:t>
            </a:r>
            <a:endParaRPr lang="en-US" sz="1350" dirty="0"/>
          </a:p>
        </p:txBody>
      </p:sp>
      <p:sp>
        <p:nvSpPr>
          <p:cNvPr id="14"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5"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Neither has one right level. It depends on how steady the income is and on other commitments.</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A household's two numbers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ONE HOUSEHOLD</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Take-home pay: ₹80,000 a month.</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EMIs: home loan ₹22,000, two-wheeler ₹3,000, personal loan ₹7,000.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Savings that can be withdrawn within days: ₹2,40,000.</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Total EMIs: 22,000 + 3,000 + 7,000 = ₹32,000 a month.</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EMI-to-income ratio: 32,000 ÷ 80,000 = 0.40. Forty per cent of take-home pay goes to lenders.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Essential spending: EMIs ₹32,000 plus food, power and school fees ₹28,000 = ₹60,000 a month.</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Emergency ratio: 2,40,000 ÷ 60,000 = 4. The savings would cover four months if income stopped.</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One number shows how much income is committed; the other shows how long savings would last.</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household and assumed figures.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Listed non-government non-financial companies, April to June 2026, as compiled by RBI.</a:t>
            </a:r>
            <a:endParaRPr lang="en-US" sz="1500" dirty="0"/>
          </a:p>
        </p:txBody>
      </p:sp>
      <p:sp>
        <p:nvSpPr>
          <p:cNvPr id="5" name="Shape 2"/>
          <p:cNvSpPr/>
          <p:nvPr/>
        </p:nvSpPr>
        <p:spPr>
          <a:xfrm>
            <a:off x="457200" y="1737360"/>
            <a:ext cx="2590800" cy="2377440"/>
          </a:xfrm>
          <a:prstGeom prst="roundRect">
            <a:avLst>
              <a:gd name="adj" fmla="val 2308"/>
            </a:avLst>
          </a:prstGeom>
          <a:solidFill>
            <a:srgbClr val="FFFFFF"/>
          </a:solidFill>
          <a:ln w="9525">
            <a:solidFill>
              <a:schemeClr val="accent5"/>
            </a:solidFill>
            <a:prstDash val="solid"/>
          </a:ln>
        </p:spPr>
      </p:sp>
      <p:sp>
        <p:nvSpPr>
          <p:cNvPr id="6" name="Text 3"/>
          <p:cNvSpPr/>
          <p:nvPr/>
        </p:nvSpPr>
        <p:spPr>
          <a:xfrm>
            <a:off x="6583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MANUFACTURING</a:t>
            </a:r>
            <a:endParaRPr lang="en-US" sz="1150" dirty="0"/>
          </a:p>
        </p:txBody>
      </p:sp>
      <p:sp>
        <p:nvSpPr>
          <p:cNvPr id="7" name="Text 4"/>
          <p:cNvSpPr/>
          <p:nvPr/>
        </p:nvSpPr>
        <p:spPr>
          <a:xfrm>
            <a:off x="658368" y="2286000"/>
            <a:ext cx="2188464" cy="685800"/>
          </a:xfrm>
          <a:prstGeom prst="rect">
            <a:avLst/>
          </a:prstGeom>
          <a:noFill/>
          <a:ln/>
        </p:spPr>
        <p:txBody>
          <a:bodyPr wrap="square" lIns="0" tIns="0" rIns="0" bIns="0" rtlCol="0" anchor="ctr"/>
          <a:lstStyle/>
          <a:p>
            <a:pPr indent="0" marL="0">
              <a:buNone/>
            </a:pPr>
            <a:r>
              <a:rPr lang="en-US" sz="4000" b="1" dirty="0">
                <a:solidFill>
                  <a:schemeClr val="accent1"/>
                </a:solidFill>
                <a:latin typeface="Cambria" pitchFamily="34" charset="0"/>
                <a:ea typeface="Cambria" pitchFamily="34" charset="-122"/>
                <a:cs typeface="Cambria" pitchFamily="34" charset="-120"/>
              </a:rPr>
              <a:t>10.2</a:t>
            </a:r>
            <a:endParaRPr lang="en-US" sz="4000" dirty="0"/>
          </a:p>
        </p:txBody>
      </p:sp>
      <p:sp>
        <p:nvSpPr>
          <p:cNvPr id="8" name="Text 5"/>
          <p:cNvSpPr/>
          <p:nvPr/>
        </p:nvSpPr>
        <p:spPr>
          <a:xfrm>
            <a:off x="6583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Interest coverage in April-June 2026: profit before interest and tax was 10.2 times interest.</a:t>
            </a:r>
            <a:endParaRPr lang="en-US" sz="1250" dirty="0"/>
          </a:p>
        </p:txBody>
      </p:sp>
      <p:sp>
        <p:nvSpPr>
          <p:cNvPr id="9" name="Shape 6"/>
          <p:cNvSpPr/>
          <p:nvPr/>
        </p:nvSpPr>
        <p:spPr>
          <a:xfrm>
            <a:off x="3276600" y="1737360"/>
            <a:ext cx="2590800" cy="2377440"/>
          </a:xfrm>
          <a:prstGeom prst="roundRect">
            <a:avLst>
              <a:gd name="adj" fmla="val 2308"/>
            </a:avLst>
          </a:prstGeom>
          <a:solidFill>
            <a:srgbClr val="FFFFFF"/>
          </a:solidFill>
          <a:ln w="9525">
            <a:solidFill>
              <a:schemeClr val="accent5"/>
            </a:solidFill>
            <a:prstDash val="solid"/>
          </a:ln>
        </p:spPr>
      </p:sp>
      <p:sp>
        <p:nvSpPr>
          <p:cNvPr id="10" name="Text 7"/>
          <p:cNvSpPr/>
          <p:nvPr/>
        </p:nvSpPr>
        <p:spPr>
          <a:xfrm>
            <a:off x="34777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NON-IT SERVICES</a:t>
            </a:r>
            <a:endParaRPr lang="en-US" sz="1150" dirty="0"/>
          </a:p>
        </p:txBody>
      </p:sp>
      <p:sp>
        <p:nvSpPr>
          <p:cNvPr id="11" name="Text 8"/>
          <p:cNvSpPr/>
          <p:nvPr/>
        </p:nvSpPr>
        <p:spPr>
          <a:xfrm>
            <a:off x="3477768" y="2286000"/>
            <a:ext cx="2188464" cy="685800"/>
          </a:xfrm>
          <a:prstGeom prst="rect">
            <a:avLst/>
          </a:prstGeom>
          <a:noFill/>
          <a:ln/>
        </p:spPr>
        <p:txBody>
          <a:bodyPr wrap="square" lIns="0" tIns="0" rIns="0" bIns="0" rtlCol="0" anchor="ctr"/>
          <a:lstStyle/>
          <a:p>
            <a:pPr indent="0" marL="0">
              <a:buNone/>
            </a:pPr>
            <a:r>
              <a:rPr lang="en-US" sz="4000" b="1" dirty="0">
                <a:solidFill>
                  <a:schemeClr val="accent2"/>
                </a:solidFill>
                <a:latin typeface="Cambria" pitchFamily="34" charset="0"/>
                <a:ea typeface="Cambria" pitchFamily="34" charset="-122"/>
                <a:cs typeface="Cambria" pitchFamily="34" charset="-120"/>
              </a:rPr>
              <a:t>2.6</a:t>
            </a:r>
            <a:endParaRPr lang="en-US" sz="4000" dirty="0"/>
          </a:p>
        </p:txBody>
      </p:sp>
      <p:sp>
        <p:nvSpPr>
          <p:cNvPr id="12" name="Text 9"/>
          <p:cNvSpPr/>
          <p:nvPr/>
        </p:nvSpPr>
        <p:spPr>
          <a:xfrm>
            <a:off x="34777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Interest coverage in the same quarter, which RBI says increased.</a:t>
            </a:r>
            <a:endParaRPr lang="en-US" sz="1250" dirty="0"/>
          </a:p>
        </p:txBody>
      </p:sp>
      <p:sp>
        <p:nvSpPr>
          <p:cNvPr id="13" name="Shape 10"/>
          <p:cNvSpPr/>
          <p:nvPr/>
        </p:nvSpPr>
        <p:spPr>
          <a:xfrm>
            <a:off x="6096000" y="1737360"/>
            <a:ext cx="2590800" cy="2377440"/>
          </a:xfrm>
          <a:prstGeom prst="roundRect">
            <a:avLst>
              <a:gd name="adj" fmla="val 2308"/>
            </a:avLst>
          </a:prstGeom>
          <a:solidFill>
            <a:srgbClr val="FFFFFF"/>
          </a:solidFill>
          <a:ln w="9525">
            <a:solidFill>
              <a:schemeClr val="accent5"/>
            </a:solidFill>
            <a:prstDash val="solid"/>
          </a:ln>
        </p:spPr>
      </p:sp>
      <p:sp>
        <p:nvSpPr>
          <p:cNvPr id="14" name="Text 11"/>
          <p:cNvSpPr/>
          <p:nvPr/>
        </p:nvSpPr>
        <p:spPr>
          <a:xfrm>
            <a:off x="62971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COMPANIES COVERED</a:t>
            </a:r>
            <a:endParaRPr lang="en-US" sz="1150" dirty="0"/>
          </a:p>
        </p:txBody>
      </p:sp>
      <p:sp>
        <p:nvSpPr>
          <p:cNvPr id="15" name="Text 12"/>
          <p:cNvSpPr/>
          <p:nvPr/>
        </p:nvSpPr>
        <p:spPr>
          <a:xfrm>
            <a:off x="6297168" y="2286000"/>
            <a:ext cx="2188464" cy="685800"/>
          </a:xfrm>
          <a:prstGeom prst="rect">
            <a:avLst/>
          </a:prstGeom>
          <a:noFill/>
          <a:ln/>
        </p:spPr>
        <p:txBody>
          <a:bodyPr wrap="square" lIns="0" tIns="0" rIns="0" bIns="0" rtlCol="0" anchor="ctr"/>
          <a:lstStyle/>
          <a:p>
            <a:pPr indent="0" marL="0">
              <a:buNone/>
            </a:pPr>
            <a:r>
              <a:rPr lang="en-US" sz="4000" b="1" dirty="0">
                <a:solidFill>
                  <a:schemeClr val="accent3"/>
                </a:solidFill>
                <a:latin typeface="Cambria" pitchFamily="34" charset="0"/>
                <a:ea typeface="Cambria" pitchFamily="34" charset="-122"/>
                <a:cs typeface="Cambria" pitchFamily="34" charset="-120"/>
              </a:rPr>
              <a:t>3,247</a:t>
            </a:r>
            <a:endParaRPr lang="en-US" sz="4000" dirty="0"/>
          </a:p>
        </p:txBody>
      </p:sp>
      <p:sp>
        <p:nvSpPr>
          <p:cNvPr id="16" name="Text 13"/>
          <p:cNvSpPr/>
          <p:nvPr/>
        </p:nvSpPr>
        <p:spPr>
          <a:xfrm>
            <a:off x="62971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Listed non-government non-financial companies whose quarterly results RBI used.</a:t>
            </a:r>
            <a:endParaRPr lang="en-US" sz="1250" dirty="0"/>
          </a:p>
        </p:txBody>
      </p:sp>
      <p:sp>
        <p:nvSpPr>
          <p:cNvPr id="17"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Performance of Private Corporate Business Sector during Q1:2026-27, Press Release 2026-2027/974, 27 Aug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3035808"/>
          </a:xfrm>
          <a:prstGeom prst="roundRect">
            <a:avLst>
              <a:gd name="adj" fmla="val 1807"/>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Older beliefs</a:t>
            </a:r>
            <a:endParaRPr lang="en-US" sz="1600" dirty="0"/>
          </a:p>
        </p:txBody>
      </p:sp>
      <p:sp>
        <p:nvSpPr>
          <p:cNvPr id="7" name="Text 4"/>
          <p:cNvSpPr/>
          <p:nvPr/>
        </p:nvSpPr>
        <p:spPr>
          <a:xfrm>
            <a:off x="6583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A debt-equity of 1:1 means little debt.</a:t>
            </a:r>
            <a:endParaRPr lang="en-US" sz="1400" dirty="0"/>
          </a:p>
          <a:p>
            <a:pPr marL="177800" indent="-177800">
              <a:spcAft>
                <a:spcPts val="500"/>
              </a:spcAft>
              <a:buSzPct val="100000"/>
              <a:buChar char="•"/>
            </a:pPr>
            <a:r>
              <a:rPr lang="en-US" sz="1400" dirty="0">
                <a:solidFill>
                  <a:schemeClr val="tx1"/>
                </a:solidFill>
              </a:rPr>
              <a:t>A set share of income for EMIs is 'alright' for all.</a:t>
            </a:r>
            <a:endParaRPr lang="en-US" sz="1400" dirty="0"/>
          </a:p>
          <a:p>
            <a:pPr marL="177800" indent="-177800">
              <a:spcAft>
                <a:spcPts val="500"/>
              </a:spcAft>
              <a:buSzPct val="100000"/>
              <a:buChar char="•"/>
            </a:pPr>
            <a:r>
              <a:rPr lang="en-US" sz="1400" dirty="0">
                <a:solidFill>
                  <a:schemeClr val="tx1"/>
                </a:solidFill>
              </a:rPr>
              <a:t>The liquidity ratio is the acid-test ratio.</a:t>
            </a:r>
            <a:endParaRPr lang="en-US" sz="1400" dirty="0"/>
          </a:p>
          <a:p>
            <a:pPr marL="177800" indent="-177800">
              <a:spcAft>
                <a:spcPts val="500"/>
              </a:spcAft>
              <a:buSzPct val="100000"/>
              <a:buChar char="•"/>
            </a:pPr>
            <a:r>
              <a:rPr lang="en-US" sz="1400" dirty="0">
                <a:solidFill>
                  <a:schemeClr val="tx1"/>
                </a:solidFill>
              </a:rPr>
              <a:t>Debt ratios must be worked out from annual reports.</a:t>
            </a:r>
            <a:endParaRPr lang="en-US" sz="1400" dirty="0"/>
          </a:p>
        </p:txBody>
      </p:sp>
      <p:sp>
        <p:nvSpPr>
          <p:cNvPr id="8" name="Shape 5"/>
          <p:cNvSpPr/>
          <p:nvPr/>
        </p:nvSpPr>
        <p:spPr>
          <a:xfrm>
            <a:off x="4686300" y="1188720"/>
            <a:ext cx="4000500" cy="3035808"/>
          </a:xfrm>
          <a:prstGeom prst="roundRect">
            <a:avLst>
              <a:gd name="adj" fmla="val 1807"/>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1:1 means as much borrowed as owners have in. High or not depends on the business.</a:t>
            </a:r>
            <a:endParaRPr lang="en-US" sz="1400" dirty="0"/>
          </a:p>
          <a:p>
            <a:pPr marL="177800" indent="-177800">
              <a:spcAft>
                <a:spcPts val="500"/>
              </a:spcAft>
              <a:buSzPct val="100000"/>
              <a:buChar char="•"/>
            </a:pPr>
            <a:r>
              <a:rPr lang="en-US" sz="1400" dirty="0">
                <a:solidFill>
                  <a:schemeClr val="tx1"/>
                </a:solidFill>
              </a:rPr>
              <a:t>No single level suits every household. It depends on income and commitments.</a:t>
            </a:r>
            <a:endParaRPr lang="en-US" sz="1400" dirty="0"/>
          </a:p>
          <a:p>
            <a:pPr marL="177800" indent="-177800">
              <a:spcAft>
                <a:spcPts val="500"/>
              </a:spcAft>
              <a:buSzPct val="100000"/>
              <a:buChar char="•"/>
            </a:pPr>
            <a:r>
              <a:rPr lang="en-US" sz="1400" dirty="0">
                <a:solidFill>
                  <a:schemeClr val="tx1"/>
                </a:solidFill>
              </a:rPr>
              <a:t>The acid-test ratio is a company measure; the household one counts months.</a:t>
            </a:r>
            <a:endParaRPr lang="en-US" sz="1400" dirty="0"/>
          </a:p>
          <a:p>
            <a:pPr marL="177800" indent="-177800">
              <a:spcAft>
                <a:spcPts val="500"/>
              </a:spcAft>
              <a:buSzPct val="100000"/>
              <a:buChar char="•"/>
            </a:pPr>
            <a:r>
              <a:rPr lang="en-US" sz="1400" dirty="0">
                <a:solidFill>
                  <a:schemeClr val="tx1"/>
                </a:solidFill>
              </a:rPr>
              <a:t>Companies with listed debentures report debt-equity and other ratios with results.</a:t>
            </a:r>
            <a:endParaRPr lang="en-US" sz="1400" dirty="0"/>
          </a:p>
        </p:txBody>
      </p:sp>
      <p:sp>
        <p:nvSpPr>
          <p:cNvPr id="12" name="Text 9"/>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(Listing Obligations and Disclosure Requirements) Regulations, 2015, regulation 52(4), as amended up to 22 Jan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'Any debt is a bad sign.'</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Borrowing can pay for assets that earn more than the interest. The question is whether income covers the payments in bad years too.</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'Low debt-equity means low risk.'</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company with little debt can still have a weak business, or bills due this year that it cannot pay.</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'Interest is covered, so the debt is fine.'</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Principal falling due must also be repaid or refinanced. Debt service cover counts both.</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'You can compare any two companies.'</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Compare within an industry. In April-June 2026 RBI put coverage at 10.2 for manufacturing and 2.6 for non-IT services.</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questions to ask of any debt ratio</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sp>
        <p:nvSpPr>
          <p:cNvPr id="5" name="Shape 2"/>
          <p:cNvSpPr/>
          <p:nvPr/>
        </p:nvSpPr>
        <p:spPr>
          <a:xfrm>
            <a:off x="621792" y="122986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98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Which debt is counted?</a:t>
            </a:r>
            <a:endParaRPr lang="en-US" sz="1450" dirty="0"/>
          </a:p>
        </p:txBody>
      </p:sp>
      <p:sp>
        <p:nvSpPr>
          <p:cNvPr id="8" name="Text 5"/>
          <p:cNvSpPr/>
          <p:nvPr/>
        </p:nvSpPr>
        <p:spPr>
          <a:xfrm>
            <a:off x="3611880" y="1188720"/>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Long-term loans only, or short-term borrowings and leases as well?</a:t>
            </a:r>
            <a:endParaRPr lang="en-US" sz="1150" dirty="0"/>
          </a:p>
        </p:txBody>
      </p:sp>
      <p:sp>
        <p:nvSpPr>
          <p:cNvPr id="9" name="Shape 6"/>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sp>
        <p:nvSpPr>
          <p:cNvPr id="10" name="Shape 7"/>
          <p:cNvSpPr/>
          <p:nvPr/>
        </p:nvSpPr>
        <p:spPr>
          <a:xfrm>
            <a:off x="621792" y="1879092"/>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7909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37944"/>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Which accounts and when?</a:t>
            </a:r>
            <a:endParaRPr lang="en-US" sz="1450" dirty="0"/>
          </a:p>
        </p:txBody>
      </p:sp>
      <p:sp>
        <p:nvSpPr>
          <p:cNvPr id="13" name="Text 10"/>
          <p:cNvSpPr/>
          <p:nvPr/>
        </p:nvSpPr>
        <p:spPr>
          <a:xfrm>
            <a:off x="3611880" y="1837944"/>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Standalone or consolidated, and for which period. A quarter and a full year can give different answers.</a:t>
            </a:r>
            <a:endParaRPr lang="en-US" sz="1150" dirty="0"/>
          </a:p>
        </p:txBody>
      </p:sp>
      <p:sp>
        <p:nvSpPr>
          <p:cNvPr id="14" name="Shape 11"/>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sp>
        <p:nvSpPr>
          <p:cNvPr id="15" name="Shape 12"/>
          <p:cNvSpPr/>
          <p:nvPr/>
        </p:nvSpPr>
        <p:spPr>
          <a:xfrm>
            <a:off x="621792" y="252831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52831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87168"/>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Compared with what?</a:t>
            </a:r>
            <a:endParaRPr lang="en-US" sz="1450" dirty="0"/>
          </a:p>
        </p:txBody>
      </p:sp>
      <p:sp>
        <p:nvSpPr>
          <p:cNvPr id="18" name="Text 15"/>
          <p:cNvSpPr/>
          <p:nvPr/>
        </p:nvSpPr>
        <p:spPr>
          <a:xfrm>
            <a:off x="3611880" y="2487168"/>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Others in the same industry, or the same company's own history.</a:t>
            </a:r>
            <a:endParaRPr lang="en-US" sz="1150" dirty="0"/>
          </a:p>
        </p:txBody>
      </p:sp>
      <p:sp>
        <p:nvSpPr>
          <p:cNvPr id="19" name="Shape 16"/>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sp>
        <p:nvSpPr>
          <p:cNvPr id="20" name="Shape 17"/>
          <p:cNvSpPr/>
          <p:nvPr/>
        </p:nvSpPr>
        <p:spPr>
          <a:xfrm>
            <a:off x="621792" y="3177540"/>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7754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136392"/>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What if income falls?</a:t>
            </a:r>
            <a:endParaRPr lang="en-US" sz="1450" dirty="0"/>
          </a:p>
        </p:txBody>
      </p:sp>
      <p:sp>
        <p:nvSpPr>
          <p:cNvPr id="23" name="Text 20"/>
          <p:cNvSpPr/>
          <p:nvPr/>
        </p:nvSpPr>
        <p:spPr>
          <a:xfrm>
            <a:off x="3611880" y="3136392"/>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Rework the coverage with lower profit, or the household ratio with lower pay. How much room is left?</a:t>
            </a:r>
            <a:endParaRPr lang="en-US" sz="1150" dirty="0"/>
          </a:p>
        </p:txBody>
      </p:sp>
      <p:sp>
        <p:nvSpPr>
          <p:cNvPr id="24"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We explain these ratios. We do not use them to tell a client which company or fund to buy.</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4"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5"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6"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company has borrowings of ₹300 crore and a net worth of ₹200 crore. What is its debt-equity ratio?</a:t>
            </a:r>
            <a:endParaRPr lang="en-US" sz="1450" dirty="0"/>
          </a:p>
        </p:txBody>
      </p:sp>
      <p:sp>
        <p:nvSpPr>
          <p:cNvPr id="7"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8"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9"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Profit before interest and tax is ₹48 crore and interest is ₹12 crore. What is the interest coverage, and what would a coverage of 1.0 mean?</a:t>
            </a:r>
            <a:endParaRPr lang="en-US" sz="1450" dirty="0"/>
          </a:p>
        </p:txBody>
      </p:sp>
      <p:sp>
        <p:nvSpPr>
          <p:cNvPr id="10"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1"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2"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Take-home pay ₹1,20,000 a month; EMIs ₹30,000; savings available within days ₹3,00,000; essential spending with EMIs ₹75,000 (assumed). Work out both ratios.</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100" dirty="0">
                <a:solidFill>
                  <a:schemeClr val="tx1"/>
                </a:solidFill>
              </a:rPr>
              <a:t>Interest coverage defined as profit before interest and tax ÷ interest, with 1 as the minimum for viability: RBI Press Release 2026-2027/974, 27 Aug 2026.</a:t>
            </a:r>
            <a:endParaRPr lang="en-US" sz="1100" dirty="0"/>
          </a:p>
          <a:p>
            <a:pPr marL="165100" indent="-165100">
              <a:spcAft>
                <a:spcPts val="400"/>
              </a:spcAft>
              <a:buSzPct val="100000"/>
              <a:buChar char="•"/>
            </a:pPr>
            <a:r>
              <a:rPr lang="en-US" sz="1100" dirty="0">
                <a:solidFill>
                  <a:schemeClr val="tx1"/>
                </a:solidFill>
              </a:rPr>
              <a:t>Coverage of 10.2 (manufacturing) and 2.6 (non-IT services), 3,247 companies: RBI, Performance of Private Corporate Business Sector during Q1:2026-27, 27 Aug 2026.</a:t>
            </a:r>
            <a:endParaRPr lang="en-US" sz="1100" dirty="0"/>
          </a:p>
          <a:p>
            <a:pPr marL="165100" indent="-165100">
              <a:spcAft>
                <a:spcPts val="400"/>
              </a:spcAft>
              <a:buSzPct val="100000"/>
              <a:buChar char="•"/>
            </a:pPr>
            <a:r>
              <a:rPr lang="en-US" sz="1100" dirty="0">
                <a:solidFill>
                  <a:schemeClr val="tx1"/>
                </a:solidFill>
              </a:rPr>
              <a:t>Ratios reported with results by entities with listed non-convertible securities: SEBI Listing Obligations and Disclosure Requirements Regulations, 2015, reg. 52(4), amended to 22 Jan 2026.</a:t>
            </a:r>
            <a:endParaRPr lang="en-US" sz="1100" dirty="0"/>
          </a:p>
          <a:p>
            <a:pPr marL="165100" indent="-165100">
              <a:spcAft>
                <a:spcPts val="400"/>
              </a:spcAft>
              <a:buSzPct val="100000"/>
              <a:buChar char="•"/>
            </a:pPr>
            <a:r>
              <a:rPr lang="en-US" sz="1100" dirty="0">
                <a:solidFill>
                  <a:schemeClr val="tx1"/>
                </a:solidFill>
              </a:rPr>
              <a:t>Companies A and B, the household and all quiz figures are invented for illustration. They do not refer to any real company or person.</a:t>
            </a:r>
            <a:endParaRPr lang="en-US" sz="11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Debt ratios</dc:title>
  <dc:subject>PptxGenJS Presentation</dc:subject>
  <dc:creator>Trustner</dc:creator>
  <cp:lastModifiedBy>Trustner</cp:lastModifiedBy>
  <cp:revision>1</cp:revision>
  <dcterms:created xsi:type="dcterms:W3CDTF">2026-10-15T19:12:25Z</dcterms:created>
  <dcterms:modified xsi:type="dcterms:W3CDTF">2026-10-15T19:12:25Z</dcterms:modified>
</cp:coreProperties>
</file>