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2.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Japan, consumer price inflation, % a year</a:t>
            </a:r>
          </a:p>
        </c:rich>
      </c:tx>
      <c:layout/>
      <c:overlay val="0"/>
    </c:title>
    <c:autoTitleDeleted val="0"/>
    <c:plotArea>
      <c:layout/>
      <c:barChart>
        <c:barDir val="col"/>
        <c:grouping val="clustered"/>
        <c:varyColors val="0"/>
        <c:ser>
          <c:idx val="0"/>
          <c:order val="0"/>
          <c:tx>
            <c:strRef>
              <c:f>Sheet1!$B$1</c:f>
              <c:strCache>
                <c:ptCount val="1"/>
                <c:pt idx="0">
                  <c:v>CPI inflation (%)</c:v>
                </c:pt>
              </c:strCache>
            </c:strRef>
          </c:tx>
          <c:spPr>
            <a:solidFill>
              <a:srgbClr val="0870B8"/>
            </a:solidFill>
            <a:effectLst/>
          </c:spPr>
          <c:invertIfNegative val="0"/>
          <c:dLbls>
            <c:numFmt formatCode="0.0" sourceLinked="0"/>
            <c:txPr>
              <a:bodyPr/>
              <a:lstStyle/>
              <a:p>
                <a:pPr>
                  <a:defRPr b="0" i="0" strike="noStrike" sz="1100" u="none">
                    <a:solidFill>
                      <a:srgbClr val="0A1628"/>
                    </a:solidFill>
                    <a:latin typeface="Arial"/>
                  </a:defRPr>
                </a:pPr>
              </a:p>
            </c:txPr>
            <c:showLegendKey val="0"/>
            <c:showVal val="0"/>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dPt>
            <c:idx val="4"/>
            <c:invertIfNegative val="0"/>
            <c:bubble3D val="0"/>
            <c:spPr>
              <a:solidFill>
                <a:srgbClr val="0870B8"/>
              </a:solidFill>
              <a:effectLst/>
            </c:spPr>
          </c:dPt>
          <c:dPt>
            <c:idx val="5"/>
            <c:invertIfNegative val="0"/>
            <c:bubble3D val="0"/>
            <c:spPr>
              <a:solidFill>
                <a:srgbClr val="9A6B0F"/>
              </a:solidFill>
              <a:effectLst/>
            </c:spPr>
          </c:dPt>
          <c:dPt>
            <c:idx val="6"/>
            <c:invertIfNegative val="0"/>
            <c:bubble3D val="0"/>
            <c:spPr>
              <a:solidFill>
                <a:srgbClr val="0F5140"/>
              </a:solidFill>
              <a:effectLst/>
            </c:spPr>
          </c:dPt>
          <c:dPt>
            <c:idx val="7"/>
            <c:invertIfNegative val="0"/>
            <c:bubble3D val="0"/>
            <c:spPr>
              <a:solidFill>
                <a:srgbClr val="B4532A"/>
              </a:solidFill>
              <a:effectLst/>
            </c:spPr>
          </c:dPt>
          <c:dPt>
            <c:idx val="8"/>
            <c:invertIfNegative val="0"/>
            <c:bubble3D val="0"/>
            <c:spPr>
              <a:solidFill>
                <a:srgbClr val="0870B8"/>
              </a:solidFill>
              <a:effectLst/>
            </c:spPr>
          </c:dPt>
          <c:dPt>
            <c:idx val="9"/>
            <c:invertIfNegative val="0"/>
            <c:bubble3D val="0"/>
            <c:spPr>
              <a:solidFill>
                <a:srgbClr val="9A6B0F"/>
              </a:solidFill>
              <a:effectLst/>
            </c:spPr>
          </c:dPt>
          <c:dPt>
            <c:idx val="10"/>
            <c:invertIfNegative val="0"/>
            <c:bubble3D val="0"/>
            <c:spPr>
              <a:solidFill>
                <a:srgbClr val="0F5140"/>
              </a:solidFill>
              <a:effectLst/>
            </c:spPr>
          </c:dPt>
          <c:dPt>
            <c:idx val="11"/>
            <c:invertIfNegative val="0"/>
            <c:bubble3D val="0"/>
            <c:spPr>
              <a:solidFill>
                <a:srgbClr val="B4532A"/>
              </a:solidFill>
              <a:effectLst/>
            </c:spPr>
          </c:dPt>
          <c:dPt>
            <c:idx val="12"/>
            <c:invertIfNegative val="0"/>
            <c:bubble3D val="0"/>
            <c:spPr>
              <a:solidFill>
                <a:srgbClr val="0870B8"/>
              </a:solidFill>
              <a:effectLst/>
            </c:spPr>
          </c:dPt>
          <c:dPt>
            <c:idx val="13"/>
            <c:invertIfNegative val="0"/>
            <c:bubble3D val="0"/>
            <c:spPr>
              <a:solidFill>
                <a:srgbClr val="9A6B0F"/>
              </a:solidFill>
              <a:effectLst/>
            </c:spPr>
          </c:dPt>
          <c:dPt>
            <c:idx val="14"/>
            <c:invertIfNegative val="0"/>
            <c:bubble3D val="0"/>
            <c:spPr>
              <a:solidFill>
                <a:srgbClr val="0F5140"/>
              </a:solidFill>
              <a:effectLst/>
            </c:spPr>
          </c:dPt>
          <c:dPt>
            <c:idx val="15"/>
            <c:invertIfNegative val="0"/>
            <c:bubble3D val="0"/>
            <c:spPr>
              <a:solidFill>
                <a:srgbClr val="B4532A"/>
              </a:solidFill>
              <a:effectLst/>
            </c:spPr>
          </c:dPt>
          <c:dPt>
            <c:idx val="16"/>
            <c:invertIfNegative val="0"/>
            <c:bubble3D val="0"/>
            <c:spPr>
              <a:solidFill>
                <a:srgbClr val="0870B8"/>
              </a:solidFill>
              <a:effectLst/>
            </c:spPr>
          </c:dPt>
          <c:dPt>
            <c:idx val="17"/>
            <c:invertIfNegative val="0"/>
            <c:bubble3D val="0"/>
            <c:spPr>
              <a:solidFill>
                <a:srgbClr val="9A6B0F"/>
              </a:solidFill>
              <a:effectLst/>
            </c:spPr>
          </c:dPt>
          <c:dPt>
            <c:idx val="18"/>
            <c:invertIfNegative val="0"/>
            <c:bubble3D val="0"/>
            <c:spPr>
              <a:solidFill>
                <a:srgbClr val="0F5140"/>
              </a:solidFill>
              <a:effectLst/>
            </c:spPr>
          </c:dPt>
          <c:cat>
            <c:multiLvlStrRef>
              <c:f>Sheet1!$A$2:$A$20</c:f>
              <c:multiLvlStrCache>
                <c:ptCount val="19"/>
                <c:lvl>
                  <c:pt idx="0">
                    <c:v>95</c:v>
                  </c:pt>
                  <c:pt idx="1">
                    <c:v>96</c:v>
                  </c:pt>
                  <c:pt idx="2">
                    <c:v>97</c:v>
                  </c:pt>
                  <c:pt idx="3">
                    <c:v>98</c:v>
                  </c:pt>
                  <c:pt idx="4">
                    <c:v>99</c:v>
                  </c:pt>
                  <c:pt idx="5">
                    <c:v>00</c:v>
                  </c:pt>
                  <c:pt idx="6">
                    <c:v>01</c:v>
                  </c:pt>
                  <c:pt idx="7">
                    <c:v>02</c:v>
                  </c:pt>
                  <c:pt idx="8">
                    <c:v>03</c:v>
                  </c:pt>
                  <c:pt idx="9">
                    <c:v>04</c:v>
                  </c:pt>
                  <c:pt idx="10">
                    <c:v>05</c:v>
                  </c:pt>
                  <c:pt idx="11">
                    <c:v>06</c:v>
                  </c:pt>
                  <c:pt idx="12">
                    <c:v>07</c:v>
                  </c:pt>
                  <c:pt idx="13">
                    <c:v>08</c:v>
                  </c:pt>
                  <c:pt idx="14">
                    <c:v>09</c:v>
                  </c:pt>
                  <c:pt idx="15">
                    <c:v>10</c:v>
                  </c:pt>
                  <c:pt idx="16">
                    <c:v>11</c:v>
                  </c:pt>
                  <c:pt idx="17">
                    <c:v>12</c:v>
                  </c:pt>
                  <c:pt idx="18">
                    <c:v>13</c:v>
                  </c:pt>
                </c:lvl>
              </c:multiLvlStrCache>
            </c:multiLvlStrRef>
          </c:cat>
          <c:val>
            <c:numRef>
              <c:f>Sheet1!$B$2:$B$20</c:f>
              <c:numCache>
                <c:formatCode>General</c:formatCode>
                <c:ptCount val="19"/>
                <c:pt idx="0">
                  <c:v>-0.13</c:v>
                </c:pt>
                <c:pt idx="1">
                  <c:v>0.14</c:v>
                </c:pt>
                <c:pt idx="2">
                  <c:v>1.75</c:v>
                </c:pt>
                <c:pt idx="3">
                  <c:v>0.66</c:v>
                </c:pt>
                <c:pt idx="4">
                  <c:v>-0.34</c:v>
                </c:pt>
                <c:pt idx="5">
                  <c:v>-0.68</c:v>
                </c:pt>
                <c:pt idx="6">
                  <c:v>-0.74</c:v>
                </c:pt>
                <c:pt idx="7">
                  <c:v>-0.92</c:v>
                </c:pt>
                <c:pt idx="8">
                  <c:v>-0.26</c:v>
                </c:pt>
                <c:pt idx="9">
                  <c:v>-0.01</c:v>
                </c:pt>
                <c:pt idx="10">
                  <c:v>-0.28</c:v>
                </c:pt>
                <c:pt idx="11">
                  <c:v>0.25</c:v>
                </c:pt>
                <c:pt idx="12">
                  <c:v>0.06</c:v>
                </c:pt>
                <c:pt idx="13">
                  <c:v>1.38</c:v>
                </c:pt>
                <c:pt idx="14">
                  <c:v>-1.35</c:v>
                </c:pt>
                <c:pt idx="15">
                  <c:v>-0.73</c:v>
                </c:pt>
                <c:pt idx="16">
                  <c:v>-0.27</c:v>
                </c:pt>
                <c:pt idx="17">
                  <c:v>-0.04</c:v>
                </c:pt>
                <c:pt idx="18">
                  <c:v>0.34</c:v>
                </c:pt>
              </c:numCache>
            </c:numRef>
          </c:val>
        </c:ser>
        <c:dLbls>
          <c:numFmt formatCode="0.0" sourceLinked="0"/>
          <c:txPr>
            <a:bodyPr/>
            <a:lstStyle/>
            <a:p>
              <a:pPr>
                <a:defRPr b="0" i="0" strike="noStrike" sz="1100" u="none">
                  <a:solidFill>
                    <a:srgbClr val="0A1628"/>
                  </a:solidFill>
                  <a:latin typeface="Arial"/>
                </a:defRPr>
              </a:pPr>
            </a:p>
          </c:txPr>
          <c:showLegendKey val="0"/>
          <c:showVal val="0"/>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2"/>
          <c:min val="-1.5"/>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United States, % a year, 1970-1985</a:t>
            </a:r>
          </a:p>
        </c:rich>
      </c:tx>
      <c:layout/>
      <c:overlay val="0"/>
    </c:title>
    <c:autoTitleDeleted val="0"/>
    <c:plotArea>
      <c:layout/>
      <c:lineChart>
        <c:varyColors val="0"/>
        <c:ser>
          <c:idx val="0"/>
          <c:order val="0"/>
          <c:tx>
            <c:strRef>
              <c:f>Sheet1!$B$1</c:f>
              <c:strCache>
                <c:ptCount val="1"/>
                <c:pt idx="0">
                  <c:v>Consumer price inflation</c:v>
                </c:pt>
              </c:strCache>
            </c:strRef>
          </c:tx>
          <c:spPr>
            <a:solidFill>
              <a:srgbClr val="0870B8"/>
            </a:solidFill>
            <a:ln w="31750" cap="flat">
              <a:solidFill>
                <a:srgbClr val="0870B8"/>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0870B8"/>
              </a:solidFill>
              <a:ln w="9525" cap="flat">
                <a:solidFill>
                  <a:srgbClr val="0870B8"/>
                </a:solidFill>
                <a:prstDash val="solid"/>
                <a:round/>
              </a:ln>
              <a:effectLst/>
            </c:spPr>
          </c:marker>
          <c:cat>
            <c:multiLvlStrRef>
              <c:f>Sheet1!$A$2:$A$17</c:f>
              <c:multiLvlStrCache>
                <c:ptCount val="16"/>
                <c:lvl>
                  <c:pt idx="0">
                    <c:v>70</c:v>
                  </c:pt>
                  <c:pt idx="1">
                    <c:v>71</c:v>
                  </c:pt>
                  <c:pt idx="2">
                    <c:v>72</c:v>
                  </c:pt>
                  <c:pt idx="3">
                    <c:v>73</c:v>
                  </c:pt>
                  <c:pt idx="4">
                    <c:v>74</c:v>
                  </c:pt>
                  <c:pt idx="5">
                    <c:v>75</c:v>
                  </c:pt>
                  <c:pt idx="6">
                    <c:v>76</c:v>
                  </c:pt>
                  <c:pt idx="7">
                    <c:v>77</c:v>
                  </c:pt>
                  <c:pt idx="8">
                    <c:v>78</c:v>
                  </c:pt>
                  <c:pt idx="9">
                    <c:v>79</c:v>
                  </c:pt>
                  <c:pt idx="10">
                    <c:v>80</c:v>
                  </c:pt>
                  <c:pt idx="11">
                    <c:v>81</c:v>
                  </c:pt>
                  <c:pt idx="12">
                    <c:v>82</c:v>
                  </c:pt>
                  <c:pt idx="13">
                    <c:v>83</c:v>
                  </c:pt>
                  <c:pt idx="14">
                    <c:v>84</c:v>
                  </c:pt>
                  <c:pt idx="15">
                    <c:v>85</c:v>
                  </c:pt>
                </c:lvl>
              </c:multiLvlStrCache>
            </c:multiLvlStrRef>
          </c:cat>
          <c:val>
            <c:numRef>
              <c:f>Sheet1!$B$2:$B$17</c:f>
              <c:numCache>
                <c:formatCode>General</c:formatCode>
                <c:ptCount val="16"/>
                <c:pt idx="0">
                  <c:v>5.84</c:v>
                </c:pt>
                <c:pt idx="1">
                  <c:v>4.29</c:v>
                </c:pt>
                <c:pt idx="2">
                  <c:v>3.27</c:v>
                </c:pt>
                <c:pt idx="3">
                  <c:v>6.18</c:v>
                </c:pt>
                <c:pt idx="4">
                  <c:v>11.05</c:v>
                </c:pt>
                <c:pt idx="5">
                  <c:v>9.14</c:v>
                </c:pt>
                <c:pt idx="6">
                  <c:v>5.74</c:v>
                </c:pt>
                <c:pt idx="7">
                  <c:v>6.5</c:v>
                </c:pt>
                <c:pt idx="8">
                  <c:v>7.63</c:v>
                </c:pt>
                <c:pt idx="9">
                  <c:v>11.25</c:v>
                </c:pt>
                <c:pt idx="10">
                  <c:v>13.55</c:v>
                </c:pt>
                <c:pt idx="11">
                  <c:v>10.33</c:v>
                </c:pt>
                <c:pt idx="12">
                  <c:v>6.13</c:v>
                </c:pt>
                <c:pt idx="13">
                  <c:v>3.21</c:v>
                </c:pt>
                <c:pt idx="14">
                  <c:v>4.3</c:v>
                </c:pt>
                <c:pt idx="15">
                  <c:v>3.55</c:v>
                </c:pt>
              </c:numCache>
            </c:numRef>
          </c:val>
          <c:smooth val="0"/>
        </c:ser>
        <c:ser>
          <c:idx val="1"/>
          <c:order val="1"/>
          <c:tx>
            <c:strRef>
              <c:f>Sheet1!$C$1</c:f>
              <c:strCache>
                <c:ptCount val="1"/>
                <c:pt idx="0">
                  <c:v>Unemployment rate</c:v>
                </c:pt>
              </c:strCache>
            </c:strRef>
          </c:tx>
          <c:spPr>
            <a:solidFill>
              <a:srgbClr val="9A6B0F"/>
            </a:solidFill>
            <a:ln w="31750" cap="flat">
              <a:solidFill>
                <a:srgbClr val="9A6B0F"/>
              </a:solidFill>
              <a:prstDash val="solid"/>
              <a:round/>
            </a:ln>
            <a:effectLst/>
          </c:spPr>
          <c:invertIfNegative val="0"/>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c:symbol val="circle"/>
            <c:size val="7"/>
            <c:spPr>
              <a:solidFill>
                <a:srgbClr val="9A6B0F"/>
              </a:solidFill>
              <a:ln w="9525" cap="flat">
                <a:solidFill>
                  <a:srgbClr val="9A6B0F"/>
                </a:solidFill>
                <a:prstDash val="solid"/>
                <a:round/>
              </a:ln>
              <a:effectLst/>
            </c:spPr>
          </c:marker>
          <c:cat>
            <c:multiLvlStrRef>
              <c:f>Sheet1!$A$2:$A$17</c:f>
              <c:multiLvlStrCache>
                <c:ptCount val="16"/>
                <c:lvl>
                  <c:pt idx="0">
                    <c:v>70</c:v>
                  </c:pt>
                  <c:pt idx="1">
                    <c:v>71</c:v>
                  </c:pt>
                  <c:pt idx="2">
                    <c:v>72</c:v>
                  </c:pt>
                  <c:pt idx="3">
                    <c:v>73</c:v>
                  </c:pt>
                  <c:pt idx="4">
                    <c:v>74</c:v>
                  </c:pt>
                  <c:pt idx="5">
                    <c:v>75</c:v>
                  </c:pt>
                  <c:pt idx="6">
                    <c:v>76</c:v>
                  </c:pt>
                  <c:pt idx="7">
                    <c:v>77</c:v>
                  </c:pt>
                  <c:pt idx="8">
                    <c:v>78</c:v>
                  </c:pt>
                  <c:pt idx="9">
                    <c:v>79</c:v>
                  </c:pt>
                  <c:pt idx="10">
                    <c:v>80</c:v>
                  </c:pt>
                  <c:pt idx="11">
                    <c:v>81</c:v>
                  </c:pt>
                  <c:pt idx="12">
                    <c:v>82</c:v>
                  </c:pt>
                  <c:pt idx="13">
                    <c:v>83</c:v>
                  </c:pt>
                  <c:pt idx="14">
                    <c:v>84</c:v>
                  </c:pt>
                  <c:pt idx="15">
                    <c:v>85</c:v>
                  </c:pt>
                </c:lvl>
              </c:multiLvlStrCache>
            </c:multiLvlStrRef>
          </c:cat>
          <c:val>
            <c:numRef>
              <c:f>Sheet1!$C$2:$C$17</c:f>
              <c:numCache>
                <c:formatCode>General</c:formatCode>
                <c:ptCount val="16"/>
                <c:pt idx="0">
                  <c:v>4.9</c:v>
                </c:pt>
                <c:pt idx="1">
                  <c:v>5.9</c:v>
                </c:pt>
                <c:pt idx="2">
                  <c:v>5.6</c:v>
                </c:pt>
                <c:pt idx="3">
                  <c:v>4.9</c:v>
                </c:pt>
                <c:pt idx="4">
                  <c:v>5.6</c:v>
                </c:pt>
                <c:pt idx="5">
                  <c:v>8.5</c:v>
                </c:pt>
                <c:pt idx="6">
                  <c:v>7.7</c:v>
                </c:pt>
                <c:pt idx="7">
                  <c:v>7.1</c:v>
                </c:pt>
                <c:pt idx="8">
                  <c:v>6.1</c:v>
                </c:pt>
                <c:pt idx="9">
                  <c:v>5.8</c:v>
                </c:pt>
                <c:pt idx="10">
                  <c:v>7.1</c:v>
                </c:pt>
                <c:pt idx="11">
                  <c:v>7.6</c:v>
                </c:pt>
                <c:pt idx="12">
                  <c:v>9.7</c:v>
                </c:pt>
                <c:pt idx="13">
                  <c:v>9.6</c:v>
                </c:pt>
                <c:pt idx="14">
                  <c:v>7.5</c:v>
                </c:pt>
                <c:pt idx="15">
                  <c:v>7.2</c:v>
                </c:pt>
              </c:numCache>
            </c:numRef>
          </c:val>
          <c:smooth val="0"/>
        </c:ser>
        <c:dLbls>
          <c:numFmt formatCode="0" sourceLinked="0"/>
          <c:txPr>
            <a:bodyPr/>
            <a:lstStyle/>
            <a:p>
              <a:pPr>
                <a:defRPr b="0" i="0" strike="noStrike" sz="1000" u="none">
                  <a:solidFill>
                    <a:srgbClr val="0A1628"/>
                  </a:solidFill>
                  <a:latin typeface="Arial"/>
                </a:defRPr>
              </a:pPr>
            </a:p>
          </c:txPr>
          <c:dLblPos val="t"/>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15"/>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if prices fell across the board next year, would that be good news? Most people say yes. By the end they should be able to say when it is not, and why a central bank fears both of today's 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both definitions on the board. Deflation is about the direction of prices. Stagflation is about a combination: prices rising fast while output stalls and jobs are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mix-up is disinflation and deflation. When inflation falls from 6% to 3%, prices are still higher than a year ago. One price falling, say tomatoes after a good harvest, is not deflation either: deflation is about the whole basket.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cost is the interest measured in goods rather than rupees. The quick rule, 6% minus inflation, gives 1% and 11%; dividing gives the exact figures. A central bank fights a spiral by cutting rates, but rates cannot go far below zero, so with falling prices the real cost of borrowing can stay high. Not every price fall is harmful: prices that fall because of better technology can leave buyers better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are annual averages. A wider price measure, the GDP deflator, fell in every year from 1998 to 2013 on the same World Bank data. On 19 March 2024 the Bank of Japan said its negative interest rate policy and other easing measures had 'fulfilled their roles' and set its overnight rate at around 0 to 0.1%. The lesson: deflation does not have to be deep to be hard to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Producer prices are what factories get for their goods. The GDP deflator covers prices across the whole economy. India's WPI is on the new 2022-23 base, from the May 2026 index released on 15 June 2026; the old 2011-12 series first showed +0.13%, −1.21% and −0.32% for Sep-Nov 2025. China's NBS also reported CPI down 0.3% in September 2025; 2025 as a whole was flat.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are annual averages. The Federal Reserve History essay says inflation reached more than 14% in 1980 and unemployment peaked at nearly 11% in the 1981-82 recession. It dates the first oil shock to the Arab oil embargo of October 1973 and the second to the Iranian revolution of 1979. US output shrank in 1974, 1975, 1980 and 1982 on World Bank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3.4% growth figure is today's World Bank estimate for 2022, made after the year ended; the 2.9% was a forecast made in June 2022. A warning about a risk is not a description of what happened. The World Bank also named differences from the 1970s: a strong dollar, smaller rises in commodity prices, and clear price-stability mandates for central banks.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official statistics, not market prices. State them and stop: we do not predict whether inflation or growth will rise or fall, and RBI's projections are RBI's. The next CPI release is due on 12 November 2026 and the next GDP estimate on 30 November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RBI Act, the target is failed if average CPI inflation stays above 6% or below 2% for any three consecutive quarters. So India's framework treats inflation that is too low as a problem too, not only inflation that is too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third point: wholesale and retail prices can move differently for months, because the baskets and weights differ. Quote CPI when someone asks about inflation, and say which index you are using.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No. It is disinflation: prices are still rising, only more slowly. Deflation needs inflation below zero.
Q2: Repayment ₹54,000. In today's money: 54,000 ÷ 0.96 = ₹56,250, a real cost of 12.5%.
Q3: Raising rates to curb inflation slows the economy further. Cutting rates to support growth risks more inflation. One tool faces two problems pulling in opposite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Deflation and stagflation</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Falling prices, and rising prices in a stalled economy: what each means, with Japan, China, the 1970s and 2022</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Official statistics as released up to 14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Deflation is a lasting fall in prices across the economy. Stagflation is high inflation in a stalled economy.</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Both are hard for a central bank. With deflation, interest rates cannot go far below zero. With stagflation, one tool has to deal with two problems that pull in opposite directions.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that sound alike</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Inflation</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general price level rises, so ₹100 buys a little less. India's CPI was up 5.54% in the year to September 2026.</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Disinflation</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Inflation slows but stays above zero. Prices still rise, only more slowly: say 3% a year instead of 6%.</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Deflation</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general price level falls and keeps falling for a while. Inflation is below zero, so ₹100 buys more.</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Stagflation</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High inflation with weak or no growth and rising unemployment. The word joins 'stagnation' and 'inflation'.</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for India's CPI: MoSPI press release on CPI (base 2024=100) for September 2026, 12 Oct 2026 (provisional).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falling prices can hurt a borrower</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shopkeeper borrows ₹1,00,000 for one year at 6% interest. She must repay ₹1,06,000. That sum is fixed in rupees.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What changes is what those rupees can buy.</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Prices rise 5% in the year. In today's money the repayment is 1,06,000 ÷ 1.05 = ₹1,00,952: a real cost of 0.95%.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Prices fall 5% instead. The repayment is 1,06,000 ÷ 0.95 = ₹1,11,579 in today's money: a real cost of 11.58%.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Her own selling prices fall too, so she must sell more goods to raise the same rupees. She cuts spending and hiring.</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When many borrowers do this at once, demand falls and prices fall further. Economists call this a deflationary spiral.</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same 6% loan costs 0.95% in real terms with 5% inflation, and 11.58% with 5% deflation.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round figures.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Japan: mild but long-lasting deflation</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Consumer prices fell in 12 of the 19 years from 1995 to 2013.</a:t>
            </a:r>
            <a:endParaRPr lang="en-US" sz="1250" dirty="0"/>
          </a:p>
          <a:p>
            <a:pPr marL="165100" indent="-165100">
              <a:spcAft>
                <a:spcPts val="700"/>
              </a:spcAft>
              <a:buSzPct val="100000"/>
              <a:buChar char="•"/>
            </a:pPr>
            <a:r>
              <a:rPr lang="en-US" sz="1250" dirty="0">
                <a:solidFill>
                  <a:schemeClr val="tx1"/>
                </a:solidFill>
              </a:rPr>
              <a:t>The falls were small. The largest was 1.35%, in 2009.</a:t>
            </a:r>
            <a:endParaRPr lang="en-US" sz="1250" dirty="0"/>
          </a:p>
          <a:p>
            <a:pPr marL="165100" indent="-165100">
              <a:spcAft>
                <a:spcPts val="700"/>
              </a:spcAft>
              <a:buSzPct val="100000"/>
              <a:buChar char="•"/>
            </a:pPr>
            <a:r>
              <a:rPr lang="en-US" sz="1250" dirty="0">
                <a:solidFill>
                  <a:schemeClr val="tx1"/>
                </a:solidFill>
              </a:rPr>
              <a:t>The Bank of Japan set a 2% inflation target in January 2013.</a:t>
            </a:r>
            <a:endParaRPr lang="en-US" sz="1250" dirty="0"/>
          </a:p>
          <a:p>
            <a:pPr marL="165100" indent="-165100">
              <a:spcAft>
                <a:spcPts val="700"/>
              </a:spcAft>
              <a:buSzPct val="100000"/>
              <a:buChar char="•"/>
            </a:pPr>
            <a:r>
              <a:rPr lang="en-US" sz="1250" dirty="0">
                <a:solidFill>
                  <a:schemeClr val="tx1"/>
                </a:solidFill>
              </a:rPr>
              <a:t>Inflation was above 2% in each year from 2022 to 2025.</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World Bank, World Development Indicators (inflation, consumer prices, annual %), accessed 16 Oct 2026; Bank of Japan, 'Price Stability Target of 2 Percent'.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Falling prices: three recent cases</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554480"/>
                <a:gridCol w="4023360"/>
                <a:gridCol w="2651760"/>
              </a:tblGrid>
              <a:tr h="566928">
                <a:tc>
                  <a:txBody>
                    <a:bodyPr/>
                    <a:lstStyle/>
                    <a:p>
                      <a:pPr indent="0" marL="0">
                        <a:buNone/>
                      </a:pPr>
                      <a:r>
                        <a:rPr lang="en-US" sz="1250" b="1" dirty="0">
                          <a:solidFill>
                            <a:srgbClr val="FFFFFF"/>
                          </a:solidFill>
                        </a:rPr>
                        <a:t>Where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happened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to notice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Japan, 1995 to 2013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Consumer prices fell in 12 of 19 years, each time by less than 1.5%. A 2% inflation target followed in 2013.</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Mild deflation can last for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China, 2023 to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Consumer prices were flat in 2025, after a 0.2% rise in 2024. Producer prices fell 2.6% in 2025. The GDP deflator fell in all three years.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Factory-gate prices can fall while shop prices barely move.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India, wholesale prices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On the new 2022-23 base, WPI inflation was −0.20%, −1.18% and −0.59% in September, October and November 2025, and 11.39% in September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WPI is wholesale prices, not what households pay. It can swing fast.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World Bank WDI, accessed 16 Oct 2026; NBS data reported on gov.cn, 9 Jan 2026; Office of the Economic Adviser, DPIIT, WPI release, 14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1970s: the era of stagflation</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Oil shocks in 1973 and 1979 pushed prices up while output faltered.</a:t>
            </a:r>
            <a:endParaRPr lang="en-US" sz="1250" dirty="0"/>
          </a:p>
          <a:p>
            <a:pPr marL="165100" indent="-165100">
              <a:spcAft>
                <a:spcPts val="700"/>
              </a:spcAft>
              <a:buSzPct val="100000"/>
              <a:buChar char="•"/>
            </a:pPr>
            <a:r>
              <a:rPr lang="en-US" sz="1250" dirty="0">
                <a:solidFill>
                  <a:schemeClr val="tx1"/>
                </a:solidFill>
              </a:rPr>
              <a:t>Inflation topped 10% in 1974 and 1979 to 1981. Unemployment hit 8.5% in 1975.</a:t>
            </a:r>
            <a:endParaRPr lang="en-US" sz="1250" dirty="0"/>
          </a:p>
          <a:p>
            <a:pPr marL="165100" indent="-165100">
              <a:spcAft>
                <a:spcPts val="700"/>
              </a:spcAft>
              <a:buSzPct val="100000"/>
              <a:buChar char="•"/>
            </a:pPr>
            <a:r>
              <a:rPr lang="en-US" sz="1250" dirty="0">
                <a:solidFill>
                  <a:schemeClr val="tx1"/>
                </a:solidFill>
              </a:rPr>
              <a:t>Cutting rates risked more inflation. Raising them risked a deeper slump.</a:t>
            </a:r>
            <a:endParaRPr lang="en-US" sz="1250" dirty="0"/>
          </a:p>
          <a:p>
            <a:pPr marL="165100" indent="-165100">
              <a:spcAft>
                <a:spcPts val="700"/>
              </a:spcAft>
              <a:buSzPct val="100000"/>
              <a:buChar char="•"/>
            </a:pPr>
            <a:r>
              <a:rPr lang="en-US" sz="1250" dirty="0">
                <a:solidFill>
                  <a:schemeClr val="tx1"/>
                </a:solidFill>
              </a:rPr>
              <a:t>Inflation fell after steep rate rises, with 9.7% unemployment in 1982.</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World Bank WDI (US consumer price inflation; unemployment, national estimate), accessed 16 Oct 2026; Federal Reserve History, 'The Great Inflation', 2013.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2022: the stagflation scare</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2.9%</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warning</a:t>
            </a:r>
            <a:endParaRPr lang="en-US" sz="1650" dirty="0"/>
          </a:p>
        </p:txBody>
      </p:sp>
      <p:sp>
        <p:nvSpPr>
          <p:cNvPr id="9" name="Text 5"/>
          <p:cNvSpPr/>
          <p:nvPr/>
        </p:nvSpPr>
        <p:spPr>
          <a:xfrm>
            <a:off x="6858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In June 2022 the World Bank cut its forecast for world growth that year to 2.9%, from 4.1% in January. It said the risk of stagflation was rising.</a:t>
            </a:r>
            <a:endParaRPr lang="en-US" sz="1350" dirty="0"/>
          </a:p>
        </p:txBody>
      </p:sp>
      <p:sp>
        <p:nvSpPr>
          <p:cNvPr id="10" name="Shape 6"/>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3" name="Text 8"/>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echoes</a:t>
            </a:r>
            <a:endParaRPr lang="en-US" sz="1650" dirty="0"/>
          </a:p>
        </p:txBody>
      </p:sp>
      <p:sp>
        <p:nvSpPr>
          <p:cNvPr id="14" name="Text 9"/>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It saw three echoes of the 1970s: supply shocks pushing up inflation, a long spell of very easy money, and weakening growth. It also listed differences, such as stronger banks.</a:t>
            </a:r>
            <a:endParaRPr lang="en-US" sz="1350" dirty="0"/>
          </a:p>
        </p:txBody>
      </p:sp>
      <p:sp>
        <p:nvSpPr>
          <p:cNvPr id="15" name="Shape 10"/>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8138160" y="1408176"/>
            <a:ext cx="329184" cy="329184"/>
          </a:xfrm>
          <a:prstGeom prst="rect">
            <a:avLst/>
          </a:prstGeom>
        </p:spPr>
      </p:pic>
      <p:sp>
        <p:nvSpPr>
          <p:cNvPr id="18" name="Text 12"/>
          <p:cNvSpPr/>
          <p:nvPr/>
        </p:nvSpPr>
        <p:spPr>
          <a:xfrm>
            <a:off x="6324600" y="140817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8.0%</a:t>
            </a:r>
            <a:endParaRPr lang="en-US" sz="2800" dirty="0"/>
          </a:p>
        </p:txBody>
      </p:sp>
      <p:sp>
        <p:nvSpPr>
          <p:cNvPr id="19" name="Text 13"/>
          <p:cNvSpPr/>
          <p:nvPr/>
        </p:nvSpPr>
        <p:spPr>
          <a:xfrm>
            <a:off x="63246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 followed</a:t>
            </a:r>
            <a:endParaRPr lang="en-US" sz="1650" dirty="0"/>
          </a:p>
        </p:txBody>
      </p:sp>
      <p:sp>
        <p:nvSpPr>
          <p:cNvPr id="20" name="Text 14"/>
          <p:cNvSpPr/>
          <p:nvPr/>
        </p:nvSpPr>
        <p:spPr>
          <a:xfrm>
            <a:off x="63246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World inflation averaged 8.0% in 2022. World growth was 3.4%. Central banks raised rates: RBI raised its repo rate in steps from May 2022 to 6.50% in February 2023.</a:t>
            </a:r>
            <a:endParaRPr lang="en-US" sz="1350" dirty="0"/>
          </a:p>
        </p:txBody>
      </p:sp>
      <p:sp>
        <p:nvSpPr>
          <p:cNvPr id="21" name="Text 1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World Bank press release, 'Stagflation Risk Rises Amid Sharp Slowdown in Growth', 7 Jun 2022; World Bank WDI, accessed 16 Oct 2026; RBI Press Release 2022-2023/1680, 8 Feb 2023.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 in India</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Latest official figures. Prices and output are both rising, so neither definition fits these numbers.</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CPI INFLATION</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5.54%</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September 2026, provisional. Target 4%, band 2% to 6%.</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WPI INFLATION</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11.4%</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11.39% in September 2026, provisional, base 2022-23.</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REAL GDP GROWTH</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7.8%</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April to June 2026, against a year earlier.</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RBI PROJECTION</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7.1%</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Real GDP growth for 2026-27. CPI projection: 5.2%.</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MoSPI CPI press release, 12 Oct 2026; Office of the Economic Adviser, DPIIT, WPI press release, 14 Oct 2026; MoSPI GDP press note, 31 Aug 2026; RBI Governor's Statement, 7 Oct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Older assumptions</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 India, talk of deflation refers to the wholesale price index.</a:t>
            </a:r>
            <a:endParaRPr lang="en-US" sz="1400" dirty="0"/>
          </a:p>
          <a:p>
            <a:pPr marL="177800" indent="-177800">
              <a:spcAft>
                <a:spcPts val="500"/>
              </a:spcAft>
              <a:buSzPct val="100000"/>
              <a:buChar char="•"/>
            </a:pPr>
            <a:r>
              <a:rPr lang="en-US" sz="1400" dirty="0">
                <a:solidFill>
                  <a:schemeClr val="tx1"/>
                </a:solidFill>
              </a:rPr>
              <a:t>Japan is the standing example of an economy stuck in deflation.</a:t>
            </a:r>
            <a:endParaRPr lang="en-US" sz="1400" dirty="0"/>
          </a:p>
          <a:p>
            <a:pPr marL="177800" indent="-177800">
              <a:spcAft>
                <a:spcPts val="500"/>
              </a:spcAft>
              <a:buSzPct val="100000"/>
              <a:buChar char="•"/>
            </a:pPr>
            <a:r>
              <a:rPr lang="en-US" sz="1400" dirty="0">
                <a:solidFill>
                  <a:schemeClr val="tx1"/>
                </a:solidFill>
              </a:rPr>
              <a:t>Stagflation is mainly a worry for slow-growing rich economies.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RBI's target uses CPI, since 2016; inflation below it is deflation risk.</a:t>
            </a:r>
            <a:endParaRPr lang="en-US" sz="1400" dirty="0"/>
          </a:p>
          <a:p>
            <a:pPr marL="177800" indent="-177800">
              <a:spcAft>
                <a:spcPts val="500"/>
              </a:spcAft>
              <a:buSzPct val="100000"/>
              <a:buChar char="•"/>
            </a:pPr>
            <a:r>
              <a:rPr lang="en-US" sz="1400" dirty="0">
                <a:solidFill>
                  <a:schemeClr val="tx1"/>
                </a:solidFill>
              </a:rPr>
              <a:t>Japan's inflation was above 2% in each year from 2022 to 2025.</a:t>
            </a:r>
            <a:endParaRPr lang="en-US" sz="1400" dirty="0"/>
          </a:p>
          <a:p>
            <a:pPr marL="177800" indent="-177800">
              <a:spcAft>
                <a:spcPts val="500"/>
              </a:spcAft>
              <a:buSzPct val="100000"/>
              <a:buChar char="•"/>
            </a:pPr>
            <a:r>
              <a:rPr lang="en-US" sz="1400" dirty="0">
                <a:solidFill>
                  <a:schemeClr val="tx1"/>
                </a:solidFill>
              </a:rPr>
              <a:t>In 2022 the World Bank warned of stagflation risk for the world economy.</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Both indices have new bases: CPI 2024=100, first released Feb 2026; WPI 2022-23, June 2026.</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Monetary Policy overview (RBI Act, 2016 amendment); World Bank WDI; World Bank, 7 Jun 2022; MoSPI, 12 Feb 2026; Office of the Economic Adviser, 1 Jun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'Inflation fell, so prices fell.'</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That is disinflation. Prices fall only when inflation is below zero, as in Japan in each year from 1999 to 2005.</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'Falling prices are always good news.'</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fall that comes from better technology can help buyers. A broad fall driven by weak demand makes debts heavier and can hold back spending.</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'Negative WPI means India had deflation.'</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WPI tracks wholesale prices. The headline inflation rate and RBI's target use CPI, which tracks what households pay.</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'Stagflation just means high inflation.'</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also needs weak growth. In 2022 US inflation was 8.0% while its economy grew 2.5%.</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Inflation falls from 6% to 2%. Is this deflation?</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You borrow ₹50,000 at 8% for one year and prices fall 4% (assumed figures). What is the repayment worth in today's money?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Why is stagflation hard for a central bank to deal with?</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CPI September 2026 (5.54%, provisional): MoSPI press release, 12 Oct 2026. WPI (base 2022-23), Sep 2025 to Sep 2026: Office of the Economic Adviser, DPIIT, press release, 14 Oct 2026.</a:t>
            </a:r>
            <a:endParaRPr lang="en-US" sz="950" dirty="0"/>
          </a:p>
          <a:p>
            <a:pPr marL="165100" indent="-165100">
              <a:spcAft>
                <a:spcPts val="400"/>
              </a:spcAft>
              <a:buSzPct val="100000"/>
              <a:buChar char="•"/>
            </a:pPr>
            <a:r>
              <a:rPr lang="en-US" sz="950" dirty="0">
                <a:solidFill>
                  <a:schemeClr val="tx1"/>
                </a:solidFill>
              </a:rPr>
              <a:t>Real GDP growth, April-June 2026: MoSPI press note, 31 Aug 2026. RBI projections for 2026-27: RBI Governor's Statement, 7 Oct 2026. Inflation target framework: RBI, Monetary Policy overview.</a:t>
            </a:r>
            <a:endParaRPr lang="en-US" sz="950" dirty="0"/>
          </a:p>
          <a:p>
            <a:pPr marL="165100" indent="-165100">
              <a:spcAft>
                <a:spcPts val="400"/>
              </a:spcAft>
              <a:buSzPct val="100000"/>
              <a:buChar char="•"/>
            </a:pPr>
            <a:r>
              <a:rPr lang="en-US" sz="950" dirty="0">
                <a:solidFill>
                  <a:schemeClr val="tx1"/>
                </a:solidFill>
              </a:rPr>
              <a:t>Japan, China and US inflation, GDP deflator, growth and US unemployment: World Bank, World Development Indicators, accessed 16 Oct 2026.</a:t>
            </a:r>
            <a:endParaRPr lang="en-US" sz="950" dirty="0"/>
          </a:p>
          <a:p>
            <a:pPr marL="165100" indent="-165100">
              <a:spcAft>
                <a:spcPts val="400"/>
              </a:spcAft>
              <a:buSzPct val="100000"/>
              <a:buChar char="•"/>
            </a:pPr>
            <a:r>
              <a:rPr lang="en-US" sz="950" dirty="0">
                <a:solidFill>
                  <a:schemeClr val="tx1"/>
                </a:solidFill>
              </a:rPr>
              <a:t>Bank of Japan: 'Price Stability Target of 2 Percent' (January 2013); 'Changes in the Monetary Policy Framework', 19 Mar 2024. China 2025 prices: NBS data reported on gov.cn, 9 Jan 2026.</a:t>
            </a:r>
            <a:endParaRPr lang="en-US" sz="950" dirty="0"/>
          </a:p>
          <a:p>
            <a:pPr marL="165100" indent="-165100">
              <a:spcAft>
                <a:spcPts val="400"/>
              </a:spcAft>
              <a:buSzPct val="100000"/>
              <a:buChar char="•"/>
            </a:pPr>
            <a:r>
              <a:rPr lang="en-US" sz="950" dirty="0">
                <a:solidFill>
                  <a:schemeClr val="tx1"/>
                </a:solidFill>
              </a:rPr>
              <a:t>World Bank press release, 'Stagflation Risk Rises Amid Sharp Slowdown in Growth', 7 Jun 2022. Federal Reserve History, 'The Great Inflation', Michael Bryan, 2013.</a:t>
            </a:r>
            <a:endParaRPr lang="en-US" sz="950" dirty="0"/>
          </a:p>
          <a:p>
            <a:pPr marL="165100" indent="-165100">
              <a:spcAft>
                <a:spcPts val="400"/>
              </a:spcAft>
              <a:buSzPct val="100000"/>
              <a:buChar char="•"/>
            </a:pPr>
            <a:r>
              <a:rPr lang="en-US" sz="950" dirty="0">
                <a:solidFill>
                  <a:schemeClr val="tx1"/>
                </a:solidFill>
              </a:rPr>
              <a:t>RBI repo rate 6.50%: RBI Press Release 2022-2023/1680, 8 Feb 2023. WPI base revision: Office of the Economic Adviser, Note for WPI Users, 1 Jun 2026.</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Deflation and stagflation</dc:title>
  <dc:subject>PptxGenJS Presentation</dc:subject>
  <dc:creator>Trustner</dc:creator>
  <cp:lastModifiedBy>Trustner</cp:lastModifiedBy>
  <cp:revision>1</cp:revision>
  <dcterms:created xsi:type="dcterms:W3CDTF">2026-10-15T23:32:22Z</dcterms:created>
  <dcterms:modified xsi:type="dcterms:W3CDTF">2026-10-15T23:32:22Z</dcterms:modified>
</cp:coreProperties>
</file>