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Net losses of individuals, ₹ lakh crore</a:t>
            </a:r>
          </a:p>
        </c:rich>
      </c:tx>
      <c:layout/>
      <c:overlay val="0"/>
    </c:title>
    <c:autoTitleDeleted val="0"/>
    <c:plotArea>
      <c:layout/>
      <c:barChart>
        <c:barDir val="col"/>
        <c:grouping val="clustered"/>
        <c:varyColors val="0"/>
        <c:ser>
          <c:idx val="0"/>
          <c:order val="0"/>
          <c:tx>
            <c:strRef>
              <c:f>Sheet1!$B$1</c:f>
              <c:strCache>
                <c:ptCount val="1"/>
                <c:pt idx="0">
                  <c:v>Net losses (₹ lakh crore)</c:v>
                </c:pt>
              </c:strCache>
            </c:strRef>
          </c:tx>
          <c:spPr>
            <a:solidFill>
              <a:srgbClr val="0870B8"/>
            </a:solidFill>
            <a:effectLst/>
          </c:spPr>
          <c:invertIfNegative val="0"/>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dPt>
            <c:idx val="4"/>
            <c:invertIfNegative val="0"/>
            <c:bubble3D val="0"/>
            <c:spPr>
              <a:solidFill>
                <a:srgbClr val="0870B8"/>
              </a:solidFill>
              <a:effectLst/>
            </c:spPr>
          </c:dPt>
          <c:cat>
            <c:multiLvlStrRef>
              <c:f>Sheet1!$A$2:$A$6</c:f>
              <c:multiLvlStrCache>
                <c:ptCount val="5"/>
                <c:lvl>
                  <c:pt idx="0">
                    <c:v>FY22</c:v>
                  </c:pt>
                  <c:pt idx="1">
                    <c:v>FY23</c:v>
                  </c:pt>
                  <c:pt idx="2">
                    <c:v>FY24</c:v>
                  </c:pt>
                  <c:pt idx="3">
                    <c:v>FY25</c:v>
                  </c:pt>
                  <c:pt idx="4">
                    <c:v>FY26</c:v>
                  </c:pt>
                </c:lvl>
              </c:multiLvlStrCache>
            </c:multiLvlStrRef>
          </c:cat>
          <c:val>
            <c:numRef>
              <c:f>Sheet1!$B$2:$B$6</c:f>
              <c:numCache>
                <c:formatCode>General</c:formatCode>
                <c:ptCount val="5"/>
                <c:pt idx="0">
                  <c:v>0.41</c:v>
                </c:pt>
                <c:pt idx="1">
                  <c:v>0.66</c:v>
                </c:pt>
                <c:pt idx="2">
                  <c:v>0.75</c:v>
                </c:pt>
                <c:pt idx="3">
                  <c:v>1.12</c:v>
                </c:pt>
                <c:pt idx="4">
                  <c:v>0.92</c:v>
                </c:pt>
              </c:numCache>
            </c:numRef>
          </c:val>
        </c:ser>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2"/>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at the start: Trustner is a mutual fund distributor. We do not distribute or recommend derivative trading. This deck exists so that staff understand the words, can explain how a mutual fund uses derivatives, and can answer a client who asks about futures and options with facts.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'derivative' means 'derived from'. A contract does not make its holder the owner of the underlying; that can happen only at settlement, by delivery, as with stock derivatives.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Futures and options on shares and indices are what people mean by 'F&amp;O'. Forwards and most swaps are arranged directly between two parties, usually with a bank on one side. The person who sells an option receives the premium and takes on the duty the buyer does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whether she 'lost' ₹3,00,000 in the third step. She did not: she got exactly what she planned for. She already had the dollar risk from her business. The forward cancelled it. Bank charges are ignored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speculator is often the other side of a hedger's trade, so speculation is not useless to the market. The concern, covered later in this deck, is what happens to individuals who speculate. Arbitrage is not free of risk: costs, timing and execution can go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Exceptions: a cash-market buyer who borrows to buy can lose more than his own money. An option buyer's loss is limited to the premium paid; an option seller's loss can be many times the premium received. Gains and losses on futures are settled in cash every day ('mark to market'), so a losing position demands more money before expiry.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with a cash buyer of the same ₹16,00,000 of shares: a 2% move is a 2% gain or loss. A fall of 12.5% equals the whole margin. In practice losses are collected daily, so the buyer is asked for more money, or the position is closed, before that point. Costs and taxes are ignored.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Exact figures in ₹ crore: 40,824; 65,747; 74,812; 1,11,788; 91,685. FY26 means April 2025 to March 2026. FY25 is SEBI's revised figure (15 brokers); the July 2025 study gave 1,05,603 (13 brokers). Loss-makers were 90.2%, 91.5% and 91.1% of traders in FY22 to FY24. SEBI's September 2024 study put the figure at about 93% for FY22 to FY24 together. SEBI says the FY26 improvement needs caution, as active traders fell from 106.2 lakh to 87.5 lakh. 'Individual traders' includes HUFs, NRIs and sole proprietorships.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Dates are those SEBI's July 2025 study records as applied: the circular set 1 February 2025 for upfront premium and the calendar-spread change; the exchanges applied 10 February 2025. Larger contracts took effect on NSE on 2 January 2025 and BSE on 10 January 2025. Intraday monitoring of position limits was required from 1 April 2025. The 26 May 2025 circular asked exchanges to propose their expiry day by 15 June 2025. A circular of 29 May 2025 changed how open interest and position limits are measured. SEBI's Annual Report 2025-26 lists further steps, such as ending the calendar-spread margin benefit on single-stock derivatives on expiry day. The Government also raised securities transaction tax on equity derivatives from 1 October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scheme's own documents state whether and how it uses derivatives; SEBI requires that disclosure. Covered calls are allowed only on Nifty 50 and Sensex shares and within limits. A hedge is exempt from the cap only if it has the same underlying as the holding and is no larger than it. Specialized Investment Funds have a different rule (unhedged short exposure up to 25%) and are outside this deck. An arbitrage fund's returns are not assured.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client asks about F&amp;O: say that Trustner is a mutual fund distributor and does not distribute or recommend derivative trading; give SEBI's figures with the year and the source; explain leverage with the margin example. Do not suggest strategies, tips, brokers or position sizes.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₹45,00,000 in both cases (50,000 × ₹90). At ₹86 she is ₹2,00,000 better off than unhedged (₹43,00,000). At ₹94 she is ₹2,00,000 worse off than unhedged (₹47,00,000).
Q2: Margin: ₹2,00,000. Loss: 4% of ₹20,00,000 = ₹80,000. That is 40% of the margin (80,000 ÷ 2,00,000).
Q3: 87.7% made a net loss. The sample's combined net loss was ₹91,685 crore, after transaction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3.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DERIVATIVES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Derivatives: what they are</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Contracts that take their value from something else: what they do, how margin works, what SEBI found</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SEBI study figures for FY 2025-26, published August 2026; rules as on 12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derivative is a contract whose value comes from the price of something else.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That something else is called the underlying. It can be a share, an index, a currency, a commodity or an interest rate. The price is agreed today; the contract is settled later.</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kinds of contract</a:t>
            </a:r>
            <a:endParaRPr lang="en-US" sz="2800" dirty="0"/>
          </a:p>
        </p:txBody>
      </p:sp>
      <p:sp>
        <p:nvSpPr>
          <p:cNvPr id="4" name="Shape 1"/>
          <p:cNvSpPr/>
          <p:nvPr/>
        </p:nvSpPr>
        <p:spPr>
          <a:xfrm>
            <a:off x="457200" y="1188720"/>
            <a:ext cx="1885950" cy="333756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Forward</a:t>
            </a:r>
            <a:endParaRPr lang="en-US" sz="1550" dirty="0"/>
          </a:p>
        </p:txBody>
      </p:sp>
      <p:sp>
        <p:nvSpPr>
          <p:cNvPr id="8" name="Text 4"/>
          <p:cNvSpPr/>
          <p:nvPr/>
        </p:nvSpPr>
        <p:spPr>
          <a:xfrm>
            <a:off x="685800" y="2249424"/>
            <a:ext cx="1428750" cy="216712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private agreement to buy or sell something on a future date at a price fixed today. It is not traded on an exchange.</a:t>
            </a:r>
            <a:endParaRPr lang="en-US" sz="1250" dirty="0"/>
          </a:p>
        </p:txBody>
      </p:sp>
      <p:sp>
        <p:nvSpPr>
          <p:cNvPr id="9" name="Shape 5"/>
          <p:cNvSpPr/>
          <p:nvPr/>
        </p:nvSpPr>
        <p:spPr>
          <a:xfrm>
            <a:off x="2571750" y="1188720"/>
            <a:ext cx="1885950" cy="333756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Future</a:t>
            </a:r>
            <a:endParaRPr lang="en-US" sz="1550" dirty="0"/>
          </a:p>
        </p:txBody>
      </p:sp>
      <p:sp>
        <p:nvSpPr>
          <p:cNvPr id="13" name="Text 8"/>
          <p:cNvSpPr/>
          <p:nvPr/>
        </p:nvSpPr>
        <p:spPr>
          <a:xfrm>
            <a:off x="2800350" y="2249424"/>
            <a:ext cx="1428750" cy="216712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forward in a standard size, traded on an exchange. A clearing corporation stands between the buyer and the seller.</a:t>
            </a:r>
            <a:endParaRPr lang="en-US" sz="1250" dirty="0"/>
          </a:p>
        </p:txBody>
      </p:sp>
      <p:sp>
        <p:nvSpPr>
          <p:cNvPr id="14" name="Shape 9"/>
          <p:cNvSpPr/>
          <p:nvPr/>
        </p:nvSpPr>
        <p:spPr>
          <a:xfrm>
            <a:off x="4686300" y="1188720"/>
            <a:ext cx="1885950" cy="333756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Option</a:t>
            </a:r>
            <a:endParaRPr lang="en-US" sz="1550" dirty="0"/>
          </a:p>
        </p:txBody>
      </p:sp>
      <p:sp>
        <p:nvSpPr>
          <p:cNvPr id="18" name="Text 12"/>
          <p:cNvSpPr/>
          <p:nvPr/>
        </p:nvSpPr>
        <p:spPr>
          <a:xfrm>
            <a:off x="4914900" y="2249424"/>
            <a:ext cx="1428750" cy="216712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right, but not a duty, to buy (a call) or to sell (a put) at a set price. The buyer pays a premium for that right.</a:t>
            </a:r>
            <a:endParaRPr lang="en-US" sz="1250" dirty="0"/>
          </a:p>
        </p:txBody>
      </p:sp>
      <p:sp>
        <p:nvSpPr>
          <p:cNvPr id="19" name="Shape 13"/>
          <p:cNvSpPr/>
          <p:nvPr/>
        </p:nvSpPr>
        <p:spPr>
          <a:xfrm>
            <a:off x="6800850" y="1188720"/>
            <a:ext cx="1885950" cy="333756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Swap</a:t>
            </a:r>
            <a:endParaRPr lang="en-US" sz="1550" dirty="0"/>
          </a:p>
        </p:txBody>
      </p:sp>
      <p:sp>
        <p:nvSpPr>
          <p:cNvPr id="23" name="Text 16"/>
          <p:cNvSpPr/>
          <p:nvPr/>
        </p:nvSpPr>
        <p:spPr>
          <a:xfrm>
            <a:off x="7029450" y="2249424"/>
            <a:ext cx="1428750" cy="216712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An agreement to exchange one stream of payments for another, such as a fixed interest rate for a floating one.</a:t>
            </a:r>
            <a:endParaRPr lang="en-US" sz="12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Hedging: an exporter fixes her rupees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invented garment exporter will be paid US$ 1,00,000 three months from now.</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She agrees a forward with her bank: she will sell the dollars at ₹90 each on that day. The rate is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With the forward she will receive 1,00,000 × ₹90 = ₹90,00,000, whatever the dollar is worth on the day.</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the dollar is at ₹87 on the day, she would have received ₹87,00,000 unhedged. The forward leaves her ₹3,00,000 better off.</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the dollar is at ₹93 on the day, she would have received ₹93,00,000 unhedged. The forward leaves her ₹3,00,000 worse off.</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 both cases she receives ₹90,00,000. She gave up the possible gain to remove the possible loss.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hedge does not aim to make money. It fixes an outcome that was uncertain.</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exporter and assumed exchange rates. Not a view on the rupee.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reasons people use them</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463040"/>
                <a:gridCol w="3657600"/>
                <a:gridCol w="3108960"/>
              </a:tblGrid>
              <a:tr h="566928">
                <a:tc>
                  <a:txBody>
                    <a:bodyPr/>
                    <a:lstStyle/>
                    <a:p>
                      <a:pPr indent="0" marL="0">
                        <a:buNone/>
                      </a:pPr>
                      <a:r>
                        <a:rPr lang="en-US" sz="1250" b="1" dirty="0">
                          <a:solidFill>
                            <a:srgbClr val="FFFFFF"/>
                          </a:solidFill>
                        </a:rPr>
                        <a:t>Use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the person does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happens to risk</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Hedging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Already has an exposure and takes the opposite position in a derivative. The exporter on the previous slide is a hedger.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An existing risk is reduced. Some possible gain is given up in return.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Speculation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Has nothing to protect. Takes a position because of a view on where the price will go.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new risk is taken on. The result depends on being right, and on being right in time.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Arbitrage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Buys in one market and sells the same thing in another at the same time, to capture a gap between the two prices.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Little price risk is intended. The gaps are usually small and close quickly.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The contract is the same in all three. What differs is the position the person already holds.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Cash market and derivatives market</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Cash market</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You buy the share itself.</a:t>
            </a:r>
            <a:endParaRPr lang="en-US" sz="1400" dirty="0"/>
          </a:p>
          <a:p>
            <a:pPr marL="177800" indent="-177800">
              <a:spcAft>
                <a:spcPts val="500"/>
              </a:spcAft>
              <a:buSzPct val="100000"/>
              <a:buChar char="•"/>
            </a:pPr>
            <a:r>
              <a:rPr lang="en-US" sz="1400" dirty="0">
                <a:solidFill>
                  <a:schemeClr val="tx1"/>
                </a:solidFill>
              </a:rPr>
              <a:t>You pay the full price.</a:t>
            </a:r>
            <a:endParaRPr lang="en-US" sz="1400" dirty="0"/>
          </a:p>
          <a:p>
            <a:pPr marL="177800" indent="-177800">
              <a:spcAft>
                <a:spcPts val="500"/>
              </a:spcAft>
              <a:buSzPct val="100000"/>
              <a:buChar char="•"/>
            </a:pPr>
            <a:r>
              <a:rPr lang="en-US" sz="1400" dirty="0">
                <a:solidFill>
                  <a:schemeClr val="tx1"/>
                </a:solidFill>
              </a:rPr>
              <a:t>There is no expiry. You can hold for years.</a:t>
            </a:r>
            <a:endParaRPr lang="en-US" sz="1400" dirty="0"/>
          </a:p>
          <a:p>
            <a:pPr marL="177800" indent="-177800">
              <a:spcAft>
                <a:spcPts val="500"/>
              </a:spcAft>
              <a:buSzPct val="100000"/>
              <a:buChar char="•"/>
            </a:pPr>
            <a:r>
              <a:rPr lang="en-US" sz="1400" dirty="0">
                <a:solidFill>
                  <a:schemeClr val="tx1"/>
                </a:solidFill>
              </a:rPr>
              <a:t>The loss cannot exceed what you paid.</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Derivatives market</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You enter a contract on a share or an index.</a:t>
            </a:r>
            <a:endParaRPr lang="en-US" sz="1400" dirty="0"/>
          </a:p>
          <a:p>
            <a:pPr marL="177800" indent="-177800">
              <a:spcAft>
                <a:spcPts val="500"/>
              </a:spcAft>
              <a:buSzPct val="100000"/>
              <a:buChar char="•"/>
            </a:pPr>
            <a:r>
              <a:rPr lang="en-US" sz="1400" dirty="0">
                <a:solidFill>
                  <a:schemeClr val="tx1"/>
                </a:solidFill>
              </a:rPr>
              <a:t>You deposit a margin, a part of the value.</a:t>
            </a:r>
            <a:endParaRPr lang="en-US" sz="1400" dirty="0"/>
          </a:p>
          <a:p>
            <a:pPr marL="177800" indent="-177800">
              <a:spcAft>
                <a:spcPts val="500"/>
              </a:spcAft>
              <a:buSzPct val="100000"/>
              <a:buChar char="•"/>
            </a:pPr>
            <a:r>
              <a:rPr lang="en-US" sz="1400" dirty="0">
                <a:solidFill>
                  <a:schemeClr val="tx1"/>
                </a:solidFill>
              </a:rPr>
              <a:t>Every contract has an expiry date.</a:t>
            </a:r>
            <a:endParaRPr lang="en-US" sz="1400" dirty="0"/>
          </a:p>
          <a:p>
            <a:pPr marL="177800" indent="-177800">
              <a:spcAft>
                <a:spcPts val="500"/>
              </a:spcAft>
              <a:buSzPct val="100000"/>
              <a:buChar char="•"/>
            </a:pPr>
            <a:r>
              <a:rPr lang="en-US" sz="1400" dirty="0">
                <a:solidFill>
                  <a:schemeClr val="tx1"/>
                </a:solidFill>
              </a:rPr>
              <a:t>A loss on futures can exceed the margin.</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An index derivative contract must be worth at least ₹15 lakh when it is introduced (SEBI, 2024).</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for the contract value: SEBI circular SEBI/HO/MRD/TPD-1/P/CIR/2024/132, 1 Oct 2024, para 5.4.</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Margin: a small move, a large result</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ONE CONTRACT</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index futures contract is worth ₹16,00,000.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buyer deposits a margin of 12.5%, which is ₹2,00,000.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All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He controls ₹16,00,000 with ₹2,00,000. That is 8 times his money (16,00,000 ÷ 2,00,000).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index rises 2%. Gain: 2% of ₹16,00,000 = ₹32,000. On his ₹2,00,000 that is a gain of 16%.</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index falls 2% instead. Loss: ₹32,000. On his ₹2,00,000 that is a loss of 16%.</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index falls 15%. Loss: ₹2,40,000. That is his whole margin and ₹40,000 more.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2% move became 16% of his money, up or down. Leverage multiplies both.</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Actual margins are set by the clearing corporation and change with risk.</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SEBI found: most individual traders lose</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Equity futures and options</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In FY 2025-26, 87.7% of individual traders made a net loss (90.9% the year before).</a:t>
            </a:r>
            <a:endParaRPr lang="en-US" sz="1250" dirty="0"/>
          </a:p>
          <a:p>
            <a:pPr marL="165100" indent="-165100">
              <a:spcAft>
                <a:spcPts val="700"/>
              </a:spcAft>
              <a:buSzPct val="100000"/>
              <a:buChar char="•"/>
            </a:pPr>
            <a:r>
              <a:rPr lang="en-US" sz="1250" dirty="0">
                <a:solidFill>
                  <a:schemeClr val="tx1"/>
                </a:solidFill>
              </a:rPr>
              <a:t>Sample's combined net loss, FY 2025-26: ₹91,685 crore, after transaction costs.</a:t>
            </a:r>
            <a:endParaRPr lang="en-US" sz="1250" dirty="0"/>
          </a:p>
          <a:p>
            <a:pPr marL="165100" indent="-165100">
              <a:spcAft>
                <a:spcPts val="700"/>
              </a:spcAft>
              <a:buSzPct val="100000"/>
              <a:buChar char="•"/>
            </a:pPr>
            <a:r>
              <a:rPr lang="en-US" sz="1250" dirty="0">
                <a:solidFill>
                  <a:schemeClr val="tx1"/>
                </a:solidFill>
              </a:rPr>
              <a:t>Average net loss: ₹1.17 lakh a trader. Options made up 92% of the losses.</a:t>
            </a:r>
            <a:endParaRPr lang="en-US" sz="1250" dirty="0"/>
          </a:p>
          <a:p>
            <a:pPr marL="165100" indent="-165100">
              <a:spcAft>
                <a:spcPts val="700"/>
              </a:spcAft>
              <a:buSzPct val="100000"/>
              <a:buChar char="•"/>
            </a:pPr>
            <a:r>
              <a:rPr lang="en-US" sz="1250" dirty="0">
                <a:solidFill>
                  <a:schemeClr val="tx1"/>
                </a:solidFill>
              </a:rPr>
              <a:t>Five years, FY22 to FY26: about ₹3.85 lakh crore of net losses.</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'Profitability of Individual Traders in the Equity Derivatives Segment (FY25-FY26)', August 2026. Sample: top 15 brokers, about 90% of individual traders.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SEBI changed from late 2024</a:t>
            </a:r>
            <a:endParaRPr lang="en-US" sz="28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828800"/>
                <a:gridCol w="4663440"/>
                <a:gridCol w="1737360"/>
              </a:tblGrid>
              <a:tr h="502920">
                <a:tc>
                  <a:txBody>
                    <a:bodyPr/>
                    <a:lstStyle/>
                    <a:p>
                      <a:pPr indent="0" marL="0">
                        <a:buNone/>
                      </a:pPr>
                      <a:r>
                        <a:rPr lang="en-US" sz="1250" b="1" dirty="0">
                          <a:solidFill>
                            <a:srgbClr val="FFFFFF"/>
                          </a:solidFill>
                        </a:rPr>
                        <a:t>Measure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changed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Date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100" b="1" dirty="0">
                          <a:solidFill>
                            <a:schemeClr val="tx1"/>
                          </a:solidFill>
                        </a:rPr>
                        <a:t>Larger contracts</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An index derivative contract must be worth at least ₹15 lakh when introduced. The earlier range, ₹5 lakh to ₹10 lakh, was set in 2015.</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20 Nov 2024 (new); NSE 2 Jan 2025</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00" b="1" dirty="0">
                          <a:solidFill>
                            <a:schemeClr val="tx1"/>
                          </a:solidFill>
                        </a:rPr>
                        <a:t>Fewer weekly expiries</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Each exchange may offer contracts with a weekly expiry on only one of its benchmark indices.</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20 Nov 2024</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00" b="1" dirty="0">
                          <a:solidFill>
                            <a:schemeClr val="tx1"/>
                          </a:solidFill>
                        </a:rPr>
                        <a:t>Expiry-day margin</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An additional 2% margin on options sold that expire that day. Offsetting across expiries is not allowed for contracts expiring that day.</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20 Nov 2024 and 10 Feb 2025</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00" b="1" dirty="0">
                          <a:solidFill>
                            <a:schemeClr val="tx1"/>
                          </a:solidFill>
                        </a:rPr>
                        <a:t>Premium upfront</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Brokers must collect the option premium from the buyer upfront.</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10 Feb 2025</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00" b="1" dirty="0">
                          <a:solidFill>
                            <a:schemeClr val="tx1"/>
                          </a:solidFill>
                        </a:rPr>
                        <a:t>Fixed expiry days</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Each exchange's equity derivatives expire on one day, Tuesday or Thursday. Apart from one weekly index option, contracts run at least a month.</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Circular of 26 May 2025</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circulars SEBI/HO/MRD/TPD-1/P/CIR/2024/132 (1 Oct 2024) and SEBI/HO/MRD/MRD-TPD-1/P/CIR/2025/76 (26 May 2025); SEBI study, Jul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mutual funds may use derivatives</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100%</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Total exposure cap</a:t>
            </a:r>
            <a:endParaRPr lang="en-US" sz="1650" dirty="0"/>
          </a:p>
        </p:txBody>
      </p:sp>
      <p:sp>
        <p:nvSpPr>
          <p:cNvPr id="9" name="Text 5"/>
          <p:cNvSpPr/>
          <p:nvPr/>
        </p:nvSpPr>
        <p:spPr>
          <a:xfrm>
            <a:off x="6858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Equity, debt and derivative exposure together cannot exceed 100% of net assets. A hedge no larger than its holding is exempt.</a:t>
            </a:r>
            <a:endParaRPr lang="en-US" sz="1350" dirty="0"/>
          </a:p>
        </p:txBody>
      </p:sp>
      <p:sp>
        <p:nvSpPr>
          <p:cNvPr id="10" name="Shape 6"/>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3" name="Text 8"/>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20%</a:t>
            </a:r>
            <a:endParaRPr lang="en-US" sz="2800" dirty="0"/>
          </a:p>
        </p:txBody>
      </p:sp>
      <p:sp>
        <p:nvSpPr>
          <p:cNvPr id="14" name="Text 9"/>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Options</a:t>
            </a:r>
            <a:endParaRPr lang="en-US" sz="1650" dirty="0"/>
          </a:p>
        </p:txBody>
      </p:sp>
      <p:sp>
        <p:nvSpPr>
          <p:cNvPr id="15" name="Text 10"/>
          <p:cNvSpPr/>
          <p:nvPr/>
        </p:nvSpPr>
        <p:spPr>
          <a:xfrm>
            <a:off x="35052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scheme cannot write (sell) options, except covered calls on shares it holds. Option premium paid and received is capped at 20% of net assets.</a:t>
            </a:r>
            <a:endParaRPr lang="en-US" sz="1350" dirty="0"/>
          </a:p>
        </p:txBody>
      </p:sp>
      <p:sp>
        <p:nvSpPr>
          <p:cNvPr id="16" name="Shape 11"/>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7" name="Shape 12"/>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9" name="Text 13"/>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65%</a:t>
            </a:r>
            <a:endParaRPr lang="en-US" sz="2800" dirty="0"/>
          </a:p>
        </p:txBody>
      </p:sp>
      <p:sp>
        <p:nvSpPr>
          <p:cNvPr id="20" name="Text 14"/>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Arbitrage funds</a:t>
            </a:r>
            <a:endParaRPr lang="en-US" sz="1650" dirty="0"/>
          </a:p>
        </p:txBody>
      </p:sp>
      <p:sp>
        <p:nvSpPr>
          <p:cNvPr id="21" name="Text 15"/>
          <p:cNvSpPr/>
          <p:nvPr/>
        </p:nvSpPr>
        <p:spPr>
          <a:xfrm>
            <a:off x="63246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They typically buy shares and sell matching futures. At least 65% of assets is in equity and equity-related instruments.</a:t>
            </a:r>
            <a:endParaRPr lang="en-US" sz="1350" dirty="0"/>
          </a:p>
        </p:txBody>
      </p:sp>
      <p:sp>
        <p:nvSpPr>
          <p:cNvPr id="22" name="Shape 16"/>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3" name="Text 17"/>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Trustner distributes mutual funds. It does not distribute or recommend derivative trading.</a:t>
            </a:r>
            <a:endParaRPr lang="en-US" sz="1350" dirty="0"/>
          </a:p>
        </p:txBody>
      </p:sp>
      <p:sp>
        <p:nvSpPr>
          <p:cNvPr id="24" name="Text 18"/>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Master Circular for Mutual Funds as on 20 March 2026: paras 8.5.1, 13.15.1, 13.18.1, 13.18.3 and 13.18.6, and the category table for hybrid schemes.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293876"/>
            <a:ext cx="310896" cy="310896"/>
          </a:xfrm>
          <a:prstGeom prst="rect">
            <a:avLst/>
          </a:prstGeom>
        </p:spPr>
      </p:pic>
      <p:sp>
        <p:nvSpPr>
          <p:cNvPr id="6" name="Text 2"/>
          <p:cNvSpPr/>
          <p:nvPr/>
        </p:nvSpPr>
        <p:spPr>
          <a:xfrm>
            <a:off x="1188720" y="1188720"/>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'Derivatives are only for gambling.'</a:t>
            </a:r>
            <a:endParaRPr lang="en-US" sz="1450" dirty="0"/>
          </a:p>
        </p:txBody>
      </p:sp>
      <p:sp>
        <p:nvSpPr>
          <p:cNvPr id="7" name="Text 3"/>
          <p:cNvSpPr/>
          <p:nvPr/>
        </p:nvSpPr>
        <p:spPr>
          <a:xfrm>
            <a:off x="4023360" y="1188720"/>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Exporters, importers, producers and funds use them to hedge. The contract is the same; what differs is the use.</a:t>
            </a:r>
            <a:endParaRPr lang="en-US" sz="1300" dirty="0"/>
          </a:p>
        </p:txBody>
      </p:sp>
      <p:sp>
        <p:nvSpPr>
          <p:cNvPr id="8" name="Shape 4"/>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1943100"/>
            <a:ext cx="310896" cy="310896"/>
          </a:xfrm>
          <a:prstGeom prst="rect">
            <a:avLst/>
          </a:prstGeom>
        </p:spPr>
      </p:pic>
      <p:sp>
        <p:nvSpPr>
          <p:cNvPr id="10" name="Text 5"/>
          <p:cNvSpPr/>
          <p:nvPr/>
        </p:nvSpPr>
        <p:spPr>
          <a:xfrm>
            <a:off x="1188720" y="1837944"/>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margin is the most I can lose.'</a:t>
            </a:r>
            <a:endParaRPr lang="en-US" sz="1450" dirty="0"/>
          </a:p>
        </p:txBody>
      </p:sp>
      <p:sp>
        <p:nvSpPr>
          <p:cNvPr id="11" name="Text 6"/>
          <p:cNvSpPr/>
          <p:nvPr/>
        </p:nvSpPr>
        <p:spPr>
          <a:xfrm>
            <a:off x="4023360" y="1837944"/>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On futures, and on options sold, the loss can exceed the margin. For an option buyer the loss is limited to the premium paid.</a:t>
            </a:r>
            <a:endParaRPr lang="en-US" sz="1300" dirty="0"/>
          </a:p>
        </p:txBody>
      </p:sp>
      <p:sp>
        <p:nvSpPr>
          <p:cNvPr id="12" name="Shape 7"/>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2592324"/>
            <a:ext cx="310896" cy="310896"/>
          </a:xfrm>
          <a:prstGeom prst="rect">
            <a:avLst/>
          </a:prstGeom>
        </p:spPr>
      </p:pic>
      <p:sp>
        <p:nvSpPr>
          <p:cNvPr id="14" name="Text 8"/>
          <p:cNvSpPr/>
          <p:nvPr/>
        </p:nvSpPr>
        <p:spPr>
          <a:xfrm>
            <a:off x="1188720" y="2487168"/>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'Options cost little, so the risk is low.'</a:t>
            </a:r>
            <a:endParaRPr lang="en-US" sz="1450" dirty="0"/>
          </a:p>
        </p:txBody>
      </p:sp>
      <p:sp>
        <p:nvSpPr>
          <p:cNvPr id="15" name="Text 9"/>
          <p:cNvSpPr/>
          <p:nvPr/>
        </p:nvSpPr>
        <p:spPr>
          <a:xfrm>
            <a:off x="4023360" y="2487168"/>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whole premium is lost if the option expires worthless. Options made up 92% of individuals' losses in FY 2025-26.</a:t>
            </a:r>
            <a:endParaRPr lang="en-US" sz="1300" dirty="0"/>
          </a:p>
        </p:txBody>
      </p:sp>
      <p:sp>
        <p:nvSpPr>
          <p:cNvPr id="16" name="Shape 10"/>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3241548"/>
            <a:ext cx="310896" cy="310896"/>
          </a:xfrm>
          <a:prstGeom prst="rect">
            <a:avLst/>
          </a:prstGeom>
        </p:spPr>
      </p:pic>
      <p:sp>
        <p:nvSpPr>
          <p:cNvPr id="18" name="Text 11"/>
          <p:cNvSpPr/>
          <p:nvPr/>
        </p:nvSpPr>
        <p:spPr>
          <a:xfrm>
            <a:off x="1188720" y="3136392"/>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 arbitrage fund is a derivatives bet.'</a:t>
            </a:r>
            <a:endParaRPr lang="en-US" sz="1450" dirty="0"/>
          </a:p>
        </p:txBody>
      </p:sp>
      <p:sp>
        <p:nvSpPr>
          <p:cNvPr id="19" name="Text 12"/>
          <p:cNvSpPr/>
          <p:nvPr/>
        </p:nvSpPr>
        <p:spPr>
          <a:xfrm>
            <a:off x="4023360" y="3136392"/>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holds shares and sells matching futures, so the two positions largely offset each other. Its returns are still not assured.</a:t>
            </a:r>
            <a:endParaRPr lang="en-US" sz="1300" dirty="0"/>
          </a:p>
        </p:txBody>
      </p:sp>
      <p:sp>
        <p:nvSpPr>
          <p:cNvPr id="20"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1"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Trustner does not distribute or recommend derivative trading. This deck explains; it does not coach.</a:t>
            </a:r>
            <a:endParaRPr lang="en-US" sz="1350" dirty="0"/>
          </a:p>
        </p:txBody>
      </p:sp>
      <p:sp>
        <p:nvSpPr>
          <p:cNvPr id="22"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'Profitability of Individual Traders in the Equity Derivatives Segment (FY25-FY26)', August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exporter will receive US$ 50,000 in two months and sells them forward at an assumed ₹90. How many rupees does she receive if the dollar is at ₹86 on the day? At ₹94?</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futures contract is worth ₹20,00,000 and the margin is an assumed 10%. The price falls 4%. What is the loss in rupees, and as a share of the margin?</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In SEBI's August 2026 study, what share of individual traders in equity derivatives made a net loss in FY 2025-26, and what was their combined net loss?</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Losses of individual traders: SEBI, 'Profitability of Individual Traders in the Equity Derivatives Segment (FY25-FY26)', August 2026.</a:t>
            </a:r>
            <a:endParaRPr lang="en-US" sz="1050" dirty="0"/>
          </a:p>
          <a:p>
            <a:pPr marL="165100" indent="-165100">
              <a:spcAft>
                <a:spcPts val="400"/>
              </a:spcAft>
              <a:buSzPct val="100000"/>
              <a:buChar char="•"/>
            </a:pPr>
            <a:r>
              <a:rPr lang="en-US" sz="1050" dirty="0">
                <a:solidFill>
                  <a:schemeClr val="tx1"/>
                </a:solidFill>
              </a:rPr>
              <a:t>Earlier findings: SEBI studies of January 2023, September 2024 and July 2025, as summarised in the August 2026 study and in SEBI's July 2025 comparative study.</a:t>
            </a:r>
            <a:endParaRPr lang="en-US" sz="1050" dirty="0"/>
          </a:p>
          <a:p>
            <a:pPr marL="165100" indent="-165100">
              <a:spcAft>
                <a:spcPts val="400"/>
              </a:spcAft>
              <a:buSzPct val="100000"/>
              <a:buChar char="•"/>
            </a:pPr>
            <a:r>
              <a:rPr lang="en-US" sz="1050" dirty="0">
                <a:solidFill>
                  <a:schemeClr val="tx1"/>
                </a:solidFill>
              </a:rPr>
              <a:t>Measures: SEBI circulars SEBI/HO/MRD/TPD-1/P/CIR/2024/132 (1 Oct 2024) and SEBI/HO/MRD/MRD-TPD-1/P/CIR/2025/76 (26 May 2025); SEBI Annual Report 2025-26, Chapter 4.</a:t>
            </a:r>
            <a:endParaRPr lang="en-US" sz="1050" dirty="0"/>
          </a:p>
          <a:p>
            <a:pPr marL="165100" indent="-165100">
              <a:spcAft>
                <a:spcPts val="400"/>
              </a:spcAft>
              <a:buSzPct val="100000"/>
              <a:buChar char="•"/>
            </a:pPr>
            <a:r>
              <a:rPr lang="en-US" sz="1050" dirty="0">
                <a:solidFill>
                  <a:schemeClr val="tx1"/>
                </a:solidFill>
              </a:rPr>
              <a:t>Mutual funds and derivatives: SEBI Master Circular for Mutual Funds as on 20 March 2026, paragraphs 8.5, 13.15 and 13.18, and the scheme category table.</a:t>
            </a:r>
            <a:endParaRPr lang="en-US" sz="1050" dirty="0"/>
          </a:p>
          <a:p>
            <a:pPr marL="165100" indent="-165100">
              <a:spcAft>
                <a:spcPts val="400"/>
              </a:spcAft>
              <a:buSzPct val="100000"/>
              <a:buChar char="•"/>
            </a:pPr>
            <a:r>
              <a:rPr lang="en-US" sz="1050" dirty="0">
                <a:solidFill>
                  <a:schemeClr val="tx1"/>
                </a:solidFill>
              </a:rPr>
              <a:t>The exporter and the futures buyer are invented. Their exchange rates, contract value and margin are assumed for the arithmetic only.</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Derivatives: what they are</dc:title>
  <dc:subject>PptxGenJS Presentation</dc:subject>
  <dc:creator>Trustner</dc:creator>
  <cp:lastModifiedBy>Trustner</cp:lastModifiedBy>
  <cp:revision>1</cp:revision>
  <dcterms:created xsi:type="dcterms:W3CDTF">2026-10-12T08:18:46Z</dcterms:created>
  <dcterms:modified xsi:type="dcterms:W3CDTF">2026-10-12T08:18:46Z</dcterms:modified>
</cp:coreProperties>
</file>