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External commercial borrowing, or ECB, is simply a loan an Indian company takes from a lender outside India. Open by asking: if money can be borrowed at a lower interest rate abroad, why does every company not do it? The answer is the currency risk this deck builds towards.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ECB is governed by the Foreign Exchange Management Act (FEMA). Keep two ideas in view: it widens access to capital, and it hands the borrower an exchange-rate risk that a rupee loan does not carry.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February 2026 a recognised lender had to be resident in a FATF or IOSCO compliant country. The amendment widened who may borrow and who may lend (any non-resident, overseas branches of RBI-regulated lenders, IFSC institutions) and moved pricing to a market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the numbers with the room: USD 10.6m at ₹88 = ₹93.28 crore, a ₹13.28 crore cost on ₹80 crore, which is 16.6%. This exchange-rate risk is why many ECB borrowers hedge. Do not present any rupee level as likely.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authorised dealer (AD Category-I) bank is the company's designated point of contact: it gets the loan number and files the returns. End-use restrictions bar, for example, chit funds, most real estate business, most securities transactions and on-lending for barred purposes.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 worth is on the last audited standalone balance sheet. The 300% test counts external and domestic borrowing together (non-fund-based credit and mandatorily convertible securities excluded); it does not apply to borrowers regulated by financial sector regulators. Loans with an LRN before 16 February 2026 continue under the earlier rules, except reporting. Figures checked against RBI notification FEMA 3(R)(5)/2026-RB.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masala bond pays the foreign investor in rupees, so if the rupee falls the investor is repaid in a weaker currency. Unhedged foreign-currency ECB is the case that most needs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2026 the automatic-route limit was USD 750 million a year and the all-in-cost was capped at the benchmark rate plus 450 basis points (rupee) or 500 (new foreign-currency loans). The move to a market basis is the biggest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framework was consolidated in the 2019 Master Direction (three tracks, a USD 750 million automatic route, a 450-500 bps cost cap) and then overhauled from 16 February 2026 to a market-based, net-worth-linked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USD 5.3m × ₹90 = ₹47.7 crore. It borrowed ₹40 crore (USD 5m × ₹80), so the cost is ₹7.7 crore on ₹40 crore = 19.25% in rupees, not 6%.
Q2: Any two of: hedge the repayment with a forward or option; use a natural hedge (dollar earnings, as an exporter has); or borrow in rupees through a masala bond, which shifts the currency risk to the foreign lender.
Q3: The higher of USD 1 billion of outstanding ECB or total borrowings up to 300% of net worth, subject to the other rules (eligibility, maturity, cost, end-use).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External commercial borrowing</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Indian companies borrow from abroad, the rules that govern it, and the currency risk it carries</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An ECB is a loan an Indian business takes from a lender outside India, under rules set by the RBI.</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can bring in money that is scarce at home and sometimes carries a lower interest rate. But a foreign-currency loan is repaid in that currency, so the rupee's movement changes its real cost.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Eligible borrower</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Who may borrow. Since Feb 2026: any resident non-individual registered under a Central or State Act, if law permits.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Recognised lender</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Any person resident outside India, an overseas branch of an RBI-regulated lender, or an IFSC financial institution.</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Cost of borrowing</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Interest plus fees. Since Feb 2026 it must reflect the market (arm's length if related); loans under 3 yrs keep a cap.</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Minimum maturity</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shortest average life the loan may have. The general rule is three years, so ECB is not for very short-term money.</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An ECB can be in foreign currency or in rupees. The currency decides who carries the exchange-rate risk.</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FEMA (Borrowing and Lending) Regulations, as amended 9 Feb 2026 (in force 16 Feb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currency matters, with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Indian company borrows USD 10 million abroad at 6% a year for one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On the day it borrows, USD 1 = ₹80, so it receives ₹80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At the end it owes USD 10.6 million (USD 10m plus 6%). That dollar amount is fixed, whatever the rupee does.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rupee holds at ₹80: it repays ₹84.8 crore. The cost in rupees is 6%, as planned.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rupee falls to ₹88 a dollar: it repays ₹93.28 crore. The cost in rupees rises to 16.6%.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rupee strengthens to ₹76 a dollar: it repays ₹80.56 crore. The cost in rupees is only 0.7%.</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A low dollar rate can become a high rupee cost if the rupee weakens. The debt is fixed in dollars.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The exchange rates are not forecasts.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an Indian company raises an ECB</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Check eligibility and end-use</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Confirm the borrower is eligible and that the money will be used for a purpose the rules permit; some end-uses are barred.</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Find a recognised lender</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Agree the amount, currency, interest and tenor with a lender the RBI recognises, keeping within the maturity and cost rules.</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Get the loan number</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Apply through your authorised dealer bank for a Loan Registration Number (LRN) from the RBI. Draw down only after it is issued.</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Draw down and report</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Take the money, then report receipts and repayments (Form ECB 2) through the bank within seven days of month-end.</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Borrowing and Lending Regulations, Sch. I, as amended 9 Feb 2026; RBI circular, 16 Feb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rules at a glance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framework was rewritten with effect from 16 February 2026. The main parameters: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468880"/>
                <a:gridCol w="5760720"/>
              </a:tblGrid>
              <a:tr h="411480">
                <a:tc>
                  <a:txBody>
                    <a:bodyPr/>
                    <a:lstStyle/>
                    <a:p>
                      <a:pPr indent="0" marL="0">
                        <a:buNone/>
                      </a:pPr>
                      <a:r>
                        <a:rPr lang="en-US" sz="1250" b="1" dirty="0">
                          <a:solidFill>
                            <a:srgbClr val="FFFFFF"/>
                          </a:solidFill>
                        </a:rPr>
                        <a:t>Parameter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 rule now says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Who may borrow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Any resident that is not an individual and is registered under a Central or State Act, if law permits.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How much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Higher of USD 1 bn of ECB outstanding, or total borrowings up to 300% of net worth.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Minimum maturity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Generally three years; manufacturers may borrow for 1 to 3 years up to USD 150 million outstanding.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Cost of borrowing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As per prevailing market conditions; arm's length pricing where lender and borrower are related.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Reporting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To the RBI through the authorised dealer bank, now mainly on the occurrence of events such as drawdown.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Borrowing and Lending (First Amendment) Regulations, 2026 (in force 16 Feb 2026), and related RBI circular.</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Carrying the currency risk</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Hedge it</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Buy a forward or option that fixes or caps the rupee cost of the future dollar repayment. The hedge has its own cost, eating into the interest saving.</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Natural hedge</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An exporter that earns dollars can repay a dollar loan from those earnings, so a weaker rupee hurts less. Its income and debt move together.</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Borrow in rupees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rupee-denominated bond issued overseas (a 'masala bond') is an ECB where the foreign lender, not the borrower, carries the currency risk.</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No method removes the risk for free. Each shifts it or pays to transfer it.</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Borrowing and Lending Regulations, Schedule I, para 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rules stand now</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Regulatory position as on 16 October 2026. These are rules, not market prices.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FRAMEWORK REWRITTEN</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2026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ECB framework was overhauled with effect from 16 February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BORROWING LIMIT</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 bn</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Higher of USD 1 bn ECB outstanding or total debt up to 300% of net worth.</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MINIMUM MATURITY</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3 yrs</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Minimum average maturity; shorter only for some manufacturing loans.</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COST BASIS</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Market</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Interest and fees must reflect the market, replacing the old fixed cap.</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Borrowing and Lending (First Amendment) Regulations, 2026, in force 16 Feb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ECB rulebook was rewritten in February 2026; older decks are out of date.</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The cost is capped at 450-500 basis points over a benchmark rate.</a:t>
            </a:r>
            <a:endParaRPr lang="en-US" sz="1250" dirty="0"/>
          </a:p>
          <a:p>
            <a:pPr marL="177800" indent="-177800">
              <a:spcAft>
                <a:spcPts val="500"/>
              </a:spcAft>
              <a:buSzPct val="100000"/>
              <a:buChar char="•"/>
            </a:pPr>
            <a:r>
              <a:rPr lang="en-US" sz="1250" dirty="0">
                <a:solidFill>
                  <a:schemeClr val="tx1"/>
                </a:solidFill>
              </a:rPr>
              <a:t>The automatic route allows up to USD 750 million a year.</a:t>
            </a:r>
            <a:endParaRPr lang="en-US" sz="1250" dirty="0"/>
          </a:p>
          <a:p>
            <a:pPr marL="177800" indent="-177800">
              <a:spcAft>
                <a:spcPts val="500"/>
              </a:spcAft>
              <a:buSzPct val="100000"/>
              <a:buChar char="•"/>
            </a:pPr>
            <a:r>
              <a:rPr lang="en-US" sz="1250" dirty="0">
                <a:solidFill>
                  <a:schemeClr val="tx1"/>
                </a:solidFill>
              </a:rPr>
              <a:t>Older material may list only companies.</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The cost must reflect market conditions; the fixed spread cap is gone.</a:t>
            </a:r>
            <a:endParaRPr lang="en-US" sz="1250" dirty="0"/>
          </a:p>
          <a:p>
            <a:pPr marL="177800" indent="-177800">
              <a:spcAft>
                <a:spcPts val="500"/>
              </a:spcAft>
              <a:buSzPct val="100000"/>
              <a:buChar char="•"/>
            </a:pPr>
            <a:r>
              <a:rPr lang="en-US" sz="1250" dirty="0">
                <a:solidFill>
                  <a:schemeClr val="tx1"/>
                </a:solidFill>
              </a:rPr>
              <a:t>The limit: higher of USD 1 bn ECB or total borrowings of 300% of net worth.</a:t>
            </a:r>
            <a:endParaRPr lang="en-US" sz="1250" dirty="0"/>
          </a:p>
          <a:p>
            <a:pPr marL="177800" indent="-177800">
              <a:spcAft>
                <a:spcPts val="500"/>
              </a:spcAft>
              <a:buSzPct val="100000"/>
              <a:buChar char="•"/>
            </a:pPr>
            <a:r>
              <a:rPr lang="en-US" sz="1250" dirty="0">
                <a:solidFill>
                  <a:schemeClr val="tx1"/>
                </a:solidFill>
              </a:rPr>
              <a:t>Any non-individual resident registered under a Central or State Act.</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of borrowing abroad is unchanged. The limits, cost basis and who may borrow are not.</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ECB Master Direction (2019 framework); RBI Borrowing and Lending (First Amendment) Regulations,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foreign loan at 6% costs 6%.'</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if the rupee stays at the starting rate. If it falls, the rupee cost can be far higher; a hedge has its own cost.</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'ECB is free money from abroad.'</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debt under RBI rules, with limits on amount, maturity, cost and end-use, and it must be reported.</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 company can borrow any amount.'</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borrower must be eligible; ECB is capped at the higher of USD 1 bn or total borrowings of 300% of net worth.</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masala bond carries the same risk.'</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It is in rupees, so the foreign investor, not the Indian borrower, carries the currency risk.</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borrows USD 5 million at ₹80 a dollar. It must repay USD 5.3 million. If the rupee falls to ₹90, what does it repay in rupees, and what is the rupee cost?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ways an Indian borrower can handle the currency risk of a foreign-currency ECB.</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Under the framework in force from February 2026, how much may an eligible borrower raise?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Current ECB framework: eligible borrowers (non-individual residents registered under Central or State Act); limit (higher of USD 1 bn ECB outstanding or borrowings of 300% of net worth).</a:t>
            </a:r>
            <a:endParaRPr lang="en-US" sz="950" dirty="0"/>
          </a:p>
          <a:p>
            <a:pPr marL="165100" indent="-165100">
              <a:spcAft>
                <a:spcPts val="400"/>
              </a:spcAft>
              <a:buSzPct val="100000"/>
              <a:buChar char="•"/>
            </a:pPr>
            <a:r>
              <a:rPr lang="en-US" sz="950" dirty="0">
                <a:solidFill>
                  <a:schemeClr val="tx1"/>
                </a:solidFill>
              </a:rPr>
              <a:t>Also current: minimum average maturity 3 years (manufacturing 1-3 years up to USD 150 million); market-based cost; event-based reporting.</a:t>
            </a:r>
            <a:endParaRPr lang="en-US" sz="950" dirty="0"/>
          </a:p>
          <a:p>
            <a:pPr marL="165100" indent="-165100">
              <a:spcAft>
                <a:spcPts val="400"/>
              </a:spcAft>
              <a:buSzPct val="100000"/>
              <a:buChar char="•"/>
            </a:pPr>
            <a:r>
              <a:rPr lang="en-US" sz="950" dirty="0">
                <a:solidFill>
                  <a:schemeClr val="tx1"/>
                </a:solidFill>
              </a:rPr>
              <a:t>For both: RBI FEMA (Borrowing and Lending) (First Amendment) Regs, 2026, Notification FEMA 3(R)(5)/2026-RB, 9 Feb 2026, in force 16 Feb 2026; RBI circular RBI/2025-26/221, 16 Feb 2026.</a:t>
            </a:r>
            <a:endParaRPr lang="en-US" sz="950" dirty="0"/>
          </a:p>
          <a:p>
            <a:pPr marL="165100" indent="-165100">
              <a:spcAft>
                <a:spcPts val="400"/>
              </a:spcAft>
              <a:buSzPct val="100000"/>
              <a:buChar char="•"/>
            </a:pPr>
            <a:r>
              <a:rPr lang="en-US" sz="950" dirty="0">
                <a:solidFill>
                  <a:schemeClr val="tx1"/>
                </a:solidFill>
              </a:rPr>
              <a:t>Checked against RBI notification text (rbi.org.in) and RBI press release 2025-2026/2127, 16 Feb 2026; EY India tax alert, 24 Mar 2026, as cross-check.</a:t>
            </a:r>
            <a:endParaRPr lang="en-US" sz="950" dirty="0"/>
          </a:p>
          <a:p>
            <a:pPr marL="165100" indent="-165100">
              <a:spcAft>
                <a:spcPts val="400"/>
              </a:spcAft>
              <a:buSzPct val="100000"/>
              <a:buChar char="•"/>
            </a:pPr>
            <a:r>
              <a:rPr lang="en-US" sz="950" dirty="0">
                <a:solidFill>
                  <a:schemeClr val="tx1"/>
                </a:solidFill>
              </a:rPr>
              <a:t>2019 framework (USD 750 mn automatic route; cost cap of benchmark + 450 bps, 500 bps for new foreign-currency loans from Dec 2021): RBI MD 5, 26 Mar 2019; circulars 8 Dec 2021, 1 Aug 2022.</a:t>
            </a:r>
            <a:endParaRPr lang="en-US" sz="950" dirty="0"/>
          </a:p>
          <a:p>
            <a:pPr marL="165100" indent="-165100">
              <a:spcAft>
                <a:spcPts val="400"/>
              </a:spcAft>
              <a:buSzPct val="100000"/>
              <a:buChar char="•"/>
            </a:pPr>
            <a:r>
              <a:rPr lang="en-US" sz="950" dirty="0">
                <a:solidFill>
                  <a:schemeClr val="tx1"/>
                </a:solidFill>
              </a:rPr>
              <a:t>Recognised lenders: any non-resident, overseas RBI-regulated branches, IFSC institutions: Sch. I para 2, FEMA 3(R)(5)/2026-RB.</a:t>
            </a:r>
            <a:endParaRPr lang="en-US" sz="950" dirty="0"/>
          </a:p>
          <a:p>
            <a:pPr marL="165100" indent="-165100">
              <a:spcAft>
                <a:spcPts val="400"/>
              </a:spcAft>
              <a:buSzPct val="100000"/>
              <a:buChar char="•"/>
            </a:pPr>
            <a:r>
              <a:rPr lang="en-US" sz="950" dirty="0">
                <a:solidFill>
                  <a:schemeClr val="tx1"/>
                </a:solidFill>
              </a:rPr>
              <a:t>All currency levels, loan sizes and interest rates in the worked example and quiz are invented for illustration, not forecasts or market quotes.</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External commercial borrowing</dc:title>
  <dc:subject>PptxGenJS Presentation</dc:subject>
  <dc:creator>Trustner</dc:creator>
  <cp:lastModifiedBy>Trustner</cp:lastModifiedBy>
  <cp:revision>1</cp:revision>
  <dcterms:created xsi:type="dcterms:W3CDTF">2026-10-16T00:04:45Z</dcterms:created>
  <dcterms:modified xsi:type="dcterms:W3CDTF">2026-10-16T00:04:45Z</dcterms:modified>
</cp:coreProperties>
</file>