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decades, loans and derivatives across the world were priced off LIBOR. It no longer exists. This deck explains why it was retired, what replaced it, and how India made the same switch. Open by asking whether anyone has seen 'LIBOR' in an old loan document.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single idea: the shift from a judgment-based rate to a transaction-based one. Everything else in the deck follows from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Risk-free rates are also called near risk-free rates (RFRs). They are overnight rates; a three-month rate is built by compounding the daily rate, or taken from Term SOFR.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spread adjustment differs by tenor: about 0.11% for 1-month and 0.43% for 6-month USD. It was set using the five-year median gap between LIBOR and SOFR. Do not treat any rate level here as current.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SOFR is published each business day by the New York Fed as a volume-weighted median of overnight Treasury repo trades. Term rates come from compounding it over the period, or from Term SOFR, which is based on SOFR futures.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FCA took over LIBOR regulation in 2013. Some US dollar and sterling settings ran on a temporary 'synthetic' basis before final cessation. The point for trainees: LIBOR is gone, not merely renamed.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FBIL (Financial Benchmarks India Pvt. Ltd.) administers India's benchmarks. MIFOR stopped after 30 June 2023. The committee's two main proposals are in force: SORR from 7 July 2025 and a three-hour MIBOR window from 4 August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FBIL began publishing SORR on 7 July 2025, and moved MIBOR to a three-hour window on 4 August 2025. These are regulatory and benchmark dates, not price data subject to the 30-day rule.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old training decks were written while LIBOR was live. A reference to LIBOR in a contract today should be queried: ask which fallback rate applies.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The London Interbank Offered Rate, a daily benchmark based on banks' estimates of their borrowing cost. Any two of: the underlying unsecured lending market shrank; it relied on judgment, not trades; and it had been manipulated.
Q2: 3-month SOFR plus 0.26161% plus the 1% spread. The 0.26161% is a fixed credit-spread adjustment, added because SOFR is secured and overnight while LIBOR carried a bank-credit premium.
Q3: MIFOR (Mumbai Interbank Forward Outright Rate) stopped after 30 June 2023. New transactions use SOFR or the Modified MIFOR (MMIFOR). For the overnight rupee, MIBOR continues and SORR is also published.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INTERNATIONAL FINANCE</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From LIBOR to SOFR</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How a widely used interest-rate benchmark was retired, and what replaced it in the US and India</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Rules and dates as on 16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A benchmark interest rate once built from banks' own estimates was replaced by one built from real trades.</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LIBOR rested on what banks said they would pay to borrow. Its replacements, such as SOFR, are measured from actual transactions, which are far harder to misreport.</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words to know first</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Benchmark rate</a:t>
            </a:r>
            <a:endParaRPr lang="en-US" sz="1550" dirty="0"/>
          </a:p>
        </p:txBody>
      </p:sp>
      <p:sp>
        <p:nvSpPr>
          <p:cNvPr id="8" name="Text 4"/>
          <p:cNvSpPr/>
          <p:nvPr/>
        </p:nvSpPr>
        <p:spPr>
          <a:xfrm>
            <a:off x="6858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published interest rate that loans and contracts are priced against, as in 'benchmark plus 1%'.</a:t>
            </a:r>
            <a:endParaRPr lang="en-US" sz="1250" dirty="0"/>
          </a:p>
        </p:txBody>
      </p:sp>
      <p:sp>
        <p:nvSpPr>
          <p:cNvPr id="9" name="Shape 5"/>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0" name="Shape 6"/>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2800350" y="1408176"/>
            <a:ext cx="329184" cy="329184"/>
          </a:xfrm>
          <a:prstGeom prst="rect">
            <a:avLst/>
          </a:prstGeom>
        </p:spPr>
      </p:pic>
      <p:sp>
        <p:nvSpPr>
          <p:cNvPr id="12" name="Text 7"/>
          <p:cNvSpPr/>
          <p:nvPr/>
        </p:nvSpPr>
        <p:spPr>
          <a:xfrm>
            <a:off x="28003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LIBOR</a:t>
            </a:r>
            <a:endParaRPr lang="en-US" sz="1550" dirty="0"/>
          </a:p>
        </p:txBody>
      </p:sp>
      <p:sp>
        <p:nvSpPr>
          <p:cNvPr id="13" name="Text 8"/>
          <p:cNvSpPr/>
          <p:nvPr/>
        </p:nvSpPr>
        <p:spPr>
          <a:xfrm>
            <a:off x="28003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London Interbank Offered Rate. A daily benchmark of what banks said they would pay to borrow. Now discontinued.</a:t>
            </a:r>
            <a:endParaRPr lang="en-US" sz="1250" dirty="0"/>
          </a:p>
        </p:txBody>
      </p:sp>
      <p:sp>
        <p:nvSpPr>
          <p:cNvPr id="14" name="Shape 9"/>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5" name="Shape 10"/>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4914900" y="1408176"/>
            <a:ext cx="329184" cy="329184"/>
          </a:xfrm>
          <a:prstGeom prst="rect">
            <a:avLst/>
          </a:prstGeom>
        </p:spPr>
      </p:pic>
      <p:sp>
        <p:nvSpPr>
          <p:cNvPr id="17" name="Text 11"/>
          <p:cNvSpPr/>
          <p:nvPr/>
        </p:nvSpPr>
        <p:spPr>
          <a:xfrm>
            <a:off x="491490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Risk-free rate</a:t>
            </a:r>
            <a:endParaRPr lang="en-US" sz="1550" dirty="0"/>
          </a:p>
        </p:txBody>
      </p:sp>
      <p:sp>
        <p:nvSpPr>
          <p:cNvPr id="18" name="Text 12"/>
          <p:cNvSpPr/>
          <p:nvPr/>
        </p:nvSpPr>
        <p:spPr>
          <a:xfrm>
            <a:off x="491490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A near risk-free overnight rate built from real trades, with little bank-credit risk. The new benchmarks are such rates.</a:t>
            </a:r>
            <a:endParaRPr lang="en-US" sz="1250" dirty="0"/>
          </a:p>
        </p:txBody>
      </p:sp>
      <p:sp>
        <p:nvSpPr>
          <p:cNvPr id="19" name="Shape 13"/>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0" name="Shape 14"/>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1" name="Image 3" descr="preencoded.png">    </p:cNvPr>
          <p:cNvPicPr>
            <a:picLocks noChangeAspect="1"/>
          </p:cNvPicPr>
          <p:nvPr/>
        </p:nvPicPr>
        <p:blipFill>
          <a:blip r:embed="rId4"/>
          <a:stretch>
            <a:fillRect/>
          </a:stretch>
        </p:blipFill>
        <p:spPr>
          <a:xfrm>
            <a:off x="7029450" y="1408176"/>
            <a:ext cx="329184" cy="329184"/>
          </a:xfrm>
          <a:prstGeom prst="rect">
            <a:avLst/>
          </a:prstGeom>
        </p:spPr>
      </p:pic>
      <p:sp>
        <p:nvSpPr>
          <p:cNvPr id="22" name="Text 15"/>
          <p:cNvSpPr/>
          <p:nvPr/>
        </p:nvSpPr>
        <p:spPr>
          <a:xfrm>
            <a:off x="7029450" y="1847088"/>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SOFR</a:t>
            </a:r>
            <a:endParaRPr lang="en-US" sz="1550" dirty="0"/>
          </a:p>
        </p:txBody>
      </p:sp>
      <p:sp>
        <p:nvSpPr>
          <p:cNvPr id="23" name="Text 16"/>
          <p:cNvSpPr/>
          <p:nvPr/>
        </p:nvSpPr>
        <p:spPr>
          <a:xfrm>
            <a:off x="7029450" y="2249424"/>
            <a:ext cx="1428750" cy="1298448"/>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The Secured Overnight Financing Rate. The US dollar replacement, based on overnight loans secured by US Treasuries.</a:t>
            </a:r>
            <a:endParaRPr lang="en-US" sz="1250" dirty="0"/>
          </a:p>
        </p:txBody>
      </p:sp>
      <p:sp>
        <p:nvSpPr>
          <p:cNvPr id="24" name="Shape 17"/>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18"/>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 basis point is one hundredth of one per cent: 100 basis points = 1%. Benchmarks are quoted this finely.</a:t>
            </a:r>
            <a:endParaRPr lang="en-US" sz="1350" dirty="0"/>
          </a:p>
        </p:txBody>
      </p:sp>
      <p:sp>
        <p:nvSpPr>
          <p:cNvPr id="26" name="Text 19"/>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FCA, 'The end of LIBOR'; Federal Reserve Bank of New York, SOFR.</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the switch, with arithmetic</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loan is priced at '3-month USD LIBOR plus 1.00%'.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When USD LIBOR ended, the loan had to move to a rate built on SOFR instead.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LIBOR carried a bank-credit premium; SOFR does not. So SOFR normally sits below what LIBOR would have been.</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To keep the loan fair, a fixed 'spread adjustment' is added to SOFR. For 3-month USD it was set at 0.26161%.</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Old rate: 3-month LIBOR + 1.00%. New rate: 3-month SOFR + 0.26161% + 1.00%.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That 0.26161% was fixed once, on 5 March 2021, from a five-year median gap, to limit any gain to either side.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LIBOR was not simply swapped for SOFR. A fixed credit spread was added to limit any gain to either side.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The 0.26161% adjustment is a real, fixed figure (ISDA/Bloomberg, 5 March 2021). The 1.00% spread is assumed.</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LIBOR and SOFR, side by side</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LIBOR (to mid-2023)</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Based on banks' own estimates.</a:t>
            </a:r>
            <a:endParaRPr lang="en-US" sz="1400" dirty="0"/>
          </a:p>
          <a:p>
            <a:pPr marL="177800" indent="-177800">
              <a:spcAft>
                <a:spcPts val="500"/>
              </a:spcAft>
              <a:buSzPct val="100000"/>
              <a:buChar char="•"/>
            </a:pPr>
            <a:r>
              <a:rPr lang="en-US" sz="1400" dirty="0">
                <a:solidFill>
                  <a:schemeClr val="tx1"/>
                </a:solidFill>
              </a:rPr>
              <a:t>Unsecured: carried bank-credit risk.</a:t>
            </a:r>
            <a:endParaRPr lang="en-US" sz="1400" dirty="0"/>
          </a:p>
          <a:p>
            <a:pPr marL="177800" indent="-177800">
              <a:spcAft>
                <a:spcPts val="500"/>
              </a:spcAft>
              <a:buSzPct val="100000"/>
              <a:buChar char="•"/>
            </a:pPr>
            <a:r>
              <a:rPr lang="en-US" sz="1400" dirty="0">
                <a:solidFill>
                  <a:schemeClr val="tx1"/>
                </a:solidFill>
              </a:rPr>
              <a:t>A forward-looking term rate.</a:t>
            </a:r>
            <a:endParaRPr lang="en-US" sz="1400" dirty="0"/>
          </a:p>
          <a:p>
            <a:pPr marL="177800" indent="-177800">
              <a:spcAft>
                <a:spcPts val="500"/>
              </a:spcAft>
              <a:buSzPct val="100000"/>
              <a:buChar char="•"/>
            </a:pPr>
            <a:r>
              <a:rPr lang="en-US" sz="1400" dirty="0">
                <a:solidFill>
                  <a:schemeClr val="tx1"/>
                </a:solidFill>
              </a:rPr>
              <a:t>Open to manipulation.</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SOFR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Based on actual market trades.</a:t>
            </a:r>
            <a:endParaRPr lang="en-US" sz="1400" dirty="0"/>
          </a:p>
          <a:p>
            <a:pPr marL="177800" indent="-177800">
              <a:spcAft>
                <a:spcPts val="500"/>
              </a:spcAft>
              <a:buSzPct val="100000"/>
              <a:buChar char="•"/>
            </a:pPr>
            <a:r>
              <a:rPr lang="en-US" sz="1400" dirty="0">
                <a:solidFill>
                  <a:schemeClr val="tx1"/>
                </a:solidFill>
              </a:rPr>
              <a:t>Secured by US Treasuries.</a:t>
            </a:r>
            <a:endParaRPr lang="en-US" sz="1400" dirty="0"/>
          </a:p>
          <a:p>
            <a:pPr marL="177800" indent="-177800">
              <a:spcAft>
                <a:spcPts val="500"/>
              </a:spcAft>
              <a:buSzPct val="100000"/>
              <a:buChar char="•"/>
            </a:pPr>
            <a:r>
              <a:rPr lang="en-US" sz="1400" dirty="0">
                <a:solidFill>
                  <a:schemeClr val="tx1"/>
                </a:solidFill>
              </a:rPr>
              <a:t>Overnight; term rates via compounding/futures.</a:t>
            </a:r>
            <a:endParaRPr lang="en-US" sz="1400" dirty="0"/>
          </a:p>
          <a:p>
            <a:pPr marL="177800" indent="-177800">
              <a:spcAft>
                <a:spcPts val="500"/>
              </a:spcAft>
              <a:buSzPct val="100000"/>
              <a:buChar char="•"/>
            </a:pPr>
            <a:r>
              <a:rPr lang="en-US" sz="1400" dirty="0">
                <a:solidFill>
                  <a:schemeClr val="tx1"/>
                </a:solidFill>
              </a:rPr>
              <a:t>Far harder to manipulate.</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The move was from a judgment-based rate to one built on real transactions.</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FCA, 'The end of LIBOR'; Federal Reserve Bank of New York, SOFR.</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end of LIBOR, step by step</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sp>
        <p:nvSpPr>
          <p:cNvPr id="5" name="Shape 2"/>
          <p:cNvSpPr/>
          <p:nvPr/>
        </p:nvSpPr>
        <p:spPr>
          <a:xfrm>
            <a:off x="621792" y="1300734"/>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30073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Why it had to go</a:t>
            </a:r>
            <a:endParaRPr lang="en-US" sz="1450" dirty="0"/>
          </a:p>
        </p:txBody>
      </p:sp>
      <p:sp>
        <p:nvSpPr>
          <p:cNvPr id="8" name="Text 5"/>
          <p:cNvSpPr/>
          <p:nvPr/>
        </p:nvSpPr>
        <p:spPr>
          <a:xfrm>
            <a:off x="3611880" y="1188720"/>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market of actual unsecured bank term-lending shrank, so LIBOR leaned on estimates. Rigging scandals then exposed the risk.</a:t>
            </a:r>
            <a:endParaRPr lang="en-US" sz="1300" dirty="0"/>
          </a:p>
        </p:txBody>
      </p:sp>
      <p:sp>
        <p:nvSpPr>
          <p:cNvPr id="9" name="Shape 6"/>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sp>
        <p:nvSpPr>
          <p:cNvPr id="10" name="Shape 7"/>
          <p:cNvSpPr/>
          <p:nvPr/>
        </p:nvSpPr>
        <p:spPr>
          <a:xfrm>
            <a:off x="621792" y="2091690"/>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20916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979676"/>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2017: the deadline is set</a:t>
            </a:r>
            <a:endParaRPr lang="en-US" sz="1450" dirty="0"/>
          </a:p>
        </p:txBody>
      </p:sp>
      <p:sp>
        <p:nvSpPr>
          <p:cNvPr id="13" name="Text 10"/>
          <p:cNvSpPr/>
          <p:nvPr/>
        </p:nvSpPr>
        <p:spPr>
          <a:xfrm>
            <a:off x="3611880" y="1979676"/>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UK regulator (the FCA) said it would not compel banks to submit LIBOR rates beyond the end of 2021.</a:t>
            </a:r>
            <a:endParaRPr lang="en-US" sz="1300" dirty="0"/>
          </a:p>
        </p:txBody>
      </p:sp>
      <p:sp>
        <p:nvSpPr>
          <p:cNvPr id="14" name="Shape 11"/>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sp>
        <p:nvSpPr>
          <p:cNvPr id="15" name="Shape 12"/>
          <p:cNvSpPr/>
          <p:nvPr/>
        </p:nvSpPr>
        <p:spPr>
          <a:xfrm>
            <a:off x="621792" y="288264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88264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770632"/>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End of 2021</a:t>
            </a:r>
            <a:endParaRPr lang="en-US" sz="1450" dirty="0"/>
          </a:p>
        </p:txBody>
      </p:sp>
      <p:sp>
        <p:nvSpPr>
          <p:cNvPr id="18" name="Text 15"/>
          <p:cNvSpPr/>
          <p:nvPr/>
        </p:nvSpPr>
        <p:spPr>
          <a:xfrm>
            <a:off x="3611880" y="2770632"/>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Euro and Swiss franc settings, many sterling and yen ones, and two US dollar ones ended.</a:t>
            </a:r>
            <a:endParaRPr lang="en-US" sz="1300" dirty="0"/>
          </a:p>
        </p:txBody>
      </p:sp>
      <p:sp>
        <p:nvSpPr>
          <p:cNvPr id="19" name="Shape 16"/>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sp>
        <p:nvSpPr>
          <p:cNvPr id="20" name="Shape 17"/>
          <p:cNvSpPr/>
          <p:nvPr/>
        </p:nvSpPr>
        <p:spPr>
          <a:xfrm>
            <a:off x="621792" y="3673602"/>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67360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561588"/>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By September 2024</a:t>
            </a:r>
            <a:endParaRPr lang="en-US" sz="1450" dirty="0"/>
          </a:p>
        </p:txBody>
      </p:sp>
      <p:sp>
        <p:nvSpPr>
          <p:cNvPr id="23" name="Text 20"/>
          <p:cNvSpPr/>
          <p:nvPr/>
        </p:nvSpPr>
        <p:spPr>
          <a:xfrm>
            <a:off x="3611880" y="3561588"/>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US dollar panel rates ended 30 June 2023; the last synthetic settings ran to 30 September 2024, closing LIBOR after nearly 40 years.</a:t>
            </a:r>
            <a:endParaRPr lang="en-US" sz="1300" dirty="0"/>
          </a:p>
        </p:txBody>
      </p:sp>
      <p:sp>
        <p:nvSpPr>
          <p:cNvPr id="24" name="Text 2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FCA, 'Announcements on the end of LIBOR' and 'The end of LIBOR'.</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India's switch of benchmarks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India set its own deadline, 1 July 2023, with its own rupee benchmarks.</a:t>
            </a:r>
            <a:endParaRPr lang="en-US" sz="15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457200" y="1737360"/>
          <a:ext cx="8229600" cy="914400"/>
        </p:xfrm>
        <a:graphic>
          <a:graphicData uri="http://schemas.openxmlformats.org/drawingml/2006/table">
            <a:tbl>
              <a:tblPr/>
              <a:tblGrid>
                <a:gridCol w="2651760"/>
                <a:gridCol w="2651760"/>
                <a:gridCol w="2926080"/>
              </a:tblGrid>
              <a:tr h="493776">
                <a:tc>
                  <a:txBody>
                    <a:bodyPr/>
                    <a:lstStyle/>
                    <a:p>
                      <a:pPr indent="0" marL="0">
                        <a:buNone/>
                      </a:pPr>
                      <a:r>
                        <a:rPr lang="en-US" sz="1250" b="1" dirty="0">
                          <a:solidFill>
                            <a:srgbClr val="FFFFFF"/>
                          </a:solidFill>
                        </a:rPr>
                        <a:t>Benchmark</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Before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Now</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493776">
                <a:tc>
                  <a:txBody>
                    <a:bodyPr/>
                    <a:lstStyle/>
                    <a:p>
                      <a:pPr indent="0" marL="0">
                        <a:buNone/>
                      </a:pPr>
                      <a:r>
                        <a:rPr lang="en-US" sz="1250" b="1" dirty="0">
                          <a:solidFill>
                            <a:schemeClr val="tx1"/>
                          </a:solidFill>
                        </a:rPr>
                        <a:t>Global US dollar 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USD LIBOR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SOFR and other risk-free rates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Rupee-hedged dollar 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MIFOR, which used USD LIBOR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Modified MIFOR (MMIFOR), which uses SOFR</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493776">
                <a:tc>
                  <a:txBody>
                    <a:bodyPr/>
                    <a:lstStyle/>
                    <a:p>
                      <a:pPr indent="0" marL="0">
                        <a:buNone/>
                      </a:pPr>
                      <a:r>
                        <a:rPr lang="en-US" sz="1250" b="1" dirty="0">
                          <a:solidFill>
                            <a:schemeClr val="tx1"/>
                          </a:solidFill>
                        </a:rPr>
                        <a:t>Overnight rupee 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MIBOR (unsecured call money)</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250" dirty="0">
                          <a:solidFill>
                            <a:schemeClr val="tx1"/>
                          </a:solidFill>
                        </a:rPr>
                        <a:t>MIBOR continues; window widened 2025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493776">
                <a:tc>
                  <a:txBody>
                    <a:bodyPr/>
                    <a:lstStyle/>
                    <a:p>
                      <a:pPr indent="0" marL="0">
                        <a:buNone/>
                      </a:pPr>
                      <a:r>
                        <a:rPr lang="en-US" sz="1250" b="1" dirty="0">
                          <a:solidFill>
                            <a:schemeClr val="tx1"/>
                          </a:solidFill>
                        </a:rPr>
                        <a:t>Secured rupee overnight 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No FBIL rate</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250" dirty="0">
                          <a:solidFill>
                            <a:schemeClr val="tx1"/>
                          </a:solidFill>
                        </a:rPr>
                        <a:t>SORR, published by FBIL since 2025</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bl>
          </a:graphicData>
        </a:graphic>
      </p:graphicFrame>
      <p:sp>
        <p:nvSpPr>
          <p:cNvPr id="6" name="Text 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circulars of 12 May and 23 June 2023; RBI MIBOR Committee report (1 Oct 2024); FBIL press release 7/2025-26.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Key dates in the transition, as on 16 October 2026. These are official dates, not market prices.</a:t>
            </a:r>
            <a:endParaRPr lang="en-US" sz="1500" dirty="0"/>
          </a:p>
        </p:txBody>
      </p:sp>
      <p:sp>
        <p:nvSpPr>
          <p:cNvPr id="5" name="Shape 2"/>
          <p:cNvSpPr/>
          <p:nvPr/>
        </p:nvSpPr>
        <p:spPr>
          <a:xfrm>
            <a:off x="457200" y="1737360"/>
            <a:ext cx="2590800" cy="2377440"/>
          </a:xfrm>
          <a:prstGeom prst="roundRect">
            <a:avLst>
              <a:gd name="adj" fmla="val 2308"/>
            </a:avLst>
          </a:prstGeom>
          <a:solidFill>
            <a:srgbClr val="FFFFFF"/>
          </a:solidFill>
          <a:ln w="9525">
            <a:solidFill>
              <a:schemeClr val="accent5"/>
            </a:solidFill>
            <a:prstDash val="solid"/>
          </a:ln>
        </p:spPr>
      </p:sp>
      <p:sp>
        <p:nvSpPr>
          <p:cNvPr id="6" name="Text 3"/>
          <p:cNvSpPr/>
          <p:nvPr/>
        </p:nvSpPr>
        <p:spPr>
          <a:xfrm>
            <a:off x="6583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LIBOR FULLY ENDED</a:t>
            </a:r>
            <a:endParaRPr lang="en-US" sz="1150" dirty="0"/>
          </a:p>
        </p:txBody>
      </p:sp>
      <p:sp>
        <p:nvSpPr>
          <p:cNvPr id="7" name="Text 4"/>
          <p:cNvSpPr/>
          <p:nvPr/>
        </p:nvSpPr>
        <p:spPr>
          <a:xfrm>
            <a:off x="658368" y="2286000"/>
            <a:ext cx="2188464" cy="685800"/>
          </a:xfrm>
          <a:prstGeom prst="rect">
            <a:avLst/>
          </a:prstGeom>
          <a:noFill/>
          <a:ln/>
        </p:spPr>
        <p:txBody>
          <a:bodyPr wrap="square" lIns="0" tIns="0" rIns="0" bIns="0" rtlCol="0" anchor="ctr"/>
          <a:lstStyle/>
          <a:p>
            <a:pPr indent="0" marL="0">
              <a:buNone/>
            </a:pPr>
            <a:r>
              <a:rPr lang="en-US" sz="3120" b="1" dirty="0">
                <a:solidFill>
                  <a:schemeClr val="accent1"/>
                </a:solidFill>
                <a:latin typeface="Cambria" pitchFamily="34" charset="0"/>
                <a:ea typeface="Cambria" pitchFamily="34" charset="-122"/>
                <a:cs typeface="Cambria" pitchFamily="34" charset="-120"/>
              </a:rPr>
              <a:t>Sep 2024</a:t>
            </a:r>
            <a:endParaRPr lang="en-US" sz="3120" dirty="0"/>
          </a:p>
        </p:txBody>
      </p:sp>
      <p:sp>
        <p:nvSpPr>
          <p:cNvPr id="8" name="Text 5"/>
          <p:cNvSpPr/>
          <p:nvPr/>
        </p:nvSpPr>
        <p:spPr>
          <a:xfrm>
            <a:off x="6583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The final US dollar LIBOR settings were published on 30 September 2024, ending LIBOR.</a:t>
            </a:r>
            <a:endParaRPr lang="en-US" sz="1250" dirty="0"/>
          </a:p>
        </p:txBody>
      </p:sp>
      <p:sp>
        <p:nvSpPr>
          <p:cNvPr id="9" name="Shape 6"/>
          <p:cNvSpPr/>
          <p:nvPr/>
        </p:nvSpPr>
        <p:spPr>
          <a:xfrm>
            <a:off x="3276600" y="1737360"/>
            <a:ext cx="2590800" cy="2377440"/>
          </a:xfrm>
          <a:prstGeom prst="roundRect">
            <a:avLst>
              <a:gd name="adj" fmla="val 2308"/>
            </a:avLst>
          </a:prstGeom>
          <a:solidFill>
            <a:srgbClr val="FFFFFF"/>
          </a:solidFill>
          <a:ln w="9525">
            <a:solidFill>
              <a:schemeClr val="accent5"/>
            </a:solidFill>
            <a:prstDash val="solid"/>
          </a:ln>
        </p:spPr>
      </p:sp>
      <p:sp>
        <p:nvSpPr>
          <p:cNvPr id="10" name="Text 7"/>
          <p:cNvSpPr/>
          <p:nvPr/>
        </p:nvSpPr>
        <p:spPr>
          <a:xfrm>
            <a:off x="34777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INDIA'S LIBOR EXIT</a:t>
            </a:r>
            <a:endParaRPr lang="en-US" sz="1150" dirty="0"/>
          </a:p>
        </p:txBody>
      </p:sp>
      <p:sp>
        <p:nvSpPr>
          <p:cNvPr id="11" name="Text 8"/>
          <p:cNvSpPr/>
          <p:nvPr/>
        </p:nvSpPr>
        <p:spPr>
          <a:xfrm>
            <a:off x="3477768" y="2286000"/>
            <a:ext cx="2188464" cy="685800"/>
          </a:xfrm>
          <a:prstGeom prst="rect">
            <a:avLst/>
          </a:prstGeom>
          <a:noFill/>
          <a:ln/>
        </p:spPr>
        <p:txBody>
          <a:bodyPr wrap="square" lIns="0" tIns="0" rIns="0" bIns="0" rtlCol="0" anchor="ctr"/>
          <a:lstStyle/>
          <a:p>
            <a:pPr indent="0" marL="0">
              <a:buNone/>
            </a:pPr>
            <a:r>
              <a:rPr lang="en-US" sz="3120" b="1" dirty="0">
                <a:solidFill>
                  <a:schemeClr val="accent2"/>
                </a:solidFill>
                <a:latin typeface="Cambria" pitchFamily="34" charset="0"/>
                <a:ea typeface="Cambria" pitchFamily="34" charset="-122"/>
                <a:cs typeface="Cambria" pitchFamily="34" charset="-120"/>
              </a:rPr>
              <a:t>Jul 2023</a:t>
            </a:r>
            <a:endParaRPr lang="en-US" sz="3120" dirty="0"/>
          </a:p>
        </p:txBody>
      </p:sp>
      <p:sp>
        <p:nvSpPr>
          <p:cNvPr id="12" name="Text 9"/>
          <p:cNvSpPr/>
          <p:nvPr/>
        </p:nvSpPr>
        <p:spPr>
          <a:xfrm>
            <a:off x="34777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RBI asked banks to complete the move off LIBOR and MIFOR by 1 July 2023.</a:t>
            </a:r>
            <a:endParaRPr lang="en-US" sz="1250" dirty="0"/>
          </a:p>
        </p:txBody>
      </p:sp>
      <p:sp>
        <p:nvSpPr>
          <p:cNvPr id="13" name="Shape 10"/>
          <p:cNvSpPr/>
          <p:nvPr/>
        </p:nvSpPr>
        <p:spPr>
          <a:xfrm>
            <a:off x="6096000" y="1737360"/>
            <a:ext cx="2590800" cy="2377440"/>
          </a:xfrm>
          <a:prstGeom prst="roundRect">
            <a:avLst>
              <a:gd name="adj" fmla="val 2308"/>
            </a:avLst>
          </a:prstGeom>
          <a:solidFill>
            <a:srgbClr val="FFFFFF"/>
          </a:solidFill>
          <a:ln w="9525">
            <a:solidFill>
              <a:schemeClr val="accent5"/>
            </a:solidFill>
            <a:prstDash val="solid"/>
          </a:ln>
        </p:spPr>
      </p:sp>
      <p:sp>
        <p:nvSpPr>
          <p:cNvPr id="14" name="Text 11"/>
          <p:cNvSpPr/>
          <p:nvPr/>
        </p:nvSpPr>
        <p:spPr>
          <a:xfrm>
            <a:off x="6297168" y="1901952"/>
            <a:ext cx="218846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NEW RUPEE RATE</a:t>
            </a:r>
            <a:endParaRPr lang="en-US" sz="1150" dirty="0"/>
          </a:p>
        </p:txBody>
      </p:sp>
      <p:sp>
        <p:nvSpPr>
          <p:cNvPr id="15" name="Text 12"/>
          <p:cNvSpPr/>
          <p:nvPr/>
        </p:nvSpPr>
        <p:spPr>
          <a:xfrm>
            <a:off x="6297168" y="2286000"/>
            <a:ext cx="2188464" cy="685800"/>
          </a:xfrm>
          <a:prstGeom prst="rect">
            <a:avLst/>
          </a:prstGeom>
          <a:noFill/>
          <a:ln/>
        </p:spPr>
        <p:txBody>
          <a:bodyPr wrap="square" lIns="0" tIns="0" rIns="0" bIns="0" rtlCol="0" anchor="ctr"/>
          <a:lstStyle/>
          <a:p>
            <a:pPr indent="0" marL="0">
              <a:buNone/>
            </a:pPr>
            <a:r>
              <a:rPr lang="en-US" sz="4000" b="1" dirty="0">
                <a:solidFill>
                  <a:schemeClr val="accent3"/>
                </a:solidFill>
                <a:latin typeface="Cambria" pitchFamily="34" charset="0"/>
                <a:ea typeface="Cambria" pitchFamily="34" charset="-122"/>
                <a:cs typeface="Cambria" pitchFamily="34" charset="-120"/>
              </a:rPr>
              <a:t>SORR</a:t>
            </a:r>
            <a:endParaRPr lang="en-US" sz="4000" dirty="0"/>
          </a:p>
        </p:txBody>
      </p:sp>
      <p:sp>
        <p:nvSpPr>
          <p:cNvPr id="16" name="Text 13"/>
          <p:cNvSpPr/>
          <p:nvPr/>
        </p:nvSpPr>
        <p:spPr>
          <a:xfrm>
            <a:off x="6297168" y="3017520"/>
            <a:ext cx="218846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A Secured Overnight Rupee Rate, published by FBIL, began in 2025 alongside MIBOR.</a:t>
            </a:r>
            <a:endParaRPr lang="en-US" sz="1250" dirty="0"/>
          </a:p>
        </p:txBody>
      </p:sp>
      <p:sp>
        <p:nvSpPr>
          <p:cNvPr id="17"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FCA, 'The end of LIBOR'; RBI circular of 12 May 2023; RBI announcement on SORR, 6 Dec 2024; FBIL.</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2468880"/>
          </a:xfrm>
          <a:prstGeom prst="roundRect">
            <a:avLst>
              <a:gd name="adj" fmla="val 2222"/>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material says</a:t>
            </a:r>
            <a:endParaRPr lang="en-US" sz="1600" dirty="0"/>
          </a:p>
        </p:txBody>
      </p:sp>
      <p:sp>
        <p:nvSpPr>
          <p:cNvPr id="7" name="Text 4"/>
          <p:cNvSpPr/>
          <p:nvPr/>
        </p:nvSpPr>
        <p:spPr>
          <a:xfrm>
            <a:off x="6583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LIBOR is the world's main interest-rate benchmark.</a:t>
            </a:r>
            <a:endParaRPr lang="en-US" sz="1400" dirty="0"/>
          </a:p>
          <a:p>
            <a:pPr marL="177800" indent="-177800">
              <a:spcAft>
                <a:spcPts val="500"/>
              </a:spcAft>
              <a:buSzPct val="100000"/>
              <a:buChar char="•"/>
            </a:pPr>
            <a:r>
              <a:rPr lang="en-US" sz="1400" dirty="0">
                <a:solidFill>
                  <a:schemeClr val="tx1"/>
                </a:solidFill>
              </a:rPr>
              <a:t>A panel of London banks sets it each day.</a:t>
            </a:r>
            <a:endParaRPr lang="en-US" sz="1400" dirty="0"/>
          </a:p>
          <a:p>
            <a:pPr marL="177800" indent="-177800">
              <a:spcAft>
                <a:spcPts val="500"/>
              </a:spcAft>
              <a:buSzPct val="100000"/>
              <a:buChar char="•"/>
            </a:pPr>
            <a:r>
              <a:rPr lang="en-US" sz="1400" dirty="0">
                <a:solidFill>
                  <a:schemeClr val="tx1"/>
                </a:solidFill>
              </a:rPr>
              <a:t>Loans abroad are priced as 'LIBOR plus a margin'.</a:t>
            </a:r>
            <a:endParaRPr lang="en-US" sz="1400" dirty="0"/>
          </a:p>
        </p:txBody>
      </p:sp>
      <p:sp>
        <p:nvSpPr>
          <p:cNvPr id="8" name="Shape 5"/>
          <p:cNvSpPr/>
          <p:nvPr/>
        </p:nvSpPr>
        <p:spPr>
          <a:xfrm>
            <a:off x="4686300" y="1188720"/>
            <a:ext cx="4000500" cy="2468880"/>
          </a:xfrm>
          <a:prstGeom prst="roundRect">
            <a:avLst>
              <a:gd name="adj" fmla="val 2222"/>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1755648"/>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LIBOR has been discontinued; the last rates ended in 2024.</a:t>
            </a:r>
            <a:endParaRPr lang="en-US" sz="1400" dirty="0"/>
          </a:p>
          <a:p>
            <a:pPr marL="177800" indent="-177800">
              <a:spcAft>
                <a:spcPts val="500"/>
              </a:spcAft>
              <a:buSzPct val="100000"/>
              <a:buChar char="•"/>
            </a:pPr>
            <a:r>
              <a:rPr lang="en-US" sz="1400" dirty="0">
                <a:solidFill>
                  <a:schemeClr val="tx1"/>
                </a:solidFill>
              </a:rPr>
              <a:t>Transaction-based rates such as SOFR have replaced it.</a:t>
            </a:r>
            <a:endParaRPr lang="en-US" sz="1400" dirty="0"/>
          </a:p>
          <a:p>
            <a:pPr marL="177800" indent="-177800">
              <a:spcAft>
                <a:spcPts val="500"/>
              </a:spcAft>
              <a:buSzPct val="100000"/>
              <a:buChar char="•"/>
            </a:pPr>
            <a:r>
              <a:rPr lang="en-US" sz="1400" dirty="0">
                <a:solidFill>
                  <a:schemeClr val="tx1"/>
                </a:solidFill>
              </a:rPr>
              <a:t>In India, SOFR and Modified MIFOR are used; MIFOR is gone.</a:t>
            </a:r>
            <a:endParaRPr lang="en-US" sz="1400" dirty="0"/>
          </a:p>
        </p:txBody>
      </p:sp>
      <p:sp>
        <p:nvSpPr>
          <p:cNvPr id="12" name="Shape 9"/>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3" name="Text 10"/>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A document that still names 'LIBOR' needs checking: look for the fallback rate that now applies.</a:t>
            </a:r>
            <a:endParaRPr lang="en-US" sz="1350" dirty="0"/>
          </a:p>
        </p:txBody>
      </p:sp>
      <p:sp>
        <p:nvSpPr>
          <p:cNvPr id="14" name="Text 11"/>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FCA, 'The end of LIBOR'; RBI circulars of 2023.</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3"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pic>
        <p:nvPicPr>
          <p:cNvPr id="4" name="Image 0" descr="preencoded.png">    </p:cNvPr>
          <p:cNvPicPr>
            <a:picLocks noChangeAspect="1"/>
          </p:cNvPicPr>
          <p:nvPr/>
        </p:nvPicPr>
        <p:blipFill>
          <a:blip r:embed="rId1"/>
          <a:stretch>
            <a:fillRect/>
          </a:stretch>
        </p:blipFill>
        <p:spPr>
          <a:xfrm>
            <a:off x="658368" y="1364742"/>
            <a:ext cx="310896" cy="310896"/>
          </a:xfrm>
          <a:prstGeom prst="rect">
            <a:avLst/>
          </a:prstGeom>
        </p:spPr>
      </p:pic>
      <p:sp>
        <p:nvSpPr>
          <p:cNvPr id="5" name="Text 2"/>
          <p:cNvSpPr/>
          <p:nvPr/>
        </p:nvSpPr>
        <p:spPr>
          <a:xfrm>
            <a:off x="1188720" y="1188720"/>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'LIBOR is still quoted somewhere.'</a:t>
            </a:r>
            <a:endParaRPr lang="en-US" sz="1450" dirty="0"/>
          </a:p>
        </p:txBody>
      </p:sp>
      <p:sp>
        <p:nvSpPr>
          <p:cNvPr id="6" name="Text 3"/>
          <p:cNvSpPr/>
          <p:nvPr/>
        </p:nvSpPr>
        <p:spPr>
          <a:xfrm>
            <a:off x="4023360" y="1188720"/>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No. The final US dollar settings were published in September 2024. LIBOR is no longer published.</a:t>
            </a:r>
            <a:endParaRPr lang="en-US" sz="1300" dirty="0"/>
          </a:p>
        </p:txBody>
      </p:sp>
      <p:sp>
        <p:nvSpPr>
          <p:cNvPr id="7" name="Shape 4"/>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pic>
        <p:nvPicPr>
          <p:cNvPr id="8" name="Image 1" descr="preencoded.png">    </p:cNvPr>
          <p:cNvPicPr>
            <a:picLocks noChangeAspect="1"/>
          </p:cNvPicPr>
          <p:nvPr/>
        </p:nvPicPr>
        <p:blipFill>
          <a:blip r:embed="rId2"/>
          <a:stretch>
            <a:fillRect/>
          </a:stretch>
        </p:blipFill>
        <p:spPr>
          <a:xfrm>
            <a:off x="658368" y="2155698"/>
            <a:ext cx="310896" cy="310896"/>
          </a:xfrm>
          <a:prstGeom prst="rect">
            <a:avLst/>
          </a:prstGeom>
        </p:spPr>
      </p:pic>
      <p:sp>
        <p:nvSpPr>
          <p:cNvPr id="9" name="Text 5"/>
          <p:cNvSpPr/>
          <p:nvPr/>
        </p:nvSpPr>
        <p:spPr>
          <a:xfrm>
            <a:off x="1188720" y="1979676"/>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'SOFR is just LIBOR renamed.'</a:t>
            </a:r>
            <a:endParaRPr lang="en-US" sz="1450" dirty="0"/>
          </a:p>
        </p:txBody>
      </p:sp>
      <p:sp>
        <p:nvSpPr>
          <p:cNvPr id="10" name="Text 6"/>
          <p:cNvSpPr/>
          <p:nvPr/>
        </p:nvSpPr>
        <p:spPr>
          <a:xfrm>
            <a:off x="4023360" y="1979676"/>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No. SOFR is secured, overnight and based on real trades; LIBOR was unsecured and built from estimates.</a:t>
            </a:r>
            <a:endParaRPr lang="en-US" sz="1300" dirty="0"/>
          </a:p>
        </p:txBody>
      </p:sp>
      <p:sp>
        <p:nvSpPr>
          <p:cNvPr id="11" name="Shape 7"/>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pic>
        <p:nvPicPr>
          <p:cNvPr id="12" name="Image 2" descr="preencoded.png">    </p:cNvPr>
          <p:cNvPicPr>
            <a:picLocks noChangeAspect="1"/>
          </p:cNvPicPr>
          <p:nvPr/>
        </p:nvPicPr>
        <p:blipFill>
          <a:blip r:embed="rId3"/>
          <a:stretch>
            <a:fillRect/>
          </a:stretch>
        </p:blipFill>
        <p:spPr>
          <a:xfrm>
            <a:off x="658368" y="2946654"/>
            <a:ext cx="310896" cy="310896"/>
          </a:xfrm>
          <a:prstGeom prst="rect">
            <a:avLst/>
          </a:prstGeom>
        </p:spPr>
      </p:pic>
      <p:sp>
        <p:nvSpPr>
          <p:cNvPr id="13" name="Text 8"/>
          <p:cNvSpPr/>
          <p:nvPr/>
        </p:nvSpPr>
        <p:spPr>
          <a:xfrm>
            <a:off x="1188720" y="2770632"/>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switch moved loan costs sharply.'</a:t>
            </a:r>
            <a:endParaRPr lang="en-US" sz="1450" dirty="0"/>
          </a:p>
        </p:txBody>
      </p:sp>
      <p:sp>
        <p:nvSpPr>
          <p:cNvPr id="14" name="Text 9"/>
          <p:cNvSpPr/>
          <p:nvPr/>
        </p:nvSpPr>
        <p:spPr>
          <a:xfrm>
            <a:off x="4023360" y="2770632"/>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 fixed spread adjustment was added to SOFR to limit any windfall to either side as legacy loans moved across.</a:t>
            </a:r>
            <a:endParaRPr lang="en-US" sz="1300" dirty="0"/>
          </a:p>
        </p:txBody>
      </p:sp>
      <p:sp>
        <p:nvSpPr>
          <p:cNvPr id="15" name="Shape 10"/>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pic>
        <p:nvPicPr>
          <p:cNvPr id="16" name="Image 3" descr="preencoded.png">    </p:cNvPr>
          <p:cNvPicPr>
            <a:picLocks noChangeAspect="1"/>
          </p:cNvPicPr>
          <p:nvPr/>
        </p:nvPicPr>
        <p:blipFill>
          <a:blip r:embed="rId4"/>
          <a:stretch>
            <a:fillRect/>
          </a:stretch>
        </p:blipFill>
        <p:spPr>
          <a:xfrm>
            <a:off x="658368" y="3737610"/>
            <a:ext cx="310896" cy="310896"/>
          </a:xfrm>
          <a:prstGeom prst="rect">
            <a:avLst/>
          </a:prstGeom>
        </p:spPr>
      </p:pic>
      <p:sp>
        <p:nvSpPr>
          <p:cNvPr id="17" name="Text 11"/>
          <p:cNvSpPr/>
          <p:nvPr/>
        </p:nvSpPr>
        <p:spPr>
          <a:xfrm>
            <a:off x="1188720" y="3561588"/>
            <a:ext cx="27432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'This is only a Western change.'</a:t>
            </a:r>
            <a:endParaRPr lang="en-US" sz="1450" dirty="0"/>
          </a:p>
        </p:txBody>
      </p:sp>
      <p:sp>
        <p:nvSpPr>
          <p:cNvPr id="18" name="Text 12"/>
          <p:cNvSpPr/>
          <p:nvPr/>
        </p:nvSpPr>
        <p:spPr>
          <a:xfrm>
            <a:off x="4023360" y="3561588"/>
            <a:ext cx="44805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India moved too: MIFOR was withdrawn in 2023, and new deals use SOFR or Modified MIFOR.</a:t>
            </a:r>
            <a:endParaRPr lang="en-US" sz="1300" dirty="0"/>
          </a:p>
        </p:txBody>
      </p:sp>
      <p:sp>
        <p:nvSpPr>
          <p:cNvPr id="19"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FCA, 'The end of LIBOR'; Federal Reserve Bank of New York, SOFR; RBI circulars of 12 May and 23 June 2023.</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What was LIBOR, and name two reasons it was replaced.</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loan was '3-month USD LIBOR plus 1%'. After the switch, what rate applies, and why is an extra 0.26161% added?</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Name the benchmark India withdrew in 2023 and one rate now used in its place.</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950" dirty="0">
                <a:solidFill>
                  <a:schemeClr val="tx1"/>
                </a:solidFill>
              </a:rPr>
              <a:t>LIBOR's nature (panel-bank submissions, 7 tenors, 5 currencies, ICE Benchmark Administration), FCA's 2017 decision: FCA, 'The end of LIBOR'.</a:t>
            </a:r>
            <a:endParaRPr lang="en-US" sz="950" dirty="0"/>
          </a:p>
          <a:p>
            <a:pPr marL="165100" indent="-165100">
              <a:spcAft>
                <a:spcPts val="400"/>
              </a:spcAft>
              <a:buSzPct val="100000"/>
              <a:buChar char="•"/>
            </a:pPr>
            <a:r>
              <a:rPr lang="en-US" sz="950" dirty="0">
                <a:solidFill>
                  <a:schemeClr val="tx1"/>
                </a:solidFill>
              </a:rPr>
              <a:t>LIBOR end dates (most end-2021; USD overnight/12-month end-June 2023; final synthetic USD 30 Sep 2024): FCA, 'Announcements on the end of LIBOR'.</a:t>
            </a:r>
            <a:endParaRPr lang="en-US" sz="950" dirty="0"/>
          </a:p>
          <a:p>
            <a:pPr marL="165100" indent="-165100">
              <a:spcAft>
                <a:spcPts val="400"/>
              </a:spcAft>
              <a:buSzPct val="100000"/>
              <a:buChar char="•"/>
            </a:pPr>
            <a:r>
              <a:rPr lang="en-US" sz="950" dirty="0">
                <a:solidFill>
                  <a:schemeClr val="tx1"/>
                </a:solidFill>
              </a:rPr>
              <a:t>SOFR definition (broad measure of overnight borrowing collateralised by Treasuries; volume-weighted median of transaction-level repo data): New York Fed, Secured Overnight Financing Rate.</a:t>
            </a:r>
            <a:endParaRPr lang="en-US" sz="950" dirty="0"/>
          </a:p>
          <a:p>
            <a:pPr marL="165100" indent="-165100">
              <a:spcAft>
                <a:spcPts val="400"/>
              </a:spcAft>
              <a:buSzPct val="100000"/>
              <a:buChar char="•"/>
            </a:pPr>
            <a:r>
              <a:rPr lang="en-US" sz="950" dirty="0">
                <a:solidFill>
                  <a:schemeClr val="tx1"/>
                </a:solidFill>
              </a:rPr>
              <a:t>Fixed 3-month USD LIBOR-to-SOFR spread adjustment of 0.26161%, set 5 Mar 2021: ISDA/Bloomberg IBOR fallback adjustments (multiple sources).</a:t>
            </a:r>
            <a:endParaRPr lang="en-US" sz="950" dirty="0"/>
          </a:p>
          <a:p>
            <a:pPr marL="165100" indent="-165100">
              <a:spcAft>
                <a:spcPts val="400"/>
              </a:spcAft>
              <a:buSzPct val="100000"/>
              <a:buChar char="•"/>
            </a:pPr>
            <a:r>
              <a:rPr lang="en-US" sz="950" dirty="0">
                <a:solidFill>
                  <a:schemeClr val="tx1"/>
                </a:solidFill>
              </a:rPr>
              <a:t>India: LIBOR and MIFOR transition complete by 1 Jul 2023, legacy fallbacks: RBI 'LIBOR Transition' circular, 12 May 2023. MIFOR dropped as significant benchmark: RBI circular, 23 Jun 2023.</a:t>
            </a:r>
            <a:endParaRPr lang="en-US" sz="950" dirty="0"/>
          </a:p>
          <a:p>
            <a:pPr marL="165100" indent="-165100">
              <a:spcAft>
                <a:spcPts val="400"/>
              </a:spcAft>
              <a:buSzPct val="100000"/>
              <a:buChar char="•"/>
            </a:pPr>
            <a:r>
              <a:rPr lang="en-US" sz="950" dirty="0">
                <a:solidFill>
                  <a:schemeClr val="tx1"/>
                </a:solidFill>
              </a:rPr>
              <a:t>SORR recommended by RBI MIBOR Benchmark Committee (report 1 Oct 2024), announced by RBI 6 Dec 2024, published by FBIL from 7 Jul 2025. MIBOR 3-hour window from 4 Aug 2025: FBIL 7/2025-26.</a:t>
            </a:r>
            <a:endParaRPr lang="en-US" sz="950" dirty="0"/>
          </a:p>
          <a:p>
            <a:pPr marL="165100" indent="-165100">
              <a:spcAft>
                <a:spcPts val="400"/>
              </a:spcAft>
              <a:buSzPct val="100000"/>
              <a:buChar char="•"/>
            </a:pPr>
            <a:r>
              <a:rPr lang="en-US" sz="950" dirty="0">
                <a:solidFill>
                  <a:schemeClr val="tx1"/>
                </a:solidFill>
              </a:rPr>
              <a:t>The 1.00% loan spread in the worked example is assumed for illustration; it is not a market quote.</a:t>
            </a:r>
            <a:endParaRPr lang="en-US" sz="9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LIBOR to SOFR</dc:title>
  <dc:subject>PptxGenJS Presentation</dc:subject>
  <dc:creator>Trustner</dc:creator>
  <cp:lastModifiedBy>Trustner</cp:lastModifiedBy>
  <cp:revision>1</cp:revision>
  <dcterms:created xsi:type="dcterms:W3CDTF">2026-10-16T00:06:30Z</dcterms:created>
  <dcterms:modified xsi:type="dcterms:W3CDTF">2026-10-16T00:06:30Z</dcterms:modified>
</cp:coreProperties>
</file>