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 room whether GAAR is a proposal or a law. Older training called it a proposal. It has been in force since 1 April 2017. This deck brings the topic up to date.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idea is substance over form. A step that exists only to produce a tax benefit, with no real business reason, can be looked through.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Tax planning and GAAR can live together: claiming a deduction the law offers is planning. GAAR steps in only when the main purpose is a tax benefit the law did not intend, through an artificial arrangement.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Rs 3 crore limit is the aggregate tax benefit to all parties in the arrangement in the relevant year. Below it, GAAR is not examined. The numbers here are invented.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four listed features are alternatives: any one, together with the main-purpose test, is enough. If one step has a tax-benefit main purpose, the whole arrangement is presumed to, unless the taxpayer proves otherwise. 'Commercial substance' means a real business effect beyond the tax saving.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Supreme Court (15 Jan 2026) held the old pre-2017 shield was not blanket; rules amended on 31 Mar 2026 now exclude income from transferring investments the same person made before 1 April 2017. Say 'generally protected', not absolute. The Approving Panel is a real safeguard.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old training was written during the 2012-13 debate, when the start date kept moving. The Shome Committee recommended deferral; GAAR finally took effect from 1 April 2017 and has continued since.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do not change at a market's pace; they change only when the law changes. The threshold is the aggregate tax benefit to all parties in the year.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most common error in practice is still the first: people who learnt the topic from 2012-13 material think GAAR never actually came in. It did, on 1 April 2017.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to the concept. We are a mutual fund distributor and do not give tax opinions; any client with a real GAAR question is referred to a qualified tax professional.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
Q1: It is law. GAAR has been in force since 1 April 2017 under Chapter X-A of the Income-tax Act, 1961, and it continues under the Income-tax Act, 2025, from 1 April 2026.
Q2: Yes. The Rs 4 crore benefit is above the Rs 3 crore threshold. The main purpose is a tax benefit and the step lacks commercial substance, so both gates are crossed. It can be treated as an impermissible avoidance arrangement, once an Approving Panel clears it.
Q3: No. Genuine tax planning that uses deductions and exemptions as the law intends is fine. GAAR targets only arrangements whose main purpose is a tax benefit the law did not intend, through artificial means.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5143500"/>
          </a:xfrm>
          <a:prstGeom prst="rect">
            <a:avLst/>
          </a:prstGeom>
          <a:solidFill>
            <a:schemeClr val="accent1"/>
          </a:solidFill>
          <a:ln/>
        </p:spPr>
      </p:sp>
      <p:pic>
        <p:nvPicPr>
          <p:cNvPr id="3" name="Image 0" descr="/private/tmp/claude-501/-Users-ram-Documents-Trustner-Tech-Project-TIB-Learning/9dae82a7-0dd1-4a48-8aed-32d34f98913f/scratchpad/mfgyan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457200"/>
            <a:ext cx="1289304" cy="731520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title" hasCustomPrompt="1"/>
          </p:nvPr>
        </p:nvSpPr>
        <p:spPr>
          <a:xfrm>
            <a:off x="685800" y="1783080"/>
            <a:ext cx="758952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42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685800" y="3200400"/>
            <a:ext cx="69494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pic>
        <p:nvPicPr>
          <p:cNvPr id="3" name="Image 0" descr="/private/tmp/claude-501/-Users-ram-Documents-Trustner-Tech-Project-TIB-Learning/9dae82a7-0dd1-4a48-8aed-32d34f98913f/scratchpad/mfgyan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2128" y="274320"/>
            <a:ext cx="804672" cy="4572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4754880"/>
            <a:ext cx="7132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Trustner Learning Series  ·  For training and education only. Not investment advice.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914400"/>
            <a:ext cx="7680960" cy="1920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108960"/>
            <a:ext cx="749808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pic>
        <p:nvPicPr>
          <p:cNvPr id="4" name="Image 0" descr="/private/tmp/claude-501/-Users-ram-Documents-Trustner-Tech-Project-TIB-Learning/9dae82a7-0dd1-4a48-8aed-32d34f98913f/scratchpad/mfgyan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2128" y="274320"/>
            <a:ext cx="804672" cy="4572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457200" y="4754880"/>
            <a:ext cx="7132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Trustner Learning Series  ·  For training and education only. Not investment advice.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417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MACRO ECONOMICS</a:t>
            </a:r>
            <a:endParaRPr lang="en-US" sz="1200" dirty="0"/>
          </a:p>
        </p:txBody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85800" y="1783080"/>
            <a:ext cx="7589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chemeClr val="tx1"/>
                </a:solidFill>
              </a:rPr>
              <a:t>GAAR in brief</a:t>
            </a:r>
            <a:endParaRPr lang="en-US" sz="42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85800" y="320040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The General Anti-Avoidance Rules: what they target, how they work, and that they are now law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85800" y="4343400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Rules as in force on 16 October 2026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4645152"/>
            <a:ext cx="7589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training and education only. Not investment advice.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914400"/>
            <a:ext cx="76809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</a:rPr>
              <a:t>GAAR lets tax authorities set aside an arrangement made mainly to save tax and having a listed feature.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108960"/>
            <a:ext cx="7498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They can then work out the tax as if the arrangement were not there. GAAR is aimed at artificial avoidance, not at ordinary, lawful tax planning.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Planning, avoidance, evasion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different things. GAAR is aimed at only the middle one, and only its artificial form.</a:t>
            </a:r>
            <a:endParaRPr lang="en-US" sz="15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37360"/>
          <a:ext cx="8229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4206240"/>
                <a:gridCol w="219456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Type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What it is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Where it stands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Tax planning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Using deductions and exemptions the way the law intends them to be used.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Legal and fine.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Tax avoidance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Arranging affairs mainly to get a tax benefit the law did not intend.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GAAR can set aside the impermissible kind.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Tax evasion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Hiding income or facts, or misreporting them, to pay less tax.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Illegal; a separate offence, not GAAR.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concept per the Income-tax Act and CBDT Circular No. 7 of 2017 (27 Jan 2017).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The three-crore threshold, with arithmetic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2834640" cy="2487168"/>
          </a:xfrm>
          <a:prstGeom prst="roundRect">
            <a:avLst>
              <a:gd name="adj" fmla="val 2206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132588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ASSUMED FIGURES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1645920"/>
            <a:ext cx="246888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group routes a deal through an extra entity that does nothing commercially. Assume its only effect is to cut the tax bill.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the step: tax of Rs 10 crore. With it: Rs 6 crore.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3474720" y="1188720"/>
            <a:ext cx="5212080" cy="2487168"/>
          </a:xfrm>
          <a:prstGeom prst="roundRect">
            <a:avLst>
              <a:gd name="adj" fmla="val 220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566160" y="1261872"/>
          <a:ext cx="502920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617720"/>
              </a:tblGrid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The tax benefit from the step is Rs 10 crore minus Rs 6 crore = Rs 4 crore.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2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GAAR is examined only where the tax benefit in the year is above Rs 3 crore. Here Rs 4 crore clears that bar.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3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If the step's main purpose is the tax benefit and it has no commercial substance, it can be an impermissible avoidance arrangement.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4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The authorities may then ignore the step and tax the deal as if done directly: Rs 10 crore.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GAAR looks at substance over form: a step that exists only to save tax can be set aside.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457200" y="4498848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Illustration with assumed round figures in rupees. Not tax advice.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When GAAR bites: two gates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must be crossed before an arrangement can be called 'impermissible'.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457200" y="1737360"/>
            <a:ext cx="400050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457200" y="1737360"/>
            <a:ext cx="4000500" cy="6400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956816"/>
            <a:ext cx="329184" cy="32918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85800" y="2395728"/>
            <a:ext cx="35433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Gate 1: main purpose</a:t>
            </a:r>
            <a:endParaRPr lang="en-US" sz="1650" dirty="0"/>
          </a:p>
        </p:txBody>
      </p:sp>
      <p:sp>
        <p:nvSpPr>
          <p:cNvPr id="9" name="Text 5"/>
          <p:cNvSpPr/>
          <p:nvPr/>
        </p:nvSpPr>
        <p:spPr>
          <a:xfrm>
            <a:off x="685800" y="2798064"/>
            <a:ext cx="35433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main purpose of the arrangement must be to obtain a tax benefit. If the main purpose is a genuine business one, GAAR does not apply.</a:t>
            </a:r>
            <a:endParaRPr lang="en-US" sz="1350" dirty="0"/>
          </a:p>
        </p:txBody>
      </p:sp>
      <p:sp>
        <p:nvSpPr>
          <p:cNvPr id="10" name="Shape 6"/>
          <p:cNvSpPr/>
          <p:nvPr/>
        </p:nvSpPr>
        <p:spPr>
          <a:xfrm>
            <a:off x="4686300" y="1737360"/>
            <a:ext cx="400050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4686300" y="1737360"/>
            <a:ext cx="4000500" cy="64008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4900" y="1956816"/>
            <a:ext cx="329184" cy="32918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4914900" y="2395728"/>
            <a:ext cx="35433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Gate 2: a listed feature</a:t>
            </a:r>
            <a:endParaRPr lang="en-US" sz="1650" dirty="0"/>
          </a:p>
        </p:txBody>
      </p:sp>
      <p:sp>
        <p:nvSpPr>
          <p:cNvPr id="14" name="Text 9"/>
          <p:cNvSpPr/>
          <p:nvPr/>
        </p:nvSpPr>
        <p:spPr>
          <a:xfrm>
            <a:off x="4914900" y="2798064"/>
            <a:ext cx="35433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also needs at least one of four: non-arm's-length terms; misuse or abuse of the Act; no commercial substance; or a manner not ordinarily used for genuine purposes.</a:t>
            </a:r>
            <a:endParaRPr lang="en-US" sz="1350" dirty="0"/>
          </a:p>
        </p:txBody>
      </p:sp>
      <p:sp>
        <p:nvSpPr>
          <p:cNvPr id="15" name="Shape 10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Cross both and it is an 'impermissible avoidance arrangement', which can be set aside.</a:t>
            </a:r>
            <a:endParaRPr lang="en-US" sz="1350" dirty="0"/>
          </a:p>
        </p:txBody>
      </p:sp>
      <p:sp>
        <p:nvSpPr>
          <p:cNvPr id="17" name="Text 12"/>
          <p:cNvSpPr/>
          <p:nvPr/>
        </p:nvSpPr>
        <p:spPr>
          <a:xfrm>
            <a:off x="457200" y="44805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Income-tax Act, 2025, Chapter XI (General Anti-Avoidance Rule); CBDT Circular No. 7 of 2017.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The limits that keep GAAR in check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GAAR is hedged with safeguards so it does not catch ordinary arrangements.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457200" y="1737360"/>
            <a:ext cx="8229600" cy="52578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21792" y="1780794"/>
            <a:ext cx="438912" cy="4389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21792" y="178079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243584" y="1737360"/>
            <a:ext cx="228600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money threshold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3611880" y="1737360"/>
            <a:ext cx="493776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GAAR is examined only where the tax benefit in the year is more than Rs 3 crore.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457200" y="2391156"/>
            <a:ext cx="8229600" cy="52578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21792" y="2434590"/>
            <a:ext cx="438912" cy="43891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21792" y="243459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1243584" y="2391156"/>
            <a:ext cx="228600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Older investments protected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3611880" y="2391156"/>
            <a:ext cx="493776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Income from selling investments made before 1 April 2017 is generally outside GAAR (2026 rules), though courts have tested this.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457200" y="3044952"/>
            <a:ext cx="8229600" cy="52578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21792" y="3088386"/>
            <a:ext cx="438912" cy="43891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21792" y="308838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1243584" y="3044952"/>
            <a:ext cx="228600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panel must approve</a:t>
            </a:r>
            <a:endParaRPr lang="en-US" sz="1450" dirty="0"/>
          </a:p>
        </p:txBody>
      </p:sp>
      <p:sp>
        <p:nvSpPr>
          <p:cNvPr id="19" name="Text 16"/>
          <p:cNvSpPr/>
          <p:nvPr/>
        </p:nvSpPr>
        <p:spPr>
          <a:xfrm>
            <a:off x="3611880" y="3044952"/>
            <a:ext cx="493776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tax officer cannot apply GAAR alone. An Approving Panel, headed by a current or former High Court judge, must clear it.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457200" y="3698748"/>
            <a:ext cx="8229600" cy="52578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1792" y="3742182"/>
            <a:ext cx="438912" cy="43891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21792" y="374218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1243584" y="3698748"/>
            <a:ext cx="228600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Choice alone is not enough</a:t>
            </a:r>
            <a:endParaRPr lang="en-US" sz="1450" dirty="0"/>
          </a:p>
        </p:txBody>
      </p:sp>
      <p:sp>
        <p:nvSpPr>
          <p:cNvPr id="24" name="Text 21"/>
          <p:cNvSpPr/>
          <p:nvPr/>
        </p:nvSpPr>
        <p:spPr>
          <a:xfrm>
            <a:off x="3611880" y="3698748"/>
            <a:ext cx="493776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GAAR is not invoked merely because a structure is tax-efficient or sits in a particular location.</a:t>
            </a:r>
            <a:endParaRPr lang="en-US" sz="1150" dirty="0"/>
          </a:p>
        </p:txBody>
      </p:sp>
      <p:sp>
        <p:nvSpPr>
          <p:cNvPr id="25" name="Text 22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CBDT Circular 7 of 2017; Income-tax Act 2025 and Rules 2026; Supreme Court, 15 Jan 2026.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If you learnt this from older material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40005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57200" y="1188720"/>
            <a:ext cx="4000500" cy="50292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58368" y="118872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What older decks say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58368" y="1810512"/>
            <a:ext cx="3611880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GAAR is a proposal that is not yet law.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It may be deferred again before it starts.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 tax-residency certificate alone puts an arrangement beyond GAAR.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686300" y="1188720"/>
            <a:ext cx="40005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686300" y="1188720"/>
            <a:ext cx="4000500" cy="502920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887468" y="118872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What holds now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887468" y="1810512"/>
            <a:ext cx="3611880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GAAR has been in force since 1 April 2017 (Chapter X-A of the 1961 Act).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It is carried into the Income-tax Act, 2025, which applies from 1 April 2026.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 tax-residency certificate alone does not place an arrangement beyond GAAR.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What was a debated proposal in 2012-13 is law in force today.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457200" y="44805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Income-tax Acts 1961 (Ch. X-A) and 2025; CBDT Circular 7 of 2017; Supreme Court, 15 Jan 2026.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The dates and the number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Settled facts, not market figures. They anchor every conversation about GAAR.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457200" y="1737360"/>
            <a:ext cx="2590800" cy="237744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58368" y="1901952"/>
            <a:ext cx="21884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FORCE FROM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658368" y="2286000"/>
            <a:ext cx="21884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8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Apr 2017</a:t>
            </a:r>
            <a:endParaRPr lang="en-US" sz="2480" dirty="0"/>
          </a:p>
        </p:txBody>
      </p:sp>
      <p:sp>
        <p:nvSpPr>
          <p:cNvPr id="8" name="Text 5"/>
          <p:cNvSpPr/>
          <p:nvPr/>
        </p:nvSpPr>
        <p:spPr>
          <a:xfrm>
            <a:off x="658368" y="3017520"/>
            <a:ext cx="218846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GAAR took effect under Chapter X-A of the Income-tax Act, 1961.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3276600" y="1737360"/>
            <a:ext cx="2590800" cy="237744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477768" y="1901952"/>
            <a:ext cx="21884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 THRESHOLD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3477768" y="2286000"/>
            <a:ext cx="21884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8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Rs 3 crore</a:t>
            </a:r>
            <a:endParaRPr lang="en-US" sz="2480" dirty="0"/>
          </a:p>
        </p:txBody>
      </p:sp>
      <p:sp>
        <p:nvSpPr>
          <p:cNvPr id="12" name="Text 9"/>
          <p:cNvSpPr/>
          <p:nvPr/>
        </p:nvSpPr>
        <p:spPr>
          <a:xfrm>
            <a:off x="3477768" y="3017520"/>
            <a:ext cx="218846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GAAR is examined only above this tax benefit in a year (Rules).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6096000" y="1737360"/>
            <a:ext cx="2590800" cy="237744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297168" y="1901952"/>
            <a:ext cx="21884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THE NEW ACT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6297168" y="2286000"/>
            <a:ext cx="21884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8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Apr 2026</a:t>
            </a:r>
            <a:endParaRPr lang="en-US" sz="2480" dirty="0"/>
          </a:p>
        </p:txBody>
      </p:sp>
      <p:sp>
        <p:nvSpPr>
          <p:cNvPr id="16" name="Text 13"/>
          <p:cNvSpPr/>
          <p:nvPr/>
        </p:nvSpPr>
        <p:spPr>
          <a:xfrm>
            <a:off x="6297168" y="3017520"/>
            <a:ext cx="218846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GAAR continues in the Income-tax Act, 2025, from this date.</a:t>
            </a:r>
            <a:endParaRPr lang="en-US" sz="1250" dirty="0"/>
          </a:p>
        </p:txBody>
      </p:sp>
      <p:sp>
        <p:nvSpPr>
          <p:cNvPr id="17" name="Text 14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Income-tax Act 1961 (Chapter X-A, in force 1 Apr 2017); Income-tax Rules (Rs 3 crore threshold); Income-tax Act 2025 (in force 1 Apr 2026).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Four things people get wrong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402461"/>
            <a:ext cx="310896" cy="31089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88720" y="1188720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'GAAR is still just a proposal.'</a:t>
            </a:r>
            <a:endParaRPr lang="en-US" sz="1450" dirty="0"/>
          </a:p>
        </p:txBody>
      </p:sp>
      <p:sp>
        <p:nvSpPr>
          <p:cNvPr id="7" name="Text 3"/>
          <p:cNvSpPr/>
          <p:nvPr/>
        </p:nvSpPr>
        <p:spPr>
          <a:xfrm>
            <a:off x="4023360" y="1188720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has been in force since 1 April 2017 and continues under the Income-tax Act, 2025.</a:t>
            </a:r>
            <a:endParaRPr lang="en-US" sz="1300" dirty="0"/>
          </a:p>
        </p:txBody>
      </p:sp>
      <p:sp>
        <p:nvSpPr>
          <p:cNvPr id="8" name="Shape 4"/>
          <p:cNvSpPr/>
          <p:nvPr/>
        </p:nvSpPr>
        <p:spPr>
          <a:xfrm>
            <a:off x="457200" y="2055114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2268855"/>
            <a:ext cx="310896" cy="31089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188720" y="2055114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'Any tax saving can be struck down.'</a:t>
            </a:r>
            <a:endParaRPr lang="en-US" sz="1450" dirty="0"/>
          </a:p>
        </p:txBody>
      </p:sp>
      <p:sp>
        <p:nvSpPr>
          <p:cNvPr id="11" name="Text 6"/>
          <p:cNvSpPr/>
          <p:nvPr/>
        </p:nvSpPr>
        <p:spPr>
          <a:xfrm>
            <a:off x="4023360" y="2055114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Genuine planning within the law stands. GAAR targets arrangements whose main purpose is an unintended tax benefit.</a:t>
            </a:r>
            <a:endParaRPr lang="en-US" sz="1300" dirty="0"/>
          </a:p>
        </p:txBody>
      </p:sp>
      <p:sp>
        <p:nvSpPr>
          <p:cNvPr id="12" name="Shape 7"/>
          <p:cNvSpPr/>
          <p:nvPr/>
        </p:nvSpPr>
        <p:spPr>
          <a:xfrm>
            <a:off x="457200" y="2921508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3135249"/>
            <a:ext cx="310896" cy="31089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188720" y="2921508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'A tax-efficient setup is always caught.'</a:t>
            </a:r>
            <a:endParaRPr lang="en-US" sz="1450" dirty="0"/>
          </a:p>
        </p:txBody>
      </p:sp>
      <p:sp>
        <p:nvSpPr>
          <p:cNvPr id="15" name="Text 9"/>
          <p:cNvSpPr/>
          <p:nvPr/>
        </p:nvSpPr>
        <p:spPr>
          <a:xfrm>
            <a:off x="4023360" y="2921508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GAAR is not invoked merely because a structure saves tax or sits in a particular place.</a:t>
            </a:r>
            <a:endParaRPr lang="en-US" sz="1300" dirty="0"/>
          </a:p>
        </p:txBody>
      </p:sp>
      <p:sp>
        <p:nvSpPr>
          <p:cNvPr id="16" name="Shape 10"/>
          <p:cNvSpPr/>
          <p:nvPr/>
        </p:nvSpPr>
        <p:spPr>
          <a:xfrm>
            <a:off x="457200" y="3787902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4001643"/>
            <a:ext cx="310896" cy="310896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188720" y="3787902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'GAAR and evasion are the same.'</a:t>
            </a:r>
            <a:endParaRPr lang="en-US" sz="1450" dirty="0"/>
          </a:p>
        </p:txBody>
      </p:sp>
      <p:sp>
        <p:nvSpPr>
          <p:cNvPr id="19" name="Text 12"/>
          <p:cNvSpPr/>
          <p:nvPr/>
        </p:nvSpPr>
        <p:spPr>
          <a:xfrm>
            <a:off x="4023360" y="3787902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Evasion is hiding income or facts, an offence. GAAR deals with arrangements that may be fully visible yet lack real substance.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How we talk about GAAR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8229600" cy="521208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1792" y="1229868"/>
            <a:ext cx="438912" cy="4389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21792" y="12298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243584" y="1188720"/>
            <a:ext cx="22860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the three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3611880" y="1188720"/>
            <a:ext cx="49377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Planning is legal, evasion is illegal, and impermissible avoidance is what GAAR targets.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457200" y="1837944"/>
            <a:ext cx="8229600" cy="521208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21792" y="1879092"/>
            <a:ext cx="438912" cy="43891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21792" y="187909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243584" y="1837944"/>
            <a:ext cx="22860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law in force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3611880" y="1837944"/>
            <a:ext cx="49377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GAAR has applied since 1 April 2017 and continues under the Income-tax Act, 2025.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457200" y="2487168"/>
            <a:ext cx="8229600" cy="521208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" y="2528316"/>
            <a:ext cx="438912" cy="43891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21792" y="252831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1243584" y="2487168"/>
            <a:ext cx="22860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Substance matters</a:t>
            </a:r>
            <a:endParaRPr lang="en-US" sz="1450" dirty="0"/>
          </a:p>
        </p:txBody>
      </p:sp>
      <p:sp>
        <p:nvSpPr>
          <p:cNvPr id="18" name="Text 15"/>
          <p:cNvSpPr/>
          <p:nvPr/>
        </p:nvSpPr>
        <p:spPr>
          <a:xfrm>
            <a:off x="3611880" y="2487168"/>
            <a:ext cx="49377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genuine arrangement has a real business purpose, not only a tax saving.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457200" y="3136392"/>
            <a:ext cx="8229600" cy="521208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21792" y="3177540"/>
            <a:ext cx="438912" cy="43891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21792" y="317754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1243584" y="3136392"/>
            <a:ext cx="22860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do not advise on tax</a:t>
            </a:r>
            <a:endParaRPr lang="en-US" sz="1450" dirty="0"/>
          </a:p>
        </p:txBody>
      </p:sp>
      <p:sp>
        <p:nvSpPr>
          <p:cNvPr id="23" name="Text 20"/>
          <p:cNvSpPr/>
          <p:nvPr/>
        </p:nvSpPr>
        <p:spPr>
          <a:xfrm>
            <a:off x="3611880" y="3136392"/>
            <a:ext cx="49377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Trustner explains the idea for general understanding. For a specific case, consult a qualified tax professional.</a:t>
            </a:r>
            <a:endParaRPr lang="en-US" sz="1150" dirty="0"/>
          </a:p>
        </p:txBody>
      </p:sp>
      <p:sp>
        <p:nvSpPr>
          <p:cNvPr id="24" name="Shape 21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This is general education, not tax advice.</a:t>
            </a:r>
            <a:endParaRPr lang="en-US" sz="1350" dirty="0"/>
          </a:p>
        </p:txBody>
      </p:sp>
      <p:sp>
        <p:nvSpPr>
          <p:cNvPr id="26" name="Text 23"/>
          <p:cNvSpPr/>
          <p:nvPr/>
        </p:nvSpPr>
        <p:spPr>
          <a:xfrm>
            <a:off x="457200" y="44805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Income-tax Act 1961 (Chapter X-A) and Income-tax Act 2025.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Check yourself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101498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188720"/>
            <a:ext cx="54864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Q1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280160" y="1188720"/>
            <a:ext cx="72237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GAAR a proposal or law, and since when?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457200" y="2350008"/>
            <a:ext cx="8229600" cy="101498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21792" y="2350008"/>
            <a:ext cx="54864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Q2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280160" y="2350008"/>
            <a:ext cx="72237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step in a deal saves Rs 4 crore of tax, has no business purpose and exists only to cut tax. Can GAAR apply, and why?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457200" y="3511296"/>
            <a:ext cx="8229600" cy="101498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3511296"/>
            <a:ext cx="54864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Q3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280160" y="3511296"/>
            <a:ext cx="72237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GAAR mean any tax saving can be struck down?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Sources and disclaimer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224028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1298448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FOR THE FIGURES IN THIS DECK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658368" y="1591056"/>
            <a:ext cx="7827264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chemeClr val="tx1"/>
                </a:solidFill>
              </a:rPr>
              <a:t>GAAR in Chapter X-A (sections 95 to 102) of the Income-tax Act, 1961, in force from 1 April 2017 (financial year 2017-18): Income Tax Department, incometaxindia.gov.in.</a:t>
            </a:r>
            <a:endParaRPr lang="en-US" sz="95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chemeClr val="tx1"/>
                </a:solidFill>
              </a:rPr>
              <a:t>Definition of 'impermissible avoidance arrangement' (main-purpose test plus one tainted feature): Chapter X-A of the 1961 Act and Chapter XI of the 2025 Act; CBDT Circular No. 7 of 2017.</a:t>
            </a:r>
            <a:endParaRPr lang="en-US" sz="95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chemeClr val="tx1"/>
                </a:solidFill>
              </a:rPr>
              <a:t>Tax benefit over Rs 3 crore in a year; income from investments made before 1 April 2017 excluded: Income-tax Rules, 2026, as amended 31 Mar 2026 after Supreme Court ruling of 15 Jan 2026.</a:t>
            </a:r>
            <a:endParaRPr lang="en-US" sz="95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chemeClr val="tx1"/>
                </a:solidFill>
              </a:rPr>
              <a:t>CBDT clarifications: GAAR not invoked merely for a tax-efficient entity or location; GAAR and specific anti-avoidance rules coexist: CBDT Circular No. 7 of 2017, dated 27 January 2017.</a:t>
            </a:r>
            <a:endParaRPr lang="en-US" sz="95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chemeClr val="tx1"/>
                </a:solidFill>
              </a:rPr>
              <a:t>GAAR carried into the Income-tax Act, 2025 (Chapter XI, from section 178), which replaces the 1961 Act from 1 April 2026: Income Tax Department.</a:t>
            </a:r>
            <a:endParaRPr lang="en-US" sz="95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chemeClr val="tx1"/>
                </a:solidFill>
              </a:rPr>
              <a:t>All rupee amounts in the worked example are assumed round figures for illustration.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457200" y="3566160"/>
            <a:ext cx="8229600" cy="96012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58368" y="3639312"/>
            <a:ext cx="78272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material is for training and investor education only. It is not investment, tax or legal advice and is not a recommendation to buy, sell or hold any security or scheme. Examples use assumed figures unless a source and date are shown. Mutual fund investments are subject to market risks; read all scheme related documents carefully. Trustner Asset Services Pvt. Ltd. is an AMFI-registered Mutual Fund Distributor (ARN-286886).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ustner Paper">
  <a:themeElements>
    <a:clrScheme name="Trustner Paper">
      <a:dk1>
        <a:srgbClr val="0A1628"/>
      </a:dk1>
      <a:lt1>
        <a:srgbClr val="FBF7EF"/>
      </a:lt1>
      <a:dk2>
        <a:srgbClr val="0870B8"/>
      </a:dk2>
      <a:lt2>
        <a:srgbClr val="F3ECE0"/>
      </a:lt2>
      <a:accent1>
        <a:srgbClr val="0870B8"/>
      </a:accent1>
      <a:accent2>
        <a:srgbClr val="9A6B0F"/>
      </a:accent2>
      <a:accent3>
        <a:srgbClr val="0F5140"/>
      </a:accent3>
      <a:accent4>
        <a:srgbClr val="B4532A"/>
      </a:accent4>
      <a:accent5>
        <a:srgbClr val="E4DDD0"/>
      </a:accent5>
      <a:accent6>
        <a:srgbClr val="5B6675"/>
      </a:accent6>
      <a:hlink>
        <a:srgbClr val="0870B8"/>
      </a:hlink>
      <a:folHlink>
        <a:srgbClr val="5B6675"/>
      </a:folHlink>
    </a:clrScheme>
    <a:fontScheme name="Trustner Paper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Trustner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GAAR in brief</dc:title>
  <dc:subject>PptxGenJS Presentation</dc:subject>
  <dc:creator>Trustner</dc:creator>
  <cp:lastModifiedBy>Trustner</cp:lastModifiedBy>
  <cp:revision>1</cp:revision>
  <dcterms:created xsi:type="dcterms:W3CDTF">2026-10-16T00:06:51Z</dcterms:created>
  <dcterms:modified xsi:type="dcterms:W3CDTF">2026-10-16T00:06:51Z</dcterms:modified>
</cp:coreProperties>
</file>