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who decides the pump price today. Many will say 'the government'. Hold that answer: today oil marketing companies set it from the market, and the government's main lever is tax. This deck has no live pump prices, because retail fuel prices are market price data and we show those only with a lag.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deck in one line. Everything else fills in the parts: the base price, the two taxes, the dealer's cut, and the history that older decks still carry.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base price is the only part that moves with global markets every day. The two taxes and the dealer's cut are set by rule, not by the market minute to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VAT arithmetic with the room: 20% of ₹72.00 is ₹14.40, and VAT is charged on the whole ₹72, including the excise. States that charge a higher VAT rate end up with a higher pump price for the same base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Deregulation does not mean the government has no role. It still sets excise, and it can lean on oil companies informally. But the headline price is now market-linked, not a fixed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excise is a fixed rupee amount and VAT is a percentage, a rise in the base price raises VAT automatically but not excise. This is why two states with different VAT rates show different pump prices on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 bonds never set the pump price directly. They were a way to delay a cost. Whether that cost still 'keeps prices high' was long debated; with the bonds now repaid, that argument no longer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tax rules and fiscal facts, not market prices, so they are the latest available. We deliberately show no live pump price here, because retail fuel prices are market data shown only with a lag of at least 30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decks were written during administered pricing and the oil-bond years. The concepts they teach are still useful history, but the live picture has moved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₹50 + ₹13 + ₹3 = ₹66. VAT 20% of ₹66 = ₹13.20. Pump price = ₹66 + ₹13.20 = ₹79.20. (Assumed figures, for the method.)
Q2: Oil marketing companies set them from the market — petrol since 2010 and diesel since October 2014 — and revise them daily since 16 June 2017.
Q3: Bonds the government gave oil companies (2005-2010) instead of cash to cover selling below cost. The last were repaid by March 2026, so they no longer affect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fuel prices are set</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goes into the price of a litre of petrol or diesel, and why tax is the government's main lever now</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Tax rates and rules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Oil firms formally set pump prices from the market; government taxes it; prices can be held for long spells.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So a pump price has two big parts: a base price that moves with global crude oil and the rupee, and taxes set by the Centre and the state. Dealer commission is a smaller third part.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makes up the pump price</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Base price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the oil company pays for the fuel: refining, margin and freight. It tracks global crude and the rupee.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Central excise</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fixed duty in rupees per litre, set by the Centre. It is the same across the country and does not move with the price.</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State VAT</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tax charged by the state as a percentage, so it rises when the base price and excise rise. Rates differ by state.</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Dealer commission</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the fuel station earns per litre. The smallest of the four parts, usually a few rupees.</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Excise and VAT together make up a large share of the pump price, and that share changes over time.</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PRS Legislative Research; HPCL published petrol price build-up (Delhi).</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litre of petrol, built up</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FIGURES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worked build-up for one litre of petrol.</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 and rounded, to show the method. None is a current rate.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Base price (refining, margin, freight): ₹55.00 a litre. This is the part that moves with crude oil and the rupee.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Add central excise ₹13.00 (assumed) and dealer commission ₹4.00: ₹72.00.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Add state VAT at an assumed 20%: 20% of ₹72.00 = ₹14.40. VAT falls on the base, the excise and the commission.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Pump price = ₹72.00 + ₹14.40 = ₹86.40. Here the two taxes, ₹13.00 + ₹14.40 = ₹27.40, are nearly a third of 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Change the tax rates or the base price and the pump price changes. Most of the movement comes from those.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every figure here (base, excise, commission, VAT rate) is assumed, not a current rate.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fixed prices to daily market prices</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Administered pricing</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For years the government set retail prices and shielded buyers from global swings. Oil companies absorbed much of the gap.</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Petrol freed in 2010</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Petrol was made market-determined in 2010, so oil companies, not the government, set its price.</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Diesel freed in 2014</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Diesel followed in October 2014. Both prices now move with global crude oil and the rupee.</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Daily revision since 2017</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Since 16 June 2017 prices are reviewed daily, but they can stay unchanged for long spells.</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PRS Legislative Research, 'What impacts petroleum prices'; Cabinet decision deregulating diesel, 18 October 2014 (contemporary reports).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taxes, and why GST is not one</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Central excise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Set by the Centre as a fixed amount per litre. Its special additional duty was cut ₹10 a litre in March 2026, to ₹3 on petrol and nil on diesel.</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State VAT</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Each state sets its own VAT as a percentage. As a percentage, the rupee amount rises when the base price and excise rise, and rates differ by state.</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Outside GST</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Petrol, diesel, crude, natural gas and aviation fuel are kept out of GST for now. The GST Council has set no date to include them.</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two taxes are set separately, so pump prices differ a lot between states.</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MoF Notification 05/2026-Central Excise, 26 March 2026; PRS Legislative Research, on petroleum and GST.</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Oil bonds: a piece of history</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Older material talks a lot about 'oil bonds'. Here is what they were and why they no longer matter today.</a:t>
            </a:r>
            <a:endParaRPr lang="en-US" sz="1500" dirty="0"/>
          </a:p>
        </p:txBody>
      </p:sp>
      <p:sp>
        <p:nvSpPr>
          <p:cNvPr id="5" name="Shape 2"/>
          <p:cNvSpPr/>
          <p:nvPr/>
        </p:nvSpPr>
        <p:spPr>
          <a:xfrm>
            <a:off x="457200" y="1737360"/>
            <a:ext cx="8229600" cy="743712"/>
          </a:xfrm>
          <a:prstGeom prst="roundRect">
            <a:avLst>
              <a:gd name="adj" fmla="val 7377"/>
            </a:avLst>
          </a:prstGeom>
          <a:solidFill>
            <a:srgbClr val="FFFFFF"/>
          </a:solidFill>
          <a:ln w="9525">
            <a:solidFill>
              <a:schemeClr val="accent5"/>
            </a:solidFill>
            <a:prstDash val="solid"/>
          </a:ln>
        </p:spPr>
      </p:sp>
      <p:sp>
        <p:nvSpPr>
          <p:cNvPr id="6" name="Shape 3"/>
          <p:cNvSpPr/>
          <p:nvPr/>
        </p:nvSpPr>
        <p:spPr>
          <a:xfrm>
            <a:off x="621792" y="1889760"/>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88976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they were</a:t>
            </a:r>
            <a:endParaRPr lang="en-US" sz="1450" dirty="0"/>
          </a:p>
        </p:txBody>
      </p:sp>
      <p:sp>
        <p:nvSpPr>
          <p:cNvPr id="9" name="Text 6"/>
          <p:cNvSpPr/>
          <p:nvPr/>
        </p:nvSpPr>
        <p:spPr>
          <a:xfrm>
            <a:off x="3611880" y="1737360"/>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Under administered pricing the government owed oil companies for selling below cost. Some of this was paid not in cash but in bonds — the 'oil bonds'.</a:t>
            </a:r>
            <a:endParaRPr lang="en-US" sz="1300" dirty="0"/>
          </a:p>
        </p:txBody>
      </p:sp>
      <p:sp>
        <p:nvSpPr>
          <p:cNvPr id="10" name="Shape 7"/>
          <p:cNvSpPr/>
          <p:nvPr/>
        </p:nvSpPr>
        <p:spPr>
          <a:xfrm>
            <a:off x="457200" y="2609088"/>
            <a:ext cx="8229600" cy="743712"/>
          </a:xfrm>
          <a:prstGeom prst="roundRect">
            <a:avLst>
              <a:gd name="adj" fmla="val 7377"/>
            </a:avLst>
          </a:prstGeom>
          <a:solidFill>
            <a:srgbClr val="FFFFFF"/>
          </a:solidFill>
          <a:ln w="9525">
            <a:solidFill>
              <a:schemeClr val="accent5"/>
            </a:solidFill>
            <a:prstDash val="solid"/>
          </a:ln>
        </p:spPr>
      </p:sp>
      <p:sp>
        <p:nvSpPr>
          <p:cNvPr id="11" name="Shape 8"/>
          <p:cNvSpPr/>
          <p:nvPr/>
        </p:nvSpPr>
        <p:spPr>
          <a:xfrm>
            <a:off x="621792" y="2761488"/>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76148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609088"/>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When</a:t>
            </a:r>
            <a:endParaRPr lang="en-US" sz="1450" dirty="0"/>
          </a:p>
        </p:txBody>
      </p:sp>
      <p:sp>
        <p:nvSpPr>
          <p:cNvPr id="14" name="Text 11"/>
          <p:cNvSpPr/>
          <p:nvPr/>
        </p:nvSpPr>
        <p:spPr>
          <a:xfrm>
            <a:off x="3611880" y="2609088"/>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They were issued between 2005 and 2010. About ₹1.4 lakh crore was issued; roughly ₹1.3 lakh crore stayed outstanding for years.</a:t>
            </a:r>
            <a:endParaRPr lang="en-US" sz="1300" dirty="0"/>
          </a:p>
        </p:txBody>
      </p:sp>
      <p:sp>
        <p:nvSpPr>
          <p:cNvPr id="15" name="Shape 12"/>
          <p:cNvSpPr/>
          <p:nvPr/>
        </p:nvSpPr>
        <p:spPr>
          <a:xfrm>
            <a:off x="457200" y="3480816"/>
            <a:ext cx="8229600" cy="743712"/>
          </a:xfrm>
          <a:prstGeom prst="roundRect">
            <a:avLst>
              <a:gd name="adj" fmla="val 7377"/>
            </a:avLst>
          </a:prstGeom>
          <a:solidFill>
            <a:srgbClr val="FFFFFF"/>
          </a:solidFill>
          <a:ln w="9525">
            <a:solidFill>
              <a:schemeClr val="accent5"/>
            </a:solidFill>
            <a:prstDash val="solid"/>
          </a:ln>
        </p:spPr>
      </p:sp>
      <p:sp>
        <p:nvSpPr>
          <p:cNvPr id="16" name="Shape 13"/>
          <p:cNvSpPr/>
          <p:nvPr/>
        </p:nvSpPr>
        <p:spPr>
          <a:xfrm>
            <a:off x="621792" y="363321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6332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480816"/>
            <a:ext cx="2286000" cy="743712"/>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Now repaid</a:t>
            </a:r>
            <a:endParaRPr lang="en-US" sz="1450" dirty="0"/>
          </a:p>
        </p:txBody>
      </p:sp>
      <p:sp>
        <p:nvSpPr>
          <p:cNvPr id="19" name="Text 16"/>
          <p:cNvSpPr/>
          <p:nvPr/>
        </p:nvSpPr>
        <p:spPr>
          <a:xfrm>
            <a:off x="3611880" y="3480816"/>
            <a:ext cx="4937760" cy="743712"/>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last of these bonds were due to mature by 29 March 2026. The Budgets for 2025-26 and 2026-27 list none left, so they no longer sit on prices.</a:t>
            </a:r>
            <a:endParaRPr lang="en-US" sz="1300" dirty="0"/>
          </a:p>
        </p:txBody>
      </p:sp>
      <p:sp>
        <p:nvSpPr>
          <p:cNvPr id="20"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Union Budget 2025-26 and 2026-27, Receipt Budget, Annexure 6 (bonds due for discharge); BOOM fact-check of the 2005-10 issue.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Tax rules and status as on 16 October 2026. These change when the Centre, the states or the GST Council act.</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EXCISE (SAED), PETROL</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₹3/l</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 from ₹13 on 26 March 2026. Other duties apply.</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EXCISE (SAED), DIESEL</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Nil</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 from ₹10 on 26 March 2026. Other duties apply.</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GST ON FUEL</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None</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Kept out of GST; the Council has set no date to include it.</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OIL BONDS (2005-10)</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Repaid</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Last matured by March 2026. None left in the 2026-27 Budget.</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MoF Notification 05/2026-Central Excise; PRS on GST; Union Budget 2025-26 and 2026-27 receipts (oil bonds).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government fixes the pump price.</a:t>
            </a:r>
            <a:endParaRPr lang="en-US" sz="1400" dirty="0"/>
          </a:p>
          <a:p>
            <a:pPr marL="177800" indent="-177800">
              <a:spcAft>
                <a:spcPts val="500"/>
              </a:spcAft>
              <a:buSzPct val="100000"/>
              <a:buChar char="•"/>
            </a:pPr>
            <a:r>
              <a:rPr lang="en-US" sz="1400" dirty="0">
                <a:solidFill>
                  <a:schemeClr val="tx1"/>
                </a:solidFill>
              </a:rPr>
              <a:t>Oil companies are paid in oil bonds, not cash.</a:t>
            </a:r>
            <a:endParaRPr lang="en-US" sz="1400" dirty="0"/>
          </a:p>
          <a:p>
            <a:pPr marL="177800" indent="-177800">
              <a:spcAft>
                <a:spcPts val="500"/>
              </a:spcAft>
              <a:buSzPct val="100000"/>
              <a:buChar char="•"/>
            </a:pPr>
            <a:r>
              <a:rPr lang="en-US" sz="1400" dirty="0">
                <a:solidFill>
                  <a:schemeClr val="tx1"/>
                </a:solidFill>
              </a:rPr>
              <a:t>Oil bonds keep prices high for years.</a:t>
            </a:r>
            <a:endParaRPr lang="en-US" sz="1400" dirty="0"/>
          </a:p>
          <a:p>
            <a:pPr marL="177800" indent="-177800">
              <a:spcAft>
                <a:spcPts val="500"/>
              </a:spcAft>
              <a:buSzPct val="100000"/>
              <a:buChar char="•"/>
            </a:pPr>
            <a:r>
              <a:rPr lang="en-US" sz="1400" dirty="0">
                <a:solidFill>
                  <a:schemeClr val="tx1"/>
                </a:solidFill>
              </a:rPr>
              <a:t>Prices change every fortnight.</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Oil companies set prices: petrol 2010, diesel 2014.</a:t>
            </a:r>
            <a:endParaRPr lang="en-US" sz="1400" dirty="0"/>
          </a:p>
          <a:p>
            <a:pPr marL="177800" indent="-177800">
              <a:spcAft>
                <a:spcPts val="500"/>
              </a:spcAft>
              <a:buSzPct val="100000"/>
              <a:buChar char="•"/>
            </a:pPr>
            <a:r>
              <a:rPr lang="en-US" sz="1400" dirty="0">
                <a:solidFill>
                  <a:schemeClr val="tx1"/>
                </a:solidFill>
              </a:rPr>
              <a:t>Administered pricing has ended.</a:t>
            </a:r>
            <a:endParaRPr lang="en-US" sz="1400" dirty="0"/>
          </a:p>
          <a:p>
            <a:pPr marL="177800" indent="-177800">
              <a:spcAft>
                <a:spcPts val="500"/>
              </a:spcAft>
              <a:buSzPct val="100000"/>
              <a:buChar char="•"/>
            </a:pPr>
            <a:r>
              <a:rPr lang="en-US" sz="1400" dirty="0">
                <a:solidFill>
                  <a:schemeClr val="tx1"/>
                </a:solidFill>
              </a:rPr>
              <a:t>The oil bonds were fully repaid by March 2026.</a:t>
            </a:r>
            <a:endParaRPr lang="en-US" sz="1400" dirty="0"/>
          </a:p>
          <a:p>
            <a:pPr marL="177800" indent="-177800">
              <a:spcAft>
                <a:spcPts val="500"/>
              </a:spcAft>
              <a:buSzPct val="100000"/>
              <a:buChar char="•"/>
            </a:pPr>
            <a:r>
              <a:rPr lang="en-US" sz="1400" dirty="0">
                <a:solidFill>
                  <a:schemeClr val="tx1"/>
                </a:solidFill>
              </a:rPr>
              <a:t>Prices are revised daily, since 16 June 2017.</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framework changed: market pricing, daily revision, and oil bonds now history.</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PRS Legislative Research explainer; Union Budget 2026-27 receipts.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government sets the pump price.'</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Not formally since petrol was freed in 2010 and diesel in 2014. Oil companies set prices; the government's main lever is tax.</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'Oil bonds still keep fuel prices high.'</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oil bonds of 2005-2010 were fully repaid by March 2026. They are no longer a cost sitting on today's price.</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price rollback is a free win.'</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a price is held below cost, someone bears the gap: the oil companies, or the government through lower tax revenue.</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'Petrol and diesel are taxed alike.'</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Central excise differs by fuel (SAED: ₹3 petrol, nil diesel) and every state sets its own VAT, so prices differ.</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litre of petrol has a base price of ₹50, central excise of ₹13, dealer commission of ₹3, and state VAT of 20% on the rest. What is the pump price?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Who sets the retail price of petrol and diesel today, and since when?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were 'oil bonds', and do they still affect fuel prices?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Petrol made market-determined in 2010, diesel in October 2014, daily revision since 16 June 2017: PRS Legislative Research, 'What impacts petroleum prices'.</a:t>
            </a:r>
            <a:endParaRPr lang="en-US" sz="1000" dirty="0"/>
          </a:p>
          <a:p>
            <a:pPr marL="165100" indent="-165100">
              <a:spcAft>
                <a:spcPts val="400"/>
              </a:spcAft>
              <a:buSzPct val="100000"/>
              <a:buChar char="•"/>
            </a:pPr>
            <a:r>
              <a:rPr lang="en-US" sz="1000" dirty="0">
                <a:solidFill>
                  <a:schemeClr val="tx1"/>
                </a:solidFill>
              </a:rPr>
              <a:t>SAED on petrol cut from ₹13 to ₹3 and on diesel from ₹10 to nil, 26 March 2026: MoF Notification 05/2026-Central Excise (it had risen ₹2 in April 2025).</a:t>
            </a:r>
            <a:endParaRPr lang="en-US" sz="1000" dirty="0"/>
          </a:p>
          <a:p>
            <a:pPr marL="165100" indent="-165100">
              <a:spcAft>
                <a:spcPts val="400"/>
              </a:spcAft>
              <a:buSzPct val="100000"/>
              <a:buChar char="•"/>
            </a:pPr>
            <a:r>
              <a:rPr lang="en-US" sz="1000" dirty="0">
                <a:solidFill>
                  <a:schemeClr val="tx1"/>
                </a:solidFill>
              </a:rPr>
              <a:t>Petrol, diesel, crude, natural gas and ATF kept outside GST, no date set by the GST Council: PRS explainer; Finance Minister's reply in Parliament, March 2021.</a:t>
            </a:r>
            <a:endParaRPr lang="en-US" sz="1000" dirty="0"/>
          </a:p>
          <a:p>
            <a:pPr marL="165100" indent="-165100">
              <a:spcAft>
                <a:spcPts val="400"/>
              </a:spcAft>
              <a:buSzPct val="100000"/>
              <a:buChar char="•"/>
            </a:pPr>
            <a:r>
              <a:rPr lang="en-US" sz="1000" dirty="0">
                <a:solidFill>
                  <a:schemeClr val="tx1"/>
                </a:solidFill>
              </a:rPr>
              <a:t>Oil bonds of about ₹1.4 lakh crore issued to oil marketing companies, 2005-06 to 2009-10; about ₹1.3 lakh crore outstanding for years: contemporary fact-checks (BOOM, Scroll, Factly).</a:t>
            </a:r>
            <a:endParaRPr lang="en-US" sz="1000" dirty="0"/>
          </a:p>
          <a:p>
            <a:pPr marL="165100" indent="-165100">
              <a:spcAft>
                <a:spcPts val="400"/>
              </a:spcAft>
              <a:buSzPct val="100000"/>
              <a:buChar char="•"/>
            </a:pPr>
            <a:r>
              <a:rPr lang="en-US" sz="1000" dirty="0">
                <a:solidFill>
                  <a:schemeClr val="tx1"/>
                </a:solidFill>
              </a:rPr>
              <a:t>Last oil-company special bonds due 29 March 2026; none due in 2026-27: Union Budget 2025-26 and 2026-27, Receipt Budget, Annexure 6.</a:t>
            </a:r>
            <a:endParaRPr lang="en-US" sz="1000" dirty="0"/>
          </a:p>
          <a:p>
            <a:pPr marL="165100" indent="-165100">
              <a:spcAft>
                <a:spcPts val="400"/>
              </a:spcAft>
              <a:buSzPct val="100000"/>
              <a:buChar char="•"/>
            </a:pPr>
            <a:r>
              <a:rPr lang="en-US" sz="1000" dirty="0">
                <a:solidFill>
                  <a:schemeClr val="tx1"/>
                </a:solidFill>
              </a:rPr>
              <a:t>The petrol build-up on slide 4 and the quiz use assumed, rounded figures; none is a current rate.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fuel prices are set</dc:title>
  <dc:subject>PptxGenJS Presentation</dc:subject>
  <dc:creator>Trustner</dc:creator>
  <cp:lastModifiedBy>Trustner</cp:lastModifiedBy>
  <cp:revision>1</cp:revision>
  <dcterms:created xsi:type="dcterms:W3CDTF">2026-10-16T00:00:37Z</dcterms:created>
  <dcterms:modified xsi:type="dcterms:W3CDTF">2026-10-16T00:00:37Z</dcterms:modified>
</cp:coreProperties>
</file>