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if you had to choose 40 shares out of several thousand listed ones, where would you begin? Some will start with the economy, some with a company they know. Keep both answers for slide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working labels used in the industry. SEBI does not define 'top-down' or 'bottom-up'. A scheme's own approach is described in its Scheme Information Document, under investment strategy.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Return to the opening question. Those who began with the economy were thinking top-down; those who began with a company were thinking bottom-up. Neither is the 'correct'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difference between a fund's weight and the benchmark's weight is often called the active weight. The example assumes the fund's Sector A shares move exactly like the benchmark's Sector A shares, which is rarely true in practice.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the last row. Each route has its own way of being wrong, which is one reason many managers combine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Steps 1, 2, 4 and 5 describe common practice, not a SEBI procedure. Step 3 is a rule: fund managers must have an appropriate and adequate basis for a decision and record it in writing with detailed justifications.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10% limit is on equity shares and equity-related instruments of any one entity; it does not apply to index funds, ETFs and sector or thematic schemes. A sectoral fund is top-down by design: the sector is fixed, so the manager's work is mostly choosing companies within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Refresh from the AMFI monthly report each month. These are counts and assets, not market prices. Index funds and ETFs are shown separately in the AMFI report and are not in the 583; they follow an index and do not pick stocks.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Information ratio = (portfolio return less benchmark return) ÷ standard deviation of that excess return, using the scheme's Tier 1 benchmark. Scheme returns are also shown against a total return index, which includes dividends (Master Circular para 7.23). The first right-hand item is a general observation, not a sourced statistic.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fourth point: a well-run process can still trail the benchmark for long periods. Do not describe any approach or any manager as more likely to do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to rehearse. Past returns do not indicate future returns. As mutual fund distributors we describe the scheme's category, strategy and disclosures; we do not forecast which approach will do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Top-down. It shows as a weight in the banking sector that differs from the benchmark's weight.
Q2: Extra weight is 5 percentage points. 5% × 8% = 0.4 percentage points ahead. Had the sector fallen 8%, the fund would be 0.4 points behind.
Q3: Bottom-up describes where the manager starts, not what the result will be. Returns are not assured under any approach. Point the client to the scheme's category, its stated strategy, its monthly portfolio and its record against the benchmark, without predicting anything.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3.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3.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FINANCIAL ANALYSIS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How fund managers pick stocks</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Top-down and bottom-up: two starting points for choosing shares, and the rules that fence the choice</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Industry figures as on 30 September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A fund manager can start from the economy and work down, or from one company and work up.</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The first route is called top-down. The second is called bottom-up. Many managers use some of each, inside limits set by the scheme's category and by SEBI.</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Two starting points, often mixed</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Top-down</a:t>
            </a:r>
            <a:endParaRPr lang="en-US" sz="1650" dirty="0"/>
          </a:p>
        </p:txBody>
      </p:sp>
      <p:sp>
        <p:nvSpPr>
          <p:cNvPr id="8" name="Text 4"/>
          <p:cNvSpPr/>
          <p:nvPr/>
        </p:nvSpPr>
        <p:spPr>
          <a:xfrm>
            <a:off x="6858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Start with the big picture: growth, interest rates, policy. Decide which sectors may gain or lose. Then choose companies inside those sectors.</a:t>
            </a:r>
            <a:endParaRPr lang="en-US" sz="1350" dirty="0"/>
          </a:p>
        </p:txBody>
      </p:sp>
      <p:sp>
        <p:nvSpPr>
          <p:cNvPr id="9" name="Shape 5"/>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Bottom-up</a:t>
            </a:r>
            <a:endParaRPr lang="en-US" sz="1650" dirty="0"/>
          </a:p>
        </p:txBody>
      </p:sp>
      <p:sp>
        <p:nvSpPr>
          <p:cNvPr id="13" name="Text 8"/>
          <p:cNvSpPr/>
          <p:nvPr/>
        </p:nvSpPr>
        <p:spPr>
          <a:xfrm>
            <a:off x="35052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Start with one company: what it sells, its profits, its debt, its management and its share price. The sector and the economy come in later.</a:t>
            </a:r>
            <a:endParaRPr lang="en-US" sz="1350" dirty="0"/>
          </a:p>
        </p:txBody>
      </p:sp>
      <p:sp>
        <p:nvSpPr>
          <p:cNvPr id="14" name="Shape 9"/>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A blend</a:t>
            </a:r>
            <a:endParaRPr lang="en-US" sz="1650" dirty="0"/>
          </a:p>
        </p:txBody>
      </p:sp>
      <p:sp>
        <p:nvSpPr>
          <p:cNvPr id="18" name="Text 12"/>
          <p:cNvSpPr/>
          <p:nvPr/>
        </p:nvSpPr>
        <p:spPr>
          <a:xfrm>
            <a:off x="63246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Many managers use both. A view on sectors sets rough weights, and company study decides which shares fill them. The mix differs from scheme to scheme.</a:t>
            </a:r>
            <a:endParaRPr lang="en-US" sz="1350" dirty="0"/>
          </a:p>
        </p:txBody>
      </p:sp>
      <p:sp>
        <p:nvSpPr>
          <p:cNvPr id="19" name="Shape 13"/>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0" name="Text 14"/>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A sector is a group of companies in the same line of business, such as banks or cement makers.</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a sector view shows in a portfolio</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AN INVENTED FUND</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fund holds ₹2,000 crore of shares.</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Its benchmark index has 30% in Sector A. The fund has 36%.</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Every other sector's price stays unchanged.</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Extra weight in Sector A: 36% − 30% = 6 percentage points. On ₹2,000 crore, that is ₹120 crore more than the benchmark would hold.</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If Sector A rises 10%: the fund gains 36% × 10% = 3.6% from it. The benchmark gains 30% × 10% = 3.0%.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fund is ahead by 0.6 percentage points: 6 points × 10%.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If Sector A falls 10% instead, the same sum runs the other way. The fund is behind by 0.6 percentage points.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A top-down view appears as a sector weight different from the benchmark's. It can help or hurt.</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an invented fund and assumed figures. Not a forecast and not a view on any sector.</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two routes side by side</a:t>
            </a:r>
            <a:endParaRPr lang="en-US" sz="28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828800"/>
                <a:gridCol w="3200400"/>
                <a:gridCol w="3200400"/>
              </a:tblGrid>
              <a:tr h="566928">
                <a:tc>
                  <a:txBody>
                    <a:bodyPr/>
                    <a:lstStyle/>
                    <a:p>
                      <a:pPr indent="0" marL="0">
                        <a:buNone/>
                      </a:pP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Top-down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Bottom-up</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66928">
                <a:tc>
                  <a:txBody>
                    <a:bodyPr/>
                    <a:lstStyle/>
                    <a:p>
                      <a:pPr indent="0" marL="0">
                        <a:buNone/>
                      </a:pPr>
                      <a:r>
                        <a:rPr lang="en-US" sz="1250" b="1" dirty="0">
                          <a:solidFill>
                            <a:schemeClr val="tx1"/>
                          </a:solidFill>
                        </a:rPr>
                        <a:t>First question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Where is the economy heading, and which sectors does that touch?</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Is this a sound business, and what is being paid for it?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What is studied first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Growth, inflation, interest rates, the Budget, global trade.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Annual reports, profits, cash flow, debt, the people who run it.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66928">
                <a:tc>
                  <a:txBody>
                    <a:bodyPr/>
                    <a:lstStyle/>
                    <a:p>
                      <a:pPr indent="0" marL="0">
                        <a:buNone/>
                      </a:pPr>
                      <a:r>
                        <a:rPr lang="en-US" sz="1250" b="1" dirty="0">
                          <a:solidFill>
                            <a:schemeClr val="tx1"/>
                          </a:solidFill>
                        </a:rPr>
                        <a:t>How it shows in the fund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Sector weights that differ from the benchmark's.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Company weights that differ from the benchmark's, across many sectors.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Where it can go wrong</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The view on the economy is wrong, or right but too early.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The company is sound but its whole sector falls out of favour.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A general description of two approaches. Neither is defined in SEBI's rules, and a scheme may use both.</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From an idea to a holding</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The usual stages in an actively managed equity scheme. Details differ from one fund house to another.</a:t>
            </a:r>
            <a:endParaRPr lang="en-US" sz="1500" dirty="0"/>
          </a:p>
        </p:txBody>
      </p:sp>
      <p:sp>
        <p:nvSpPr>
          <p:cNvPr id="5" name="Shape 2"/>
          <p:cNvSpPr/>
          <p:nvPr/>
        </p:nvSpPr>
        <p:spPr>
          <a:xfrm>
            <a:off x="457200" y="1737360"/>
            <a:ext cx="8229600" cy="395021"/>
          </a:xfrm>
          <a:prstGeom prst="roundRect">
            <a:avLst>
              <a:gd name="adj" fmla="val 13889"/>
            </a:avLst>
          </a:prstGeom>
          <a:solidFill>
            <a:srgbClr val="FFFFFF"/>
          </a:solidFill>
          <a:ln w="9525">
            <a:solidFill>
              <a:schemeClr val="accent5"/>
            </a:solidFill>
            <a:prstDash val="solid"/>
          </a:ln>
        </p:spPr>
      </p:sp>
      <p:sp>
        <p:nvSpPr>
          <p:cNvPr id="6" name="Shape 3"/>
          <p:cNvSpPr/>
          <p:nvPr/>
        </p:nvSpPr>
        <p:spPr>
          <a:xfrm>
            <a:off x="621792" y="1715414"/>
            <a:ext cx="438912" cy="438912"/>
          </a:xfrm>
          <a:prstGeom prst="ellipse">
            <a:avLst/>
          </a:prstGeom>
          <a:solidFill>
            <a:schemeClr val="accent1"/>
          </a:solidFill>
          <a:ln w="12700">
            <a:solidFill>
              <a:schemeClr val="accent1"/>
            </a:solidFill>
            <a:prstDash val="solid"/>
          </a:ln>
        </p:spPr>
      </p:sp>
      <p:sp>
        <p:nvSpPr>
          <p:cNvPr id="7" name="Text 4"/>
          <p:cNvSpPr/>
          <p:nvPr/>
        </p:nvSpPr>
        <p:spPr>
          <a:xfrm>
            <a:off x="621792" y="171541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8" name="Text 5"/>
          <p:cNvSpPr/>
          <p:nvPr/>
        </p:nvSpPr>
        <p:spPr>
          <a:xfrm>
            <a:off x="1243584" y="1737360"/>
            <a:ext cx="2286000" cy="395021"/>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Narrow the field</a:t>
            </a:r>
            <a:endParaRPr lang="en-US" sz="1450" dirty="0"/>
          </a:p>
        </p:txBody>
      </p:sp>
      <p:sp>
        <p:nvSpPr>
          <p:cNvPr id="9" name="Text 6"/>
          <p:cNvSpPr/>
          <p:nvPr/>
        </p:nvSpPr>
        <p:spPr>
          <a:xfrm>
            <a:off x="3611880" y="1737360"/>
            <a:ext cx="4937760" cy="395021"/>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Screen the listed companies down to those that fit the scheme's category and pass basic tests.</a:t>
            </a:r>
            <a:endParaRPr lang="en-US" sz="1150" dirty="0"/>
          </a:p>
        </p:txBody>
      </p:sp>
      <p:sp>
        <p:nvSpPr>
          <p:cNvPr id="10" name="Shape 7"/>
          <p:cNvSpPr/>
          <p:nvPr/>
        </p:nvSpPr>
        <p:spPr>
          <a:xfrm>
            <a:off x="457200" y="2260397"/>
            <a:ext cx="8229600" cy="395021"/>
          </a:xfrm>
          <a:prstGeom prst="roundRect">
            <a:avLst>
              <a:gd name="adj" fmla="val 13889"/>
            </a:avLst>
          </a:prstGeom>
          <a:solidFill>
            <a:srgbClr val="FFFFFF"/>
          </a:solidFill>
          <a:ln w="9525">
            <a:solidFill>
              <a:schemeClr val="accent5"/>
            </a:solidFill>
            <a:prstDash val="solid"/>
          </a:ln>
        </p:spPr>
      </p:sp>
      <p:sp>
        <p:nvSpPr>
          <p:cNvPr id="11" name="Shape 8"/>
          <p:cNvSpPr/>
          <p:nvPr/>
        </p:nvSpPr>
        <p:spPr>
          <a:xfrm>
            <a:off x="621792" y="2238451"/>
            <a:ext cx="438912" cy="438912"/>
          </a:xfrm>
          <a:prstGeom prst="ellipse">
            <a:avLst/>
          </a:prstGeom>
          <a:solidFill>
            <a:schemeClr val="accent2"/>
          </a:solidFill>
          <a:ln w="12700">
            <a:solidFill>
              <a:schemeClr val="accent2"/>
            </a:solidFill>
            <a:prstDash val="solid"/>
          </a:ln>
        </p:spPr>
      </p:sp>
      <p:sp>
        <p:nvSpPr>
          <p:cNvPr id="12" name="Text 9"/>
          <p:cNvSpPr/>
          <p:nvPr/>
        </p:nvSpPr>
        <p:spPr>
          <a:xfrm>
            <a:off x="621792" y="2238451"/>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3" name="Text 10"/>
          <p:cNvSpPr/>
          <p:nvPr/>
        </p:nvSpPr>
        <p:spPr>
          <a:xfrm>
            <a:off x="1243584" y="2260397"/>
            <a:ext cx="2286000" cy="395021"/>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Study the company</a:t>
            </a:r>
            <a:endParaRPr lang="en-US" sz="1450" dirty="0"/>
          </a:p>
        </p:txBody>
      </p:sp>
      <p:sp>
        <p:nvSpPr>
          <p:cNvPr id="14" name="Text 11"/>
          <p:cNvSpPr/>
          <p:nvPr/>
        </p:nvSpPr>
        <p:spPr>
          <a:xfrm>
            <a:off x="3611880" y="2260397"/>
            <a:ext cx="4937760" cy="395021"/>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Read its accounts, meet management, compare it with rivals, estimate its worth.</a:t>
            </a:r>
            <a:endParaRPr lang="en-US" sz="1150" dirty="0"/>
          </a:p>
        </p:txBody>
      </p:sp>
      <p:sp>
        <p:nvSpPr>
          <p:cNvPr id="15" name="Shape 12"/>
          <p:cNvSpPr/>
          <p:nvPr/>
        </p:nvSpPr>
        <p:spPr>
          <a:xfrm>
            <a:off x="457200" y="2783434"/>
            <a:ext cx="8229600" cy="395021"/>
          </a:xfrm>
          <a:prstGeom prst="roundRect">
            <a:avLst>
              <a:gd name="adj" fmla="val 13889"/>
            </a:avLst>
          </a:prstGeom>
          <a:solidFill>
            <a:srgbClr val="FFFFFF"/>
          </a:solidFill>
          <a:ln w="9525">
            <a:solidFill>
              <a:schemeClr val="accent5"/>
            </a:solidFill>
            <a:prstDash val="solid"/>
          </a:ln>
        </p:spPr>
      </p:sp>
      <p:sp>
        <p:nvSpPr>
          <p:cNvPr id="16" name="Shape 13"/>
          <p:cNvSpPr/>
          <p:nvPr/>
        </p:nvSpPr>
        <p:spPr>
          <a:xfrm>
            <a:off x="621792" y="2761488"/>
            <a:ext cx="438912" cy="438912"/>
          </a:xfrm>
          <a:prstGeom prst="ellipse">
            <a:avLst/>
          </a:prstGeom>
          <a:solidFill>
            <a:schemeClr val="accent3"/>
          </a:solidFill>
          <a:ln w="12700">
            <a:solidFill>
              <a:schemeClr val="accent3"/>
            </a:solidFill>
            <a:prstDash val="solid"/>
          </a:ln>
        </p:spPr>
      </p:sp>
      <p:sp>
        <p:nvSpPr>
          <p:cNvPr id="17" name="Text 14"/>
          <p:cNvSpPr/>
          <p:nvPr/>
        </p:nvSpPr>
        <p:spPr>
          <a:xfrm>
            <a:off x="621792" y="276148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8" name="Text 15"/>
          <p:cNvSpPr/>
          <p:nvPr/>
        </p:nvSpPr>
        <p:spPr>
          <a:xfrm>
            <a:off x="1243584" y="2783434"/>
            <a:ext cx="2286000" cy="395021"/>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Write down the reason</a:t>
            </a:r>
            <a:endParaRPr lang="en-US" sz="1450" dirty="0"/>
          </a:p>
        </p:txBody>
      </p:sp>
      <p:sp>
        <p:nvSpPr>
          <p:cNvPr id="19" name="Text 16"/>
          <p:cNvSpPr/>
          <p:nvPr/>
        </p:nvSpPr>
        <p:spPr>
          <a:xfrm>
            <a:off x="3611880" y="2783434"/>
            <a:ext cx="4937760" cy="395021"/>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SEBI's code makes the manager record each buy or sell decision in writing, with detailed reasons.</a:t>
            </a:r>
            <a:endParaRPr lang="en-US" sz="1150" dirty="0"/>
          </a:p>
        </p:txBody>
      </p:sp>
      <p:sp>
        <p:nvSpPr>
          <p:cNvPr id="20" name="Shape 17"/>
          <p:cNvSpPr/>
          <p:nvPr/>
        </p:nvSpPr>
        <p:spPr>
          <a:xfrm>
            <a:off x="457200" y="3306470"/>
            <a:ext cx="8229600" cy="395021"/>
          </a:xfrm>
          <a:prstGeom prst="roundRect">
            <a:avLst>
              <a:gd name="adj" fmla="val 13889"/>
            </a:avLst>
          </a:prstGeom>
          <a:solidFill>
            <a:srgbClr val="FFFFFF"/>
          </a:solidFill>
          <a:ln w="9525">
            <a:solidFill>
              <a:schemeClr val="accent5"/>
            </a:solidFill>
            <a:prstDash val="solid"/>
          </a:ln>
        </p:spPr>
      </p:sp>
      <p:sp>
        <p:nvSpPr>
          <p:cNvPr id="21" name="Shape 18"/>
          <p:cNvSpPr/>
          <p:nvPr/>
        </p:nvSpPr>
        <p:spPr>
          <a:xfrm>
            <a:off x="621792" y="3284525"/>
            <a:ext cx="438912" cy="438912"/>
          </a:xfrm>
          <a:prstGeom prst="ellipse">
            <a:avLst/>
          </a:prstGeom>
          <a:solidFill>
            <a:schemeClr val="accent4"/>
          </a:solidFill>
          <a:ln w="12700">
            <a:solidFill>
              <a:schemeClr val="accent4"/>
            </a:solidFill>
            <a:prstDash val="solid"/>
          </a:ln>
        </p:spPr>
      </p:sp>
      <p:sp>
        <p:nvSpPr>
          <p:cNvPr id="22" name="Text 19"/>
          <p:cNvSpPr/>
          <p:nvPr/>
        </p:nvSpPr>
        <p:spPr>
          <a:xfrm>
            <a:off x="621792" y="3284525"/>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3" name="Text 20"/>
          <p:cNvSpPr/>
          <p:nvPr/>
        </p:nvSpPr>
        <p:spPr>
          <a:xfrm>
            <a:off x="1243584" y="3306470"/>
            <a:ext cx="2286000" cy="395021"/>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Decide the size</a:t>
            </a:r>
            <a:endParaRPr lang="en-US" sz="1450" dirty="0"/>
          </a:p>
        </p:txBody>
      </p:sp>
      <p:sp>
        <p:nvSpPr>
          <p:cNvPr id="24" name="Text 21"/>
          <p:cNvSpPr/>
          <p:nvPr/>
        </p:nvSpPr>
        <p:spPr>
          <a:xfrm>
            <a:off x="3611880" y="3306470"/>
            <a:ext cx="4937760" cy="395021"/>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Set how much of the scheme goes into the share, within SEBI's and the scheme's limits.</a:t>
            </a:r>
            <a:endParaRPr lang="en-US" sz="1150" dirty="0"/>
          </a:p>
        </p:txBody>
      </p:sp>
      <p:sp>
        <p:nvSpPr>
          <p:cNvPr id="25" name="Shape 22"/>
          <p:cNvSpPr/>
          <p:nvPr/>
        </p:nvSpPr>
        <p:spPr>
          <a:xfrm>
            <a:off x="457200" y="3829507"/>
            <a:ext cx="8229600" cy="395021"/>
          </a:xfrm>
          <a:prstGeom prst="roundRect">
            <a:avLst>
              <a:gd name="adj" fmla="val 13889"/>
            </a:avLst>
          </a:prstGeom>
          <a:solidFill>
            <a:srgbClr val="FFFFFF"/>
          </a:solidFill>
          <a:ln w="9525">
            <a:solidFill>
              <a:schemeClr val="accent5"/>
            </a:solidFill>
            <a:prstDash val="solid"/>
          </a:ln>
        </p:spPr>
      </p:sp>
      <p:sp>
        <p:nvSpPr>
          <p:cNvPr id="26" name="Shape 23"/>
          <p:cNvSpPr/>
          <p:nvPr/>
        </p:nvSpPr>
        <p:spPr>
          <a:xfrm>
            <a:off x="621792" y="3807562"/>
            <a:ext cx="438912" cy="438912"/>
          </a:xfrm>
          <a:prstGeom prst="ellipse">
            <a:avLst/>
          </a:prstGeom>
          <a:solidFill>
            <a:schemeClr val="accent1"/>
          </a:solidFill>
          <a:ln w="12700">
            <a:solidFill>
              <a:schemeClr val="accent1"/>
            </a:solidFill>
            <a:prstDash val="solid"/>
          </a:ln>
        </p:spPr>
      </p:sp>
      <p:sp>
        <p:nvSpPr>
          <p:cNvPr id="27" name="Text 24"/>
          <p:cNvSpPr/>
          <p:nvPr/>
        </p:nvSpPr>
        <p:spPr>
          <a:xfrm>
            <a:off x="621792" y="380756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5</a:t>
            </a:r>
            <a:endParaRPr lang="en-US" sz="1600" dirty="0"/>
          </a:p>
        </p:txBody>
      </p:sp>
      <p:sp>
        <p:nvSpPr>
          <p:cNvPr id="28" name="Text 25"/>
          <p:cNvSpPr/>
          <p:nvPr/>
        </p:nvSpPr>
        <p:spPr>
          <a:xfrm>
            <a:off x="1243584" y="3829507"/>
            <a:ext cx="2286000" cy="395021"/>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Keep reviewing</a:t>
            </a:r>
            <a:endParaRPr lang="en-US" sz="1450" dirty="0"/>
          </a:p>
        </p:txBody>
      </p:sp>
      <p:sp>
        <p:nvSpPr>
          <p:cNvPr id="29" name="Text 26"/>
          <p:cNvSpPr/>
          <p:nvPr/>
        </p:nvSpPr>
        <p:spPr>
          <a:xfrm>
            <a:off x="3611880" y="3829507"/>
            <a:ext cx="4937760" cy="395021"/>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Check results and news against the original reason. Add, hold or sell as the facts change.</a:t>
            </a:r>
            <a:endParaRPr lang="en-US" sz="1150" dirty="0"/>
          </a:p>
        </p:txBody>
      </p:sp>
      <p:sp>
        <p:nvSpPr>
          <p:cNvPr id="30" name="Text 27"/>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for step 3: SEBI (Mutual Funds) Regulations, 2026, Fourth Schedule, Part B (Code of Conduct for Fund Managers and Dealers), clause 3(a).</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fences round the choice</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A manager's freedom is limited by the scheme's category and by SEBI's investment limits.</a:t>
            </a:r>
            <a:endParaRPr lang="en-US" sz="1500" dirty="0"/>
          </a:p>
        </p:txBody>
      </p:sp>
      <p:sp>
        <p:nvSpPr>
          <p:cNvPr id="5" name="Shape 2"/>
          <p:cNvSpPr/>
          <p:nvPr/>
        </p:nvSpPr>
        <p:spPr>
          <a:xfrm>
            <a:off x="457200" y="1737360"/>
            <a:ext cx="2590800" cy="2487168"/>
          </a:xfrm>
          <a:prstGeom prst="roundRect">
            <a:avLst>
              <a:gd name="adj" fmla="val 2206"/>
            </a:avLst>
          </a:prstGeom>
          <a:solidFill>
            <a:srgbClr val="FFFFFF"/>
          </a:solidFill>
          <a:ln w="9525">
            <a:solidFill>
              <a:schemeClr val="accent5"/>
            </a:solidFill>
            <a:prstDash val="solid"/>
          </a:ln>
        </p:spPr>
      </p:sp>
      <p:sp>
        <p:nvSpPr>
          <p:cNvPr id="6" name="Shape 3"/>
          <p:cNvSpPr/>
          <p:nvPr/>
        </p:nvSpPr>
        <p:spPr>
          <a:xfrm>
            <a:off x="457200" y="1737360"/>
            <a:ext cx="2590800" cy="64008"/>
          </a:xfrm>
          <a:prstGeom prst="rect">
            <a:avLst/>
          </a:prstGeom>
          <a:solidFill>
            <a:schemeClr val="accent1"/>
          </a:solidFill>
          <a:ln w="12700">
            <a:solidFill>
              <a:schemeClr val="accent1"/>
            </a:solidFill>
            <a:prstDash val="solid"/>
          </a:ln>
        </p:spPr>
      </p:sp>
      <p:pic>
        <p:nvPicPr>
          <p:cNvPr id="7" name="Image 0" descr="preencoded.png">    </p:cNvPr>
          <p:cNvPicPr>
            <a:picLocks noChangeAspect="1"/>
          </p:cNvPicPr>
          <p:nvPr/>
        </p:nvPicPr>
        <p:blipFill>
          <a:blip r:embed="rId1"/>
          <a:stretch>
            <a:fillRect/>
          </a:stretch>
        </p:blipFill>
        <p:spPr>
          <a:xfrm>
            <a:off x="685800" y="1956816"/>
            <a:ext cx="329184" cy="329184"/>
          </a:xfrm>
          <a:prstGeom prst="rect">
            <a:avLst/>
          </a:prstGeom>
        </p:spPr>
      </p:pic>
      <p:sp>
        <p:nvSpPr>
          <p:cNvPr id="8" name="Text 4"/>
          <p:cNvSpPr/>
          <p:nvPr/>
        </p:nvSpPr>
        <p:spPr>
          <a:xfrm>
            <a:off x="685800" y="239572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 category</a:t>
            </a:r>
            <a:endParaRPr lang="en-US" sz="1650" dirty="0"/>
          </a:p>
        </p:txBody>
      </p:sp>
      <p:sp>
        <p:nvSpPr>
          <p:cNvPr id="9" name="Text 5"/>
          <p:cNvSpPr/>
          <p:nvPr/>
        </p:nvSpPr>
        <p:spPr>
          <a:xfrm>
            <a:off x="685800" y="2798064"/>
            <a:ext cx="2133600" cy="131673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A sectoral or thematic fund keeps at least 80% of total assets in its sector or theme. A focused fund may hold 30 stocks at most.</a:t>
            </a:r>
            <a:endParaRPr lang="en-US" sz="1350" dirty="0"/>
          </a:p>
        </p:txBody>
      </p:sp>
      <p:sp>
        <p:nvSpPr>
          <p:cNvPr id="10" name="Shape 6"/>
          <p:cNvSpPr/>
          <p:nvPr/>
        </p:nvSpPr>
        <p:spPr>
          <a:xfrm>
            <a:off x="3276600" y="1737360"/>
            <a:ext cx="2590800" cy="2487168"/>
          </a:xfrm>
          <a:prstGeom prst="roundRect">
            <a:avLst>
              <a:gd name="adj" fmla="val 2206"/>
            </a:avLst>
          </a:prstGeom>
          <a:solidFill>
            <a:srgbClr val="FFFFFF"/>
          </a:solidFill>
          <a:ln w="9525">
            <a:solidFill>
              <a:schemeClr val="accent5"/>
            </a:solidFill>
            <a:prstDash val="solid"/>
          </a:ln>
        </p:spPr>
      </p:sp>
      <p:sp>
        <p:nvSpPr>
          <p:cNvPr id="11" name="Shape 7"/>
          <p:cNvSpPr/>
          <p:nvPr/>
        </p:nvSpPr>
        <p:spPr>
          <a:xfrm>
            <a:off x="3276600" y="1737360"/>
            <a:ext cx="259080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5318760" y="1956816"/>
            <a:ext cx="329184" cy="329184"/>
          </a:xfrm>
          <a:prstGeom prst="rect">
            <a:avLst/>
          </a:prstGeom>
        </p:spPr>
      </p:pic>
      <p:sp>
        <p:nvSpPr>
          <p:cNvPr id="13" name="Text 8"/>
          <p:cNvSpPr/>
          <p:nvPr/>
        </p:nvSpPr>
        <p:spPr>
          <a:xfrm>
            <a:off x="3505200" y="1956816"/>
            <a:ext cx="1722120" cy="502920"/>
          </a:xfrm>
          <a:prstGeom prst="rect">
            <a:avLst/>
          </a:prstGeom>
          <a:noFill/>
          <a:ln/>
        </p:spPr>
        <p:txBody>
          <a:bodyPr wrap="square" lIns="0" tIns="0" rIns="0" bIns="0" rtlCol="0" anchor="ctr"/>
          <a:lstStyle/>
          <a:p>
            <a:pPr indent="0" marL="0">
              <a:buNone/>
            </a:pPr>
            <a:r>
              <a:rPr lang="en-US" sz="2800" b="1" dirty="0">
                <a:solidFill>
                  <a:schemeClr val="accent2"/>
                </a:solidFill>
                <a:latin typeface="Cambria" pitchFamily="34" charset="0"/>
                <a:ea typeface="Cambria" pitchFamily="34" charset="-122"/>
                <a:cs typeface="Cambria" pitchFamily="34" charset="-120"/>
              </a:rPr>
              <a:t>10%</a:t>
            </a:r>
            <a:endParaRPr lang="en-US" sz="2800" dirty="0"/>
          </a:p>
        </p:txBody>
      </p:sp>
      <p:sp>
        <p:nvSpPr>
          <p:cNvPr id="14" name="Text 9"/>
          <p:cNvSpPr/>
          <p:nvPr/>
        </p:nvSpPr>
        <p:spPr>
          <a:xfrm>
            <a:off x="3505200" y="252374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One company</a:t>
            </a:r>
            <a:endParaRPr lang="en-US" sz="1650" dirty="0"/>
          </a:p>
        </p:txBody>
      </p:sp>
      <p:sp>
        <p:nvSpPr>
          <p:cNvPr id="15" name="Text 10"/>
          <p:cNvSpPr/>
          <p:nvPr/>
        </p:nvSpPr>
        <p:spPr>
          <a:xfrm>
            <a:off x="3505200" y="2926080"/>
            <a:ext cx="2133600" cy="1188720"/>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A scheme may put up to 10% of its net asset value in the shares of one company. Index funds, ETFs, sector and thematic schemes are exempt.</a:t>
            </a:r>
            <a:endParaRPr lang="en-US" sz="1350" dirty="0"/>
          </a:p>
        </p:txBody>
      </p:sp>
      <p:sp>
        <p:nvSpPr>
          <p:cNvPr id="16" name="Shape 11"/>
          <p:cNvSpPr/>
          <p:nvPr/>
        </p:nvSpPr>
        <p:spPr>
          <a:xfrm>
            <a:off x="6096000" y="1737360"/>
            <a:ext cx="2590800" cy="2487168"/>
          </a:xfrm>
          <a:prstGeom prst="roundRect">
            <a:avLst>
              <a:gd name="adj" fmla="val 2206"/>
            </a:avLst>
          </a:prstGeom>
          <a:solidFill>
            <a:srgbClr val="FFFFFF"/>
          </a:solidFill>
          <a:ln w="9525">
            <a:solidFill>
              <a:schemeClr val="accent5"/>
            </a:solidFill>
            <a:prstDash val="solid"/>
          </a:ln>
        </p:spPr>
      </p:sp>
      <p:sp>
        <p:nvSpPr>
          <p:cNvPr id="17" name="Shape 12"/>
          <p:cNvSpPr/>
          <p:nvPr/>
        </p:nvSpPr>
        <p:spPr>
          <a:xfrm>
            <a:off x="6096000" y="1737360"/>
            <a:ext cx="2590800" cy="64008"/>
          </a:xfrm>
          <a:prstGeom prst="rect">
            <a:avLst/>
          </a:prstGeom>
          <a:solidFill>
            <a:schemeClr val="accent3"/>
          </a:solidFill>
          <a:ln w="12700">
            <a:solidFill>
              <a:schemeClr val="accent3"/>
            </a:solidFill>
            <a:prstDash val="solid"/>
          </a:ln>
        </p:spPr>
      </p:sp>
      <p:pic>
        <p:nvPicPr>
          <p:cNvPr id="18" name="Image 2" descr="preencoded.png">    </p:cNvPr>
          <p:cNvPicPr>
            <a:picLocks noChangeAspect="1"/>
          </p:cNvPicPr>
          <p:nvPr/>
        </p:nvPicPr>
        <p:blipFill>
          <a:blip r:embed="rId3"/>
          <a:stretch>
            <a:fillRect/>
          </a:stretch>
        </p:blipFill>
        <p:spPr>
          <a:xfrm>
            <a:off x="6324600" y="1956816"/>
            <a:ext cx="329184" cy="329184"/>
          </a:xfrm>
          <a:prstGeom prst="rect">
            <a:avLst/>
          </a:prstGeom>
        </p:spPr>
      </p:pic>
      <p:sp>
        <p:nvSpPr>
          <p:cNvPr id="19" name="Text 13"/>
          <p:cNvSpPr/>
          <p:nvPr/>
        </p:nvSpPr>
        <p:spPr>
          <a:xfrm>
            <a:off x="6324600" y="239572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 record</a:t>
            </a:r>
            <a:endParaRPr lang="en-US" sz="1650" dirty="0"/>
          </a:p>
        </p:txBody>
      </p:sp>
      <p:sp>
        <p:nvSpPr>
          <p:cNvPr id="20" name="Text 14"/>
          <p:cNvSpPr/>
          <p:nvPr/>
        </p:nvSpPr>
        <p:spPr>
          <a:xfrm>
            <a:off x="6324600" y="2798064"/>
            <a:ext cx="2133600" cy="131673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Each scheme's full portfolio, as on the last day of the month, is published within 10 calendar days.</a:t>
            </a:r>
            <a:endParaRPr lang="en-US" sz="1350" dirty="0"/>
          </a:p>
        </p:txBody>
      </p:sp>
      <p:sp>
        <p:nvSpPr>
          <p:cNvPr id="21" name="Text 1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SEBI Master Circular for Mutual Funds, 20 March 2026: para 3.8.1 (categories), para 13.1 (10% limit), para 6.1.1 (portfolio disclosure).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things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Open-ended equity-oriented mutual fund schemes in India as on 30 September 2026.</a:t>
            </a:r>
            <a:endParaRPr lang="en-US" sz="1500" dirty="0"/>
          </a:p>
        </p:txBody>
      </p:sp>
      <p:sp>
        <p:nvSpPr>
          <p:cNvPr id="5" name="Shape 2"/>
          <p:cNvSpPr/>
          <p:nvPr/>
        </p:nvSpPr>
        <p:spPr>
          <a:xfrm>
            <a:off x="457200" y="1737360"/>
            <a:ext cx="2590800" cy="2377440"/>
          </a:xfrm>
          <a:prstGeom prst="roundRect">
            <a:avLst>
              <a:gd name="adj" fmla="val 2308"/>
            </a:avLst>
          </a:prstGeom>
          <a:solidFill>
            <a:srgbClr val="FFFFFF"/>
          </a:solidFill>
          <a:ln w="9525">
            <a:solidFill>
              <a:schemeClr val="accent5"/>
            </a:solidFill>
            <a:prstDash val="solid"/>
          </a:ln>
        </p:spPr>
      </p:sp>
      <p:sp>
        <p:nvSpPr>
          <p:cNvPr id="6" name="Text 3"/>
          <p:cNvSpPr/>
          <p:nvPr/>
        </p:nvSpPr>
        <p:spPr>
          <a:xfrm>
            <a:off x="6583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EQUITY-ORIENTED SCHEMES</a:t>
            </a:r>
            <a:endParaRPr lang="en-US" sz="1150" dirty="0"/>
          </a:p>
        </p:txBody>
      </p:sp>
      <p:sp>
        <p:nvSpPr>
          <p:cNvPr id="7" name="Text 4"/>
          <p:cNvSpPr/>
          <p:nvPr/>
        </p:nvSpPr>
        <p:spPr>
          <a:xfrm>
            <a:off x="658368" y="2286000"/>
            <a:ext cx="2188464" cy="685800"/>
          </a:xfrm>
          <a:prstGeom prst="rect">
            <a:avLst/>
          </a:prstGeom>
          <a:noFill/>
          <a:ln/>
        </p:spPr>
        <p:txBody>
          <a:bodyPr wrap="square" lIns="0" tIns="0" rIns="0" bIns="0" rtlCol="0" anchor="ctr"/>
          <a:lstStyle/>
          <a:p>
            <a:pPr indent="0" marL="0">
              <a:buNone/>
            </a:pPr>
            <a:r>
              <a:rPr lang="en-US" sz="4000" b="1" dirty="0">
                <a:solidFill>
                  <a:schemeClr val="accent1"/>
                </a:solidFill>
                <a:latin typeface="Cambria" pitchFamily="34" charset="0"/>
                <a:ea typeface="Cambria" pitchFamily="34" charset="-122"/>
                <a:cs typeface="Cambria" pitchFamily="34" charset="-120"/>
              </a:rPr>
              <a:t>583</a:t>
            </a:r>
            <a:endParaRPr lang="en-US" sz="4000" dirty="0"/>
          </a:p>
        </p:txBody>
      </p:sp>
      <p:sp>
        <p:nvSpPr>
          <p:cNvPr id="8" name="Text 5"/>
          <p:cNvSpPr/>
          <p:nvPr/>
        </p:nvSpPr>
        <p:spPr>
          <a:xfrm>
            <a:off x="6583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Across SEBI's equity categories. Of these, 60 are sectoral funds and 194 are thematic funds.</a:t>
            </a:r>
            <a:endParaRPr lang="en-US" sz="1250" dirty="0"/>
          </a:p>
        </p:txBody>
      </p:sp>
      <p:sp>
        <p:nvSpPr>
          <p:cNvPr id="9" name="Shape 6"/>
          <p:cNvSpPr/>
          <p:nvPr/>
        </p:nvSpPr>
        <p:spPr>
          <a:xfrm>
            <a:off x="3276600" y="1737360"/>
            <a:ext cx="2590800" cy="2377440"/>
          </a:xfrm>
          <a:prstGeom prst="roundRect">
            <a:avLst>
              <a:gd name="adj" fmla="val 2308"/>
            </a:avLst>
          </a:prstGeom>
          <a:solidFill>
            <a:srgbClr val="FFFFFF"/>
          </a:solidFill>
          <a:ln w="9525">
            <a:solidFill>
              <a:schemeClr val="accent5"/>
            </a:solidFill>
            <a:prstDash val="solid"/>
          </a:ln>
        </p:spPr>
      </p:sp>
      <p:sp>
        <p:nvSpPr>
          <p:cNvPr id="10" name="Text 7"/>
          <p:cNvSpPr/>
          <p:nvPr/>
        </p:nvSpPr>
        <p:spPr>
          <a:xfrm>
            <a:off x="34777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NET ASSETS, ₹ LAKH CRORE</a:t>
            </a:r>
            <a:endParaRPr lang="en-US" sz="1150" dirty="0"/>
          </a:p>
        </p:txBody>
      </p:sp>
      <p:sp>
        <p:nvSpPr>
          <p:cNvPr id="11" name="Text 8"/>
          <p:cNvSpPr/>
          <p:nvPr/>
        </p:nvSpPr>
        <p:spPr>
          <a:xfrm>
            <a:off x="3477768" y="2286000"/>
            <a:ext cx="2188464" cy="685800"/>
          </a:xfrm>
          <a:prstGeom prst="rect">
            <a:avLst/>
          </a:prstGeom>
          <a:noFill/>
          <a:ln/>
        </p:spPr>
        <p:txBody>
          <a:bodyPr wrap="square" lIns="0" tIns="0" rIns="0" bIns="0" rtlCol="0" anchor="ctr"/>
          <a:lstStyle/>
          <a:p>
            <a:pPr indent="0" marL="0">
              <a:buNone/>
            </a:pPr>
            <a:r>
              <a:rPr lang="en-US" sz="4000" b="1" dirty="0">
                <a:solidFill>
                  <a:schemeClr val="accent2"/>
                </a:solidFill>
                <a:latin typeface="Cambria" pitchFamily="34" charset="0"/>
                <a:ea typeface="Cambria" pitchFamily="34" charset="-122"/>
                <a:cs typeface="Cambria" pitchFamily="34" charset="-120"/>
              </a:rPr>
              <a:t>37.54</a:t>
            </a:r>
            <a:endParaRPr lang="en-US" sz="4000" dirty="0"/>
          </a:p>
        </p:txBody>
      </p:sp>
      <p:sp>
        <p:nvSpPr>
          <p:cNvPr id="12" name="Text 9"/>
          <p:cNvSpPr/>
          <p:nvPr/>
        </p:nvSpPr>
        <p:spPr>
          <a:xfrm>
            <a:off x="34777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₹37.54 lakh crore, out of ₹82.64 lakh crore for the whole mutual fund industry that day.</a:t>
            </a:r>
            <a:endParaRPr lang="en-US" sz="1250" dirty="0"/>
          </a:p>
        </p:txBody>
      </p:sp>
      <p:sp>
        <p:nvSpPr>
          <p:cNvPr id="13" name="Shape 10"/>
          <p:cNvSpPr/>
          <p:nvPr/>
        </p:nvSpPr>
        <p:spPr>
          <a:xfrm>
            <a:off x="6096000" y="1737360"/>
            <a:ext cx="2590800" cy="2377440"/>
          </a:xfrm>
          <a:prstGeom prst="roundRect">
            <a:avLst>
              <a:gd name="adj" fmla="val 2308"/>
            </a:avLst>
          </a:prstGeom>
          <a:solidFill>
            <a:srgbClr val="FFFFFF"/>
          </a:solidFill>
          <a:ln w="9525">
            <a:solidFill>
              <a:schemeClr val="accent5"/>
            </a:solidFill>
            <a:prstDash val="solid"/>
          </a:ln>
        </p:spPr>
      </p:sp>
      <p:sp>
        <p:nvSpPr>
          <p:cNvPr id="14" name="Text 11"/>
          <p:cNvSpPr/>
          <p:nvPr/>
        </p:nvSpPr>
        <p:spPr>
          <a:xfrm>
            <a:off x="62971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FOLIOS, IN CRORE</a:t>
            </a:r>
            <a:endParaRPr lang="en-US" sz="1150" dirty="0"/>
          </a:p>
        </p:txBody>
      </p:sp>
      <p:sp>
        <p:nvSpPr>
          <p:cNvPr id="15" name="Text 12"/>
          <p:cNvSpPr/>
          <p:nvPr/>
        </p:nvSpPr>
        <p:spPr>
          <a:xfrm>
            <a:off x="6297168" y="2286000"/>
            <a:ext cx="2188464" cy="685800"/>
          </a:xfrm>
          <a:prstGeom prst="rect">
            <a:avLst/>
          </a:prstGeom>
          <a:noFill/>
          <a:ln/>
        </p:spPr>
        <p:txBody>
          <a:bodyPr wrap="square" lIns="0" tIns="0" rIns="0" bIns="0" rtlCol="0" anchor="ctr"/>
          <a:lstStyle/>
          <a:p>
            <a:pPr indent="0" marL="0">
              <a:buNone/>
            </a:pPr>
            <a:r>
              <a:rPr lang="en-US" sz="4000" b="1" dirty="0">
                <a:solidFill>
                  <a:schemeClr val="accent3"/>
                </a:solidFill>
                <a:latin typeface="Cambria" pitchFamily="34" charset="0"/>
                <a:ea typeface="Cambria" pitchFamily="34" charset="-122"/>
                <a:cs typeface="Cambria" pitchFamily="34" charset="-120"/>
              </a:rPr>
              <a:t>19.10</a:t>
            </a:r>
            <a:endParaRPr lang="en-US" sz="4000" dirty="0"/>
          </a:p>
        </p:txBody>
      </p:sp>
      <p:sp>
        <p:nvSpPr>
          <p:cNvPr id="16" name="Text 13"/>
          <p:cNvSpPr/>
          <p:nvPr/>
        </p:nvSpPr>
        <p:spPr>
          <a:xfrm>
            <a:off x="62971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19.10 crore investor accounts (folios) in these schemes. One investor can hold several.</a:t>
            </a:r>
            <a:endParaRPr lang="en-US" sz="1250" dirty="0"/>
          </a:p>
        </p:txBody>
      </p:sp>
      <p:sp>
        <p:nvSpPr>
          <p:cNvPr id="17" name="Text 14"/>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AMFI Monthly Report, September 2026 (equity sub-total: 583 schemes, 19,09,90,944 folios, net AUM ₹37,54,274.57 crore; grand total ₹82,64,116.63 crore).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The two ideas are unchanged. The rules and disclosures around them are not.</a:t>
            </a:r>
            <a:endParaRPr lang="en-US" sz="1500" dirty="0"/>
          </a:p>
        </p:txBody>
      </p:sp>
      <p:sp>
        <p:nvSpPr>
          <p:cNvPr id="5" name="Shape 2"/>
          <p:cNvSpPr/>
          <p:nvPr/>
        </p:nvSpPr>
        <p:spPr>
          <a:xfrm>
            <a:off x="457200" y="1737360"/>
            <a:ext cx="4000500" cy="2487168"/>
          </a:xfrm>
          <a:prstGeom prst="roundRect">
            <a:avLst>
              <a:gd name="adj" fmla="val 2206"/>
            </a:avLst>
          </a:prstGeom>
          <a:solidFill>
            <a:srgbClr val="FFFFFF"/>
          </a:solidFill>
          <a:ln w="9525">
            <a:solidFill>
              <a:schemeClr val="accent5"/>
            </a:solidFill>
            <a:prstDash val="solid"/>
          </a:ln>
        </p:spPr>
      </p:sp>
      <p:sp>
        <p:nvSpPr>
          <p:cNvPr id="6" name="Shape 3"/>
          <p:cNvSpPr/>
          <p:nvPr/>
        </p:nvSpPr>
        <p:spPr>
          <a:xfrm>
            <a:off x="457200" y="1737360"/>
            <a:ext cx="4000500" cy="502920"/>
          </a:xfrm>
          <a:prstGeom prst="rect">
            <a:avLst/>
          </a:prstGeom>
          <a:solidFill>
            <a:schemeClr val="accent1"/>
          </a:solidFill>
          <a:ln w="12700">
            <a:solidFill>
              <a:schemeClr val="accent1"/>
            </a:solidFill>
            <a:prstDash val="solid"/>
          </a:ln>
        </p:spPr>
      </p:sp>
      <p:sp>
        <p:nvSpPr>
          <p:cNvPr id="7" name="Text 4"/>
          <p:cNvSpPr/>
          <p:nvPr/>
        </p:nvSpPr>
        <p:spPr>
          <a:xfrm>
            <a:off x="6583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a 2013-15 deck assumes</a:t>
            </a:r>
            <a:endParaRPr lang="en-US" sz="1600" dirty="0"/>
          </a:p>
        </p:txBody>
      </p:sp>
      <p:sp>
        <p:nvSpPr>
          <p:cNvPr id="8" name="Text 5"/>
          <p:cNvSpPr/>
          <p:nvPr/>
        </p:nvSpPr>
        <p:spPr>
          <a:xfrm>
            <a:off x="658368" y="2359152"/>
            <a:ext cx="3611880" cy="177393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Top-down and bottom-up are two kinds of manager, and a fund is one or the other.</a:t>
            </a:r>
            <a:endParaRPr lang="en-US" sz="1400" dirty="0"/>
          </a:p>
          <a:p>
            <a:pPr marL="177800" indent="-177800">
              <a:spcAft>
                <a:spcPts val="500"/>
              </a:spcAft>
              <a:buSzPct val="100000"/>
              <a:buChar char="•"/>
            </a:pPr>
            <a:r>
              <a:rPr lang="en-US" sz="1400" dirty="0">
                <a:solidFill>
                  <a:schemeClr val="tx1"/>
                </a:solidFill>
              </a:rPr>
              <a:t>A label such as 'focused' or 'thematic' means whatever the fund house says.</a:t>
            </a:r>
            <a:endParaRPr lang="en-US" sz="1400" dirty="0"/>
          </a:p>
          <a:p>
            <a:pPr marL="177800" indent="-177800">
              <a:spcAft>
                <a:spcPts val="500"/>
              </a:spcAft>
              <a:buSzPct val="100000"/>
              <a:buChar char="•"/>
            </a:pPr>
            <a:r>
              <a:rPr lang="en-US" sz="1400" dirty="0">
                <a:solidFill>
                  <a:schemeClr val="tx1"/>
                </a:solidFill>
              </a:rPr>
              <a:t>No information ratio against the benchmark is published daily.</a:t>
            </a:r>
            <a:endParaRPr lang="en-US" sz="1400" dirty="0"/>
          </a:p>
        </p:txBody>
      </p:sp>
      <p:sp>
        <p:nvSpPr>
          <p:cNvPr id="9" name="Shape 6"/>
          <p:cNvSpPr/>
          <p:nvPr/>
        </p:nvSpPr>
        <p:spPr>
          <a:xfrm>
            <a:off x="4686300" y="1737360"/>
            <a:ext cx="4000500" cy="2487168"/>
          </a:xfrm>
          <a:prstGeom prst="roundRect">
            <a:avLst>
              <a:gd name="adj" fmla="val 2206"/>
            </a:avLst>
          </a:prstGeom>
          <a:solidFill>
            <a:srgbClr val="FFFFFF"/>
          </a:solidFill>
          <a:ln w="9525">
            <a:solidFill>
              <a:schemeClr val="accent5"/>
            </a:solidFill>
            <a:prstDash val="solid"/>
          </a:ln>
        </p:spPr>
      </p:sp>
      <p:sp>
        <p:nvSpPr>
          <p:cNvPr id="10" name="Shape 7"/>
          <p:cNvSpPr/>
          <p:nvPr/>
        </p:nvSpPr>
        <p:spPr>
          <a:xfrm>
            <a:off x="4686300" y="1737360"/>
            <a:ext cx="4000500" cy="502920"/>
          </a:xfrm>
          <a:prstGeom prst="rect">
            <a:avLst/>
          </a:prstGeom>
          <a:solidFill>
            <a:schemeClr val="accent3"/>
          </a:solidFill>
          <a:ln w="12700">
            <a:solidFill>
              <a:schemeClr val="accent3"/>
            </a:solidFill>
            <a:prstDash val="solid"/>
          </a:ln>
        </p:spPr>
      </p:sp>
      <p:sp>
        <p:nvSpPr>
          <p:cNvPr id="11" name="Text 8"/>
          <p:cNvSpPr/>
          <p:nvPr/>
        </p:nvSpPr>
        <p:spPr>
          <a:xfrm>
            <a:off x="48874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in October 2026</a:t>
            </a:r>
            <a:endParaRPr lang="en-US" sz="1600" dirty="0"/>
          </a:p>
        </p:txBody>
      </p:sp>
      <p:sp>
        <p:nvSpPr>
          <p:cNvPr id="12" name="Text 9"/>
          <p:cNvSpPr/>
          <p:nvPr/>
        </p:nvSpPr>
        <p:spPr>
          <a:xfrm>
            <a:off x="4887468" y="2359152"/>
            <a:ext cx="3611880" cy="177393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Many schemes blend the two. The scheme's category sets much of the frame.</a:t>
            </a:r>
            <a:endParaRPr lang="en-US" sz="1400" dirty="0"/>
          </a:p>
          <a:p>
            <a:pPr marL="177800" indent="-177800">
              <a:spcAft>
                <a:spcPts val="500"/>
              </a:spcAft>
              <a:buSzPct val="100000"/>
              <a:buChar char="•"/>
            </a:pPr>
            <a:r>
              <a:rPr lang="en-US" sz="1400" dirty="0">
                <a:solidFill>
                  <a:schemeClr val="tx1"/>
                </a:solidFill>
              </a:rPr>
              <a:t>SEBI set standard categories on 6 Oct 2017 and revised them on 26 Feb 2026.</a:t>
            </a:r>
            <a:endParaRPr lang="en-US" sz="1400" dirty="0"/>
          </a:p>
          <a:p>
            <a:pPr marL="177800" indent="-177800">
              <a:spcAft>
                <a:spcPts val="500"/>
              </a:spcAft>
              <a:buSzPct val="100000"/>
              <a:buChar char="•"/>
            </a:pPr>
            <a:r>
              <a:rPr lang="en-US" sz="1400" dirty="0">
                <a:solidFill>
                  <a:schemeClr val="tx1"/>
                </a:solidFill>
              </a:rPr>
              <a:t>Equity schemes publish an information ratio daily (SEBI circular, 17 Jan 2025).</a:t>
            </a:r>
            <a:endParaRPr lang="en-US" sz="1400" dirty="0"/>
          </a:p>
        </p:txBody>
      </p:sp>
      <p:sp>
        <p:nvSpPr>
          <p:cNvPr id="13" name="Text 10"/>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SEBI Master Circular for Mutual Funds, 20 March 2026, para 3.8.1 and footnote 22 (categorisation circulars), para 6.10 and footnote 125 (information ratio).</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two approaches are rivals.'</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They are starting points, not camps. Many managers form a sector view and then study each company inside it.</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'Sound company, sound holding.'</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price paid matters too. A sound business bought at a very high price can still give a poor result.</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manager can buy anything.'</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scheme's category, SEBI's limits and the fund house's own rules narrow the choice before any share is picked.</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careful process assures returns.'</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 process gives discipline, not certainty. Returns from equity schemes are not assured under any approach.</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questions to ask about any scheme</a:t>
            </a:r>
            <a:endParaRPr lang="en-US" sz="2800" dirty="0"/>
          </a:p>
        </p:txBody>
      </p:sp>
      <p:sp>
        <p:nvSpPr>
          <p:cNvPr id="4" name="Shape 1"/>
          <p:cNvSpPr/>
          <p:nvPr/>
        </p:nvSpPr>
        <p:spPr>
          <a:xfrm>
            <a:off x="457200" y="1188720"/>
            <a:ext cx="8229600" cy="521208"/>
          </a:xfrm>
          <a:prstGeom prst="roundRect">
            <a:avLst>
              <a:gd name="adj" fmla="val 10526"/>
            </a:avLst>
          </a:prstGeom>
          <a:solidFill>
            <a:srgbClr val="FFFFFF"/>
          </a:solidFill>
          <a:ln w="9525">
            <a:solidFill>
              <a:schemeClr val="accent5"/>
            </a:solidFill>
            <a:prstDash val="solid"/>
          </a:ln>
        </p:spPr>
      </p:sp>
      <p:sp>
        <p:nvSpPr>
          <p:cNvPr id="5" name="Shape 2"/>
          <p:cNvSpPr/>
          <p:nvPr/>
        </p:nvSpPr>
        <p:spPr>
          <a:xfrm>
            <a:off x="621792" y="1229868"/>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22986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Which category is it in?</a:t>
            </a:r>
            <a:endParaRPr lang="en-US" sz="1450" dirty="0"/>
          </a:p>
        </p:txBody>
      </p:sp>
      <p:sp>
        <p:nvSpPr>
          <p:cNvPr id="8" name="Text 5"/>
          <p:cNvSpPr/>
          <p:nvPr/>
        </p:nvSpPr>
        <p:spPr>
          <a:xfrm>
            <a:off x="3611880" y="1188720"/>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category sets what the scheme must hold. It is the first limit on the manager's choice.</a:t>
            </a:r>
            <a:endParaRPr lang="en-US" sz="1150" dirty="0"/>
          </a:p>
        </p:txBody>
      </p:sp>
      <p:sp>
        <p:nvSpPr>
          <p:cNvPr id="9" name="Shape 6"/>
          <p:cNvSpPr/>
          <p:nvPr/>
        </p:nvSpPr>
        <p:spPr>
          <a:xfrm>
            <a:off x="457200" y="1837944"/>
            <a:ext cx="8229600" cy="521208"/>
          </a:xfrm>
          <a:prstGeom prst="roundRect">
            <a:avLst>
              <a:gd name="adj" fmla="val 10526"/>
            </a:avLst>
          </a:prstGeom>
          <a:solidFill>
            <a:srgbClr val="FFFFFF"/>
          </a:solidFill>
          <a:ln w="9525">
            <a:solidFill>
              <a:schemeClr val="accent5"/>
            </a:solidFill>
            <a:prstDash val="solid"/>
          </a:ln>
        </p:spPr>
      </p:sp>
      <p:sp>
        <p:nvSpPr>
          <p:cNvPr id="10" name="Shape 7"/>
          <p:cNvSpPr/>
          <p:nvPr/>
        </p:nvSpPr>
        <p:spPr>
          <a:xfrm>
            <a:off x="621792" y="1879092"/>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187909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837944"/>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What does the SID say?</a:t>
            </a:r>
            <a:endParaRPr lang="en-US" sz="1450" dirty="0"/>
          </a:p>
        </p:txBody>
      </p:sp>
      <p:sp>
        <p:nvSpPr>
          <p:cNvPr id="13" name="Text 10"/>
          <p:cNvSpPr/>
          <p:nvPr/>
        </p:nvSpPr>
        <p:spPr>
          <a:xfrm>
            <a:off x="3611880" y="1837944"/>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Scheme Information Document (SID) describes the investment strategy in the fund house's words.</a:t>
            </a:r>
            <a:endParaRPr lang="en-US" sz="1150" dirty="0"/>
          </a:p>
        </p:txBody>
      </p:sp>
      <p:sp>
        <p:nvSpPr>
          <p:cNvPr id="14" name="Shape 11"/>
          <p:cNvSpPr/>
          <p:nvPr/>
        </p:nvSpPr>
        <p:spPr>
          <a:xfrm>
            <a:off x="457200" y="2487168"/>
            <a:ext cx="8229600" cy="521208"/>
          </a:xfrm>
          <a:prstGeom prst="roundRect">
            <a:avLst>
              <a:gd name="adj" fmla="val 10526"/>
            </a:avLst>
          </a:prstGeom>
          <a:solidFill>
            <a:srgbClr val="FFFFFF"/>
          </a:solidFill>
          <a:ln w="9525">
            <a:solidFill>
              <a:schemeClr val="accent5"/>
            </a:solidFill>
            <a:prstDash val="solid"/>
          </a:ln>
        </p:spPr>
      </p:sp>
      <p:sp>
        <p:nvSpPr>
          <p:cNvPr id="15" name="Shape 12"/>
          <p:cNvSpPr/>
          <p:nvPr/>
        </p:nvSpPr>
        <p:spPr>
          <a:xfrm>
            <a:off x="621792" y="2528316"/>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52831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487168"/>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What does it hold?</a:t>
            </a:r>
            <a:endParaRPr lang="en-US" sz="1450" dirty="0"/>
          </a:p>
        </p:txBody>
      </p:sp>
      <p:sp>
        <p:nvSpPr>
          <p:cNvPr id="18" name="Text 15"/>
          <p:cNvSpPr/>
          <p:nvPr/>
        </p:nvSpPr>
        <p:spPr>
          <a:xfrm>
            <a:off x="3611880" y="2487168"/>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monthly portfolio shows the sectors and companies. Compare the weights with the benchmark's.</a:t>
            </a:r>
            <a:endParaRPr lang="en-US" sz="1150" dirty="0"/>
          </a:p>
        </p:txBody>
      </p:sp>
      <p:sp>
        <p:nvSpPr>
          <p:cNvPr id="19" name="Shape 16"/>
          <p:cNvSpPr/>
          <p:nvPr/>
        </p:nvSpPr>
        <p:spPr>
          <a:xfrm>
            <a:off x="457200" y="3136392"/>
            <a:ext cx="8229600" cy="521208"/>
          </a:xfrm>
          <a:prstGeom prst="roundRect">
            <a:avLst>
              <a:gd name="adj" fmla="val 10526"/>
            </a:avLst>
          </a:prstGeom>
          <a:solidFill>
            <a:srgbClr val="FFFFFF"/>
          </a:solidFill>
          <a:ln w="9525">
            <a:solidFill>
              <a:schemeClr val="accent5"/>
            </a:solidFill>
            <a:prstDash val="solid"/>
          </a:ln>
        </p:spPr>
      </p:sp>
      <p:sp>
        <p:nvSpPr>
          <p:cNvPr id="20" name="Shape 17"/>
          <p:cNvSpPr/>
          <p:nvPr/>
        </p:nvSpPr>
        <p:spPr>
          <a:xfrm>
            <a:off x="621792" y="3177540"/>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17754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136392"/>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How has it differed?</a:t>
            </a:r>
            <a:endParaRPr lang="en-US" sz="1450" dirty="0"/>
          </a:p>
        </p:txBody>
      </p:sp>
      <p:sp>
        <p:nvSpPr>
          <p:cNvPr id="23" name="Text 20"/>
          <p:cNvSpPr/>
          <p:nvPr/>
        </p:nvSpPr>
        <p:spPr>
          <a:xfrm>
            <a:off x="3611880" y="3136392"/>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Look at returns against the benchmark over several periods, and at the information ratio.</a:t>
            </a:r>
            <a:endParaRPr lang="en-US" sz="1150" dirty="0"/>
          </a:p>
        </p:txBody>
      </p:sp>
      <p:sp>
        <p:nvSpPr>
          <p:cNvPr id="24" name="Shape 21"/>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22"/>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We explain how a scheme is run. We do not tell a client which approach or which scheme to choose.</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manager first decides that falling interest rates may help lenders, then chooses three banks. Which approach is this, and where does it show in the portfolio?</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benchmark has 20% in a sector and a fund has 25%. The sector rises 8% and every other sector is unchanged. How far ahead is the fund?</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 says: 'This manager is bottom-up, so the scheme will do well.' What would you say?</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100" dirty="0">
                <a:solidFill>
                  <a:schemeClr val="tx1"/>
                </a:solidFill>
              </a:rPr>
              <a:t>Equity categories; sectoral and thematic 80%; focused fund maximum 30 stocks: SEBI Master Circular for Mutual Funds, 20 March 2026, para 3.8.1.</a:t>
            </a:r>
            <a:endParaRPr lang="en-US" sz="1100" dirty="0"/>
          </a:p>
          <a:p>
            <a:pPr marL="165100" indent="-165100">
              <a:spcAft>
                <a:spcPts val="400"/>
              </a:spcAft>
              <a:buSzPct val="100000"/>
              <a:buChar char="•"/>
            </a:pPr>
            <a:r>
              <a:rPr lang="en-US" sz="1100" dirty="0">
                <a:solidFill>
                  <a:schemeClr val="tx1"/>
                </a:solidFill>
              </a:rPr>
              <a:t>10% of NAV limit on equity of one entity and its exemptions: same Master Circular, para 13.1. Monthly portfolio within 10 calendar days: para 6.1.1.</a:t>
            </a:r>
            <a:endParaRPr lang="en-US" sz="1100" dirty="0"/>
          </a:p>
          <a:p>
            <a:pPr marL="165100" indent="-165100">
              <a:spcAft>
                <a:spcPts val="400"/>
              </a:spcAft>
              <a:buSzPct val="100000"/>
              <a:buChar char="•"/>
            </a:pPr>
            <a:r>
              <a:rPr lang="en-US" sz="1100" dirty="0">
                <a:solidFill>
                  <a:schemeClr val="tx1"/>
                </a:solidFill>
              </a:rPr>
              <a:t>Information ratio disclosed daily for equity schemes: same Master Circular, para 6.10 (SEBI circular dated 17 January 2025).</a:t>
            </a:r>
            <a:endParaRPr lang="en-US" sz="1100" dirty="0"/>
          </a:p>
          <a:p>
            <a:pPr marL="165100" indent="-165100">
              <a:spcAft>
                <a:spcPts val="400"/>
              </a:spcAft>
              <a:buSzPct val="100000"/>
              <a:buChar char="•"/>
            </a:pPr>
            <a:r>
              <a:rPr lang="en-US" sz="1100" dirty="0">
                <a:solidFill>
                  <a:schemeClr val="tx1"/>
                </a:solidFill>
              </a:rPr>
              <a:t>Written record of buy and sell decisions: SEBI (Mutual Funds) Regulations, 2026, Fourth Schedule, Part B, clause 3(a).</a:t>
            </a:r>
            <a:endParaRPr lang="en-US" sz="1100" dirty="0"/>
          </a:p>
          <a:p>
            <a:pPr marL="165100" indent="-165100">
              <a:spcAft>
                <a:spcPts val="400"/>
              </a:spcAft>
              <a:buSzPct val="100000"/>
              <a:buChar char="•"/>
            </a:pPr>
            <a:r>
              <a:rPr lang="en-US" sz="1100" dirty="0">
                <a:solidFill>
                  <a:schemeClr val="tx1"/>
                </a:solidFill>
              </a:rPr>
              <a:t>Scheme counts, folios and net assets on 30 September 2026: AMFI Monthly Report for September 2026.</a:t>
            </a:r>
            <a:endParaRPr lang="en-US" sz="1100" dirty="0"/>
          </a:p>
          <a:p>
            <a:pPr marL="165100" indent="-165100">
              <a:spcAft>
                <a:spcPts val="400"/>
              </a:spcAft>
              <a:buSzPct val="100000"/>
              <a:buChar char="•"/>
            </a:pPr>
            <a:r>
              <a:rPr lang="en-US" sz="1100" dirty="0">
                <a:solidFill>
                  <a:schemeClr val="tx1"/>
                </a:solidFill>
              </a:rPr>
              <a:t>The fund, Sector A and all figures in the worked example and quiz are invented for illustration.</a:t>
            </a:r>
            <a:endParaRPr lang="en-US" sz="11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fund managers pick stocks</dc:title>
  <dc:subject>PptxGenJS Presentation</dc:subject>
  <dc:creator>Trustner</dc:creator>
  <cp:lastModifiedBy>Trustner</cp:lastModifiedBy>
  <cp:revision>1</cp:revision>
  <dcterms:created xsi:type="dcterms:W3CDTF">2026-10-12T15:46:56Z</dcterms:created>
  <dcterms:modified xsi:type="dcterms:W3CDTF">2026-10-12T15:46:56Z</dcterms:modified>
</cp:coreProperties>
</file>