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if a family buys a new car and another family buys a new flat, which one is 'investment' in GDP? Most will say the flat, some the car. Keep the answers for slide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 stands for gross domestic product. 'Domestic' means produced inside India, whoever owns the producer. 'Gross' means before allowing for wear and tear on machines and buildings.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are shares of GDP at current prices, as updated by MoSPI on 31 August 2026 (the 5 June first estimates differed by a decimal or two). PFCE is private final consumption expenditure; GFCF gross fixed capital formation; GFCE government final consumption expenditure. Check the addition: 56.8 + 31.7 + 10.9 − 2.3 = 97.1, and 1.2 + 2.0 − 0.3 = 2.9, so the total is 100. Government spending on roads and buildings sits in investment, not in the government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existing house bought from its owner is not new output: the sale is a transfer between owners, and only costs such as brokerage and registration count as new GFCF. A vehicle used partly for business is split between the two blocks in proportion to use (SNA 2008, para 9.60).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Check: 620 ÷ 1,000 = 62%; 300 ÷ 1,000 = 30%; 110 ÷ 1,000 = 11%; (200 − 230) ÷ 1,000 = −3%; 62 + 30 + 11 − 3 = 100. An imported phone bought by a family appears in household spending and again in imports, so it nets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principle the methods give the same total; in practice MoSPI shows a small 'discrepancies' line between GDP and the sum of spending. GVA means gross value added. Product taxes include GST and excise duties; product subsidies include fertiliser, petroleum and electricity subsidies (MoSPI's own examples). Wear and tear is called consumption of fixed capital. Strictly, the income sum gives GVA; taxes less subsidies on products are then added to reach GDP, as in the production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1.086 ÷ 1.078 = 1.007, so prices across the whole economy rose about 0.7% in 2025-26 on this measure (the GDP deflator). That is a different measure from consumer price inflation, which covers only what households buy.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Gross capital formation is GFCF plus changes in stocks plus valuables. Buying shares already listed on an exchange transfers ownership between investors; money reaches the company only when it issues new shares. Do not tell a client that their investment 'builds the nation': describe the mechanism and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Quarterly shares move with the seasons, so compare a quarter with the same quarter a year earlier, not with the annual figure. Real GFCF grew 11.9% and real PFCE 7.1% in the quarter. Estimates are revised in later releases. State the figures and their date; do not draw a market view from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Older material used the 2004-05 series, or from 2015 the 2011-12 series. The separate price indices are called 'double deflation'. Sources and Methods was released in September 2026; MoSPI expects the back series by December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the third point, a car bought by a business for use in production is investment. On the last, 2025-26 growth was 7.8% real and 8.6% nominal in the same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500 + 250 + 100 + 150 − 180 = 820. Investment: 250 ÷ 820 = 30.5% (to one decimal).
Q2: Only the new flat. The television is household consumption. Fund units are a financial asset and are not GDP spending.
Q3: Roughly how much prices across the economy rose: 1.086 ÷ 1.078 = about 0.7%. Real growth measures the rise in output with price changes removed.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ECONOMICS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How GDP is built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Consumption, investment, government and trade: the blocks that make up India's GDP, and what each one counts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data for 2025-26 (as updated 31 August 2026) and April-June 2026 (released 31 August 2026)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GDP is the value of what a country produces in a year. One way to add it up: count who spends on it.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Households, businesses, the Government and buyers abroad. Each item is counted once, when it reaches its final user, and anything made abroad is taken out.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blocks of spending, 2025-26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451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56.8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6858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Households, %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8580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PFCE: what families buy for their own use, from food and rent to phones and cars.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60" y="1408176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8003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31.7</a:t>
            </a:r>
            <a:endParaRPr lang="en-US" sz="2800" dirty="0"/>
          </a:p>
        </p:txBody>
      </p:sp>
      <p:sp>
        <p:nvSpPr>
          <p:cNvPr id="14" name="Text 9"/>
          <p:cNvSpPr/>
          <p:nvPr/>
        </p:nvSpPr>
        <p:spPr>
          <a:xfrm>
            <a:off x="28003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Investment, %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280035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GFCF: factories, machines, roads, new homes and software used for over a year.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610" y="1408176"/>
            <a:ext cx="329184" cy="32918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91490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10.9</a:t>
            </a:r>
            <a:endParaRPr lang="en-US" sz="2800" dirty="0"/>
          </a:p>
        </p:txBody>
      </p:sp>
      <p:sp>
        <p:nvSpPr>
          <p:cNvPr id="20" name="Text 14"/>
          <p:cNvSpPr/>
          <p:nvPr/>
        </p:nvSpPr>
        <p:spPr>
          <a:xfrm>
            <a:off x="491490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Government, %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491490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GFCE: mainly the cost of running public services such as defence, schools and health.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1408176"/>
            <a:ext cx="329184" cy="32918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029450" y="1408176"/>
            <a:ext cx="101727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−2.3</a:t>
            </a:r>
            <a:endParaRPr lang="en-US" sz="2800" dirty="0"/>
          </a:p>
        </p:txBody>
      </p:sp>
      <p:sp>
        <p:nvSpPr>
          <p:cNvPr id="26" name="Text 19"/>
          <p:cNvSpPr/>
          <p:nvPr/>
        </p:nvSpPr>
        <p:spPr>
          <a:xfrm>
            <a:off x="7029450" y="1975104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exports, %</a:t>
            </a:r>
            <a:endParaRPr lang="en-US" sz="1550" dirty="0"/>
          </a:p>
        </p:txBody>
      </p:sp>
      <p:sp>
        <p:nvSpPr>
          <p:cNvPr id="27" name="Text 20"/>
          <p:cNvSpPr/>
          <p:nvPr/>
        </p:nvSpPr>
        <p:spPr>
          <a:xfrm>
            <a:off x="7029450" y="2377440"/>
            <a:ext cx="142875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Exports (22.2) minus imports (24.5). India bought more from abroad than it sold.</a:t>
            </a:r>
            <a:endParaRPr lang="en-US" sz="1250" dirty="0"/>
          </a:p>
        </p:txBody>
      </p:sp>
      <p:sp>
        <p:nvSpPr>
          <p:cNvPr id="28" name="Shape 21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% of GDP at current prices. The other 2.9: stocks 1.2, valuables such as gold 2.0, statistical gap −0.3.</a:t>
            </a:r>
            <a:endParaRPr lang="en-US" sz="1350" dirty="0"/>
          </a:p>
        </p:txBody>
      </p:sp>
      <p:sp>
        <p:nvSpPr>
          <p:cNvPr id="30" name="Text 23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MoSPI, National Accounts Statistics 2026, Statement 8.17.1 (updated provisional estimates, current prices), 31 Aug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What counts where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 follow the UN System of National Accounts 2008, which India's series has applied since 2015 where data allow.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92024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The purchase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Where it goes in GDP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Why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Family buys a car for its own use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Household consumption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Durables bought for personal use are consumption, though they last for years.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Shop owner buys a van for deliveries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Investment (GFCF)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same vehicle, bought for use in production, is a fixed asset.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Family buys a newly built flat to live in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Investment (GFCF)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Owner-occupied homes are fixed assets that produce housing services.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Someone buys shares or fund units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Not GDP spending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 financial asset. Savings change hands; only fees paid for services count.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Government pays teachers, builds a road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Pay: GFCE. Road: GFCF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Running a service is government consumption. A lasting asset is investment.</a:t>
                      </a:r>
                      <a:endParaRPr lang="en-US" sz="110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UN System of National Accounts 2008, paras 9.60, 9.87, 10.1, 10.34; MoSPI, Changes in Methodology, new series base 2011-12, Mar 2015, para 2.11.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Adding up an imaginary economy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YEAR (ASSUMED)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₹ crore. Households spend 620. Businesses and households invest 300. The Government spends 110.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Exports are 200. Imports are 230.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Spending at home: 620 + 300 + 110 = 1,030.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Add exports, which are made here and bought abroad: 1,030 + 200 = 1,230.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Take out imports, which are made abroad but sit inside the spending above: 1,230 − 230 = 1,000.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Shares of GDP: households 62%, investment 30%, Government 11%, net exports −3%. Together, 100%.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GDP = 1,000. Imports are subtracted because they were produced outside the country.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invented, round figures. Not India's data.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Three ways to add it up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each industry's value added (output minus inputs used), called GVA. Add taxes on products; subtract subsidies on products.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5052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Spending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35052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consumption, investment and government spending, plus exports, minus imports. This is the split on slide 3.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6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Income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63246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what production pays out: wages, operating surplus and mixed income, wear and tear, and production taxes less subsidies.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2025-26: GVA ₹313.95 lakh crore + net product taxes ₹31.42 lakh crore = GDP ₹345.37 lakh crore.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MoSPI press note on the new GDP series, 27 Feb 2026 (formulae 1 to 3); MoSPI, National Accounts Statistics 2026, Statement 8.17.1, 31 Aug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Nominal and real GDP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year's output, valued two ways.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57200" y="173736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Nominal (current prices)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" y="2359152"/>
            <a:ext cx="36118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Valued at the prices of the year itself.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2025-26: ₹345.37 lakh crore, up 8.6% on 2024-25.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Used for shares of GDP and for ratios such as the fiscal deficit to GDP.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86300" y="1737360"/>
            <a:ext cx="4000500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86300" y="173736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87468" y="173736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Real (constant 2022-23 prices)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887468" y="2359152"/>
            <a:ext cx="36118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Valued at 2022-23 prices, so the effect of price changes is removed.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2025-26: ₹324.70 lakh crore, up 7.8% on 2024-25.</a:t>
            </a:r>
            <a:endParaRPr lang="en-US" sz="12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Used to measure how much more was produced: the growth rate in the news.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gap between nominal and real growth broadly reflects how much prices across the economy rose.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MoSPI, National Accounts Statistics 2026 and press release, 31 Aug 2026 (updated 2025-26 provisional estimates).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saving becomes investment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is paid for by the country's own saving plus net money from abroad.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21792" y="1780794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" y="178079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43584" y="1737360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Households and firms save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3611880" y="1737360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2024-25 gross saving was 34.1% of gross national disposable income. Households provided 62.0% of it.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57200" y="2391156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1792" y="2434590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21792" y="243459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243584" y="2391156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reaches users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3611880" y="2391156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bank deposits, bonds, new share issues, mutual funds and government borrowing, money moves to those who spend it on assets.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3044952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1792" y="3088386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21792" y="308838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1243584" y="3044952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build assets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3611880" y="3044952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Factories, machines, roads, homes, software. In 2024-25 gross capital formation, which adds stocks and valuables, was 34.4% of GDP.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457200" y="3698748"/>
            <a:ext cx="8229600" cy="52578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1792" y="3742182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" y="374218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1243584" y="3698748"/>
            <a:ext cx="228600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can grow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3611880" y="3698748"/>
            <a:ext cx="4937760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and better equipment per worker can raise output in later years. It depends on what is built and how well it is used.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MoSPI, National Accounts Statistics 2026, Statements 1.1 and 1.9, 31 Aug 2026; formula 9 in the 27 Feb 2026 press note (capital formation = saving + net inflow).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Where things stand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April-June 2026, MoSPI's latest quarterly estimate, released 31 August 2026.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 GROWTH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7.8%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April-June 2026 over a year earlier. Same quarter of 2025: 6.9%.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5717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729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SHARE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27729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34.3%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27729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GFCF as a share of GDP at current prices. Same quarter of 2025: 31.4%.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6863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874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 SHARE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8874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55.6%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48874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PFCE as a share of GDP at current prices. Same quarter of 2025: 55.8%.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008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020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RELEASE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0020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 Nov</a:t>
            </a:r>
            <a:endParaRPr lang="en-US" sz="3400" dirty="0"/>
          </a:p>
        </p:txBody>
      </p:sp>
      <p:sp>
        <p:nvSpPr>
          <p:cNvPr id="20" name="Text 17"/>
          <p:cNvSpPr/>
          <p:nvPr/>
        </p:nvSpPr>
        <p:spPr>
          <a:xfrm>
            <a:off x="70020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July-September 2026 estimate, due 30 November 2026.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MoSPI, Press Note on Quarterly Estimates of GDP for April-June 2026-27, 31 Aug 2026 (Statements 2 and 4).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assume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GDP is measured at 2004-05 prices.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headline is GDP at factor cost.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Manufacturing real value added uses one price index (the 2011-12 series).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Base year 2022-23 since 27 Feb 2026; 2011-12 ran from 30 Jan 2015.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GDP at market prices, with GVA at basic prices, since 30 Jan 2015.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Manufacturing uses separate price indices for output and inputs, since 27 Feb 2026.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Figures on different base years are not directly comparable. Check the series before quoting growth.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MoSPI, Changes in Methodology, new series base 2011-12, March 2015; MoSPI press notes of 27 Feb 2026 and 31 Aug 2026.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'Buying shares adds to GDP investment.'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GDP, investment means spending on new physical and software assets. Buying shares or fund units is saving placed in a financial asset.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'Imports reduce GDP.'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subtracted because they are already inside consumption and investment. The subtraction removes output made abroad.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car is investment, like a house.'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bought for personal use is household consumption. A newly built home is investment, whoever buys it.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'GDP growth is one number.'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and nominal growth differ; first estimates are revised; quarterly figures are compared with the same quarter a year earlier.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imaginary economy: households spend 500, investment 250, Government 100, exports 150, imports 180 (₹ crore, assumed). What is GDP, and what share is investment?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is investment (GFCF) in GDP: a family's new television, a newly built flat bought to live in, units of an equity fund?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2025-26 nominal GDP grew 8.6% and real GDP 7.8%. What does the gap tell you?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2025-26 shares of GDP, GDP levels and growth: MoSPI, National Accounts Statistics 2026, Statement 8.17.1, 31 Aug 2026 (updates the 5 Jun 2026 estimates).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April-June 2026 growth and shares; next release date: MoSPI, Press Note on Quarterly Estimates of GDP for Q1 2026-27, 31 Aug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Base year, formulae: MoSPI, Press Note on New Series (base 2022-23), 27 Feb 2026. Saving and capital formation, 2024-25: MoSPI, NAS 2026, Statements 1.1 and 1.9, 31 Aug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Base year 2011-12 and GDP at market prices from 30 Jan 2015: MoSPI, Changes in Methodology in the New Series (base 2011-12), March 2015.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Classification of consumer durables, dwellings, financial assets and government consumption: United Nations and others, System of National Accounts 2008.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The imaginary economies on slide 5 and in the quiz are invented for illustration.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GDP is built</dc:title>
  <dc:subject>PptxGenJS Presentation</dc:subject>
  <dc:creator>Trustner</dc:creator>
  <cp:lastModifiedBy>Trustner</cp:lastModifiedBy>
  <cp:revision>1</cp:revision>
  <dcterms:created xsi:type="dcterms:W3CDTF">2026-10-15T23:25:42Z</dcterms:created>
  <dcterms:modified xsi:type="dcterms:W3CDTF">2026-10-15T23:25:42Z</dcterms:modified>
</cp:coreProperties>
</file>