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charts/chart1.xml" ContentType="application/vnd.openxmlformats-officedocument.drawingml.chart+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charts/chart2.xml" ContentType="application/vnd.openxmlformats-officedocument.drawingml.chart+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5B6675"/>
                </a:solidFill>
                <a:latin typeface="Arial"/>
              </a:defRPr>
            </a:pPr>
            <a:r>
              <a:rPr sz="1200" b="0" i="0" u="none" strike="noStrike">
                <a:solidFill>
                  <a:srgbClr val="5B6675"/>
                </a:solidFill>
                <a:latin typeface="Arial"/>
              </a:rPr>
              <a:t>Government of India yields, per cent</a:t>
            </a:r>
          </a:p>
        </c:rich>
      </c:tx>
      <c:layout/>
      <c:overlay val="0"/>
    </c:title>
    <c:autoTitleDeleted val="0"/>
    <c:plotArea>
      <c:layout/>
      <c:lineChart>
        <c:varyColors val="0"/>
        <c:ser>
          <c:idx val="0"/>
          <c:order val="0"/>
          <c:tx>
            <c:strRef>
              <c:f>Sheet1!$B$1</c:f>
              <c:strCache>
                <c:ptCount val="1"/>
                <c:pt idx="0">
                  <c:v>Yield (%)</c:v>
                </c:pt>
              </c:strCache>
            </c:strRef>
          </c:tx>
          <c:spPr>
            <a:solidFill>
              <a:srgbClr val="0870B8"/>
            </a:solidFill>
            <a:ln w="31750" cap="flat">
              <a:solidFill>
                <a:srgbClr val="0870B8"/>
              </a:solidFill>
              <a:prstDash val="solid"/>
              <a:round/>
            </a:ln>
            <a:effectLst/>
          </c:spPr>
          <c:invertIfNegative val="0"/>
          <c:dLbls>
            <c:numFmt formatCode="0.00" sourceLinked="0"/>
            <c:txPr>
              <a:bodyPr/>
              <a:lstStyle/>
              <a:p>
                <a:pPr>
                  <a:defRPr b="0" i="0" strike="noStrike" sz="1000" u="none">
                    <a:solidFill>
                      <a:srgbClr val="0A1628"/>
                    </a:solidFill>
                    <a:latin typeface="Arial"/>
                  </a:defRPr>
                </a:pPr>
              </a:p>
            </c:txPr>
            <c:dLblPos val="t"/>
            <c:showLegendKey val="0"/>
            <c:showVal val="1"/>
            <c:showCatName val="0"/>
            <c:showSerName val="0"/>
            <c:showPercent val="0"/>
            <c:showBubbleSize val="0"/>
            <c:showLeaderLines val="0"/>
          </c:dLbls>
          <c:marker>
            <c:symbol val="circle"/>
            <c:size val="7"/>
            <c:spPr>
              <a:solidFill>
                <a:srgbClr val="0870B8"/>
              </a:solidFill>
              <a:ln w="9525" cap="flat">
                <a:solidFill>
                  <a:srgbClr val="0870B8"/>
                </a:solidFill>
                <a:prstDash val="solid"/>
                <a:round/>
              </a:ln>
              <a:effectLst/>
            </c:spPr>
          </c:marker>
          <c:cat>
            <c:multiLvlStrRef>
              <c:f>Sheet1!$A$2:$A$9</c:f>
              <c:multiLvlStrCache>
                <c:ptCount val="8"/>
                <c:lvl>
                  <c:pt idx="0">
                    <c:v>91 days</c:v>
                  </c:pt>
                  <c:pt idx="1">
                    <c:v>182 days</c:v>
                  </c:pt>
                  <c:pt idx="2">
                    <c:v>364 days</c:v>
                  </c:pt>
                  <c:pt idx="3">
                    <c:v>2029</c:v>
                  </c:pt>
                  <c:pt idx="4">
                    <c:v>2031</c:v>
                  </c:pt>
                  <c:pt idx="5">
                    <c:v>2036</c:v>
                  </c:pt>
                  <c:pt idx="6">
                    <c:v>2041</c:v>
                  </c:pt>
                  <c:pt idx="7">
                    <c:v>2055</c:v>
                  </c:pt>
                </c:lvl>
              </c:multiLvlStrCache>
            </c:multiLvlStrRef>
          </c:cat>
          <c:val>
            <c:numRef>
              <c:f>Sheet1!$B$2:$B$9</c:f>
              <c:numCache>
                <c:formatCode>General</c:formatCode>
                <c:ptCount val="8"/>
                <c:pt idx="0">
                  <c:v>5.26</c:v>
                </c:pt>
                <c:pt idx="1">
                  <c:v>5.62</c:v>
                </c:pt>
                <c:pt idx="2">
                  <c:v>5.8</c:v>
                </c:pt>
                <c:pt idx="3">
                  <c:v>6.44</c:v>
                </c:pt>
                <c:pt idx="4">
                  <c:v>6.58</c:v>
                </c:pt>
                <c:pt idx="5">
                  <c:v>6.96</c:v>
                </c:pt>
                <c:pt idx="6">
                  <c:v>7.11</c:v>
                </c:pt>
                <c:pt idx="7">
                  <c:v>7.55</c:v>
                </c:pt>
              </c:numCache>
            </c:numRef>
          </c:val>
          <c:smooth val="0"/>
        </c:ser>
        <c:dLbls>
          <c:numFmt formatCode="0.00" sourceLinked="0"/>
          <c:txPr>
            <a:bodyPr/>
            <a:lstStyle/>
            <a:p>
              <a:pPr>
                <a:defRPr b="0" i="0" strike="noStrike" sz="1000" u="none">
                  <a:solidFill>
                    <a:srgbClr val="0A1628"/>
                  </a:solidFill>
                  <a:latin typeface="Arial"/>
                </a:defRPr>
              </a:pPr>
            </a:p>
          </c:txPr>
          <c:dLblPos val="t"/>
          <c:showLegendKey val="0"/>
          <c:showVal val="1"/>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0A1628"/>
                </a:solidFill>
                <a:latin typeface="Arial"/>
              </a:defRPr>
            </a:pPr>
            <a:endParaRPr lang="en-US"/>
          </a:p>
        </c:txPr>
        <c:crossAx val="2094734552"/>
        <c:crosses val="autoZero"/>
        <c:auto val="1"/>
        <c:lblAlgn val="ctr"/>
        <c:noMultiLvlLbl val="1"/>
      </c:catAx>
      <c:valAx>
        <c:axId val="2094734552"/>
        <c:scaling>
          <c:orientation val="minMax"/>
          <c:max val="8"/>
          <c:min val="5"/>
        </c:scaling>
        <c:delete val="0"/>
        <c:axPos val="l"/>
        <c:majorGridlines>
          <c:spPr>
            <a:ln w="6350" cap="flat">
              <a:solidFill>
                <a:srgbClr val="E4DDD0"/>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5B6675"/>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5B6675"/>
                </a:solidFill>
                <a:latin typeface="Arial"/>
              </a:defRPr>
            </a:pPr>
            <a:r>
              <a:rPr sz="1200" b="0" i="0" u="none" strike="noStrike">
                <a:solidFill>
                  <a:srgbClr val="5B6675"/>
                </a:solidFill>
                <a:latin typeface="Arial"/>
              </a:rPr>
              <a:t>Fall in basis points, Feb 2025 to Jun 2026</a:t>
            </a:r>
          </a:p>
        </c:rich>
      </c:tx>
      <c:layout/>
      <c:overlay val="0"/>
    </c:title>
    <c:autoTitleDeleted val="0"/>
    <c:plotArea>
      <c:layout/>
      <c:barChart>
        <c:barDir val="col"/>
        <c:grouping val="clustered"/>
        <c:varyColors val="0"/>
        <c:ser>
          <c:idx val="0"/>
          <c:order val="0"/>
          <c:tx>
            <c:strRef>
              <c:f>Sheet1!$B$1</c:f>
              <c:strCache>
                <c:ptCount val="1"/>
                <c:pt idx="0">
                  <c:v>Fall (basis points)</c:v>
                </c:pt>
              </c:strCache>
            </c:strRef>
          </c:tx>
          <c:spPr>
            <a:solidFill>
              <a:srgbClr val="0870B8"/>
            </a:solidFill>
            <a:effectLst/>
          </c:spPr>
          <c:invertIfNegative val="0"/>
          <c:dLbls>
            <c:numFmt formatCode="0" sourceLinked="0"/>
            <c:txPr>
              <a:bodyPr/>
              <a:lstStyle/>
              <a:p>
                <a:pPr>
                  <a:defRPr b="0" i="0" strike="noStrike" sz="1100" u="none">
                    <a:solidFill>
                      <a:srgbClr val="0A1628"/>
                    </a:solidFill>
                    <a:latin typeface="Arial"/>
                  </a:defRPr>
                </a:pPr>
              </a:p>
            </c:txPr>
            <c:showLegendKey val="0"/>
            <c:showVal val="1"/>
            <c:showCatName val="0"/>
            <c:showSerName val="0"/>
            <c:showPercent val="0"/>
            <c:showBubbleSize val="0"/>
            <c:showLeaderLines val="0"/>
          </c:dLbls>
          <c:dPt>
            <c:idx val="0"/>
            <c:invertIfNegative val="0"/>
            <c:bubble3D val="0"/>
            <c:spPr>
              <a:solidFill>
                <a:srgbClr val="0870B8"/>
              </a:solidFill>
              <a:effectLst/>
            </c:spPr>
          </c:dPt>
          <c:dPt>
            <c:idx val="1"/>
            <c:invertIfNegative val="0"/>
            <c:bubble3D val="0"/>
            <c:spPr>
              <a:solidFill>
                <a:srgbClr val="9A6B0F"/>
              </a:solidFill>
              <a:effectLst/>
            </c:spPr>
          </c:dPt>
          <c:dPt>
            <c:idx val="2"/>
            <c:invertIfNegative val="0"/>
            <c:bubble3D val="0"/>
            <c:spPr>
              <a:solidFill>
                <a:srgbClr val="0F5140"/>
              </a:solidFill>
              <a:effectLst/>
            </c:spPr>
          </c:dPt>
          <c:dPt>
            <c:idx val="3"/>
            <c:invertIfNegative val="0"/>
            <c:bubble3D val="0"/>
            <c:spPr>
              <a:solidFill>
                <a:srgbClr val="B4532A"/>
              </a:solidFill>
              <a:effectLst/>
            </c:spPr>
          </c:dPt>
          <c:dPt>
            <c:idx val="4"/>
            <c:invertIfNegative val="0"/>
            <c:bubble3D val="0"/>
            <c:spPr>
              <a:solidFill>
                <a:srgbClr val="0870B8"/>
              </a:solidFill>
              <a:effectLst/>
            </c:spPr>
          </c:dPt>
          <c:cat>
            <c:multiLvlStrRef>
              <c:f>Sheet1!$A$2:$A$6</c:f>
              <c:multiLvlStrCache>
                <c:ptCount val="5"/>
                <c:lvl>
                  <c:pt idx="0">
                    <c:v>Repo rate</c:v>
                  </c:pt>
                  <c:pt idx="1">
                    <c:v>New loans</c:v>
                  </c:pt>
                  <c:pt idx="2">
                    <c:v>Existing loans</c:v>
                  </c:pt>
                  <c:pt idx="3">
                    <c:v>New deposits</c:v>
                  </c:pt>
                  <c:pt idx="4">
                    <c:v>Existing deposits</c:v>
                  </c:pt>
                </c:lvl>
              </c:multiLvlStrCache>
            </c:multiLvlStrRef>
          </c:cat>
          <c:val>
            <c:numRef>
              <c:f>Sheet1!$B$2:$B$6</c:f>
              <c:numCache>
                <c:formatCode>General</c:formatCode>
                <c:ptCount val="5"/>
                <c:pt idx="0">
                  <c:v>125</c:v>
                </c:pt>
                <c:pt idx="1">
                  <c:v>80</c:v>
                </c:pt>
                <c:pt idx="2">
                  <c:v>91</c:v>
                </c:pt>
                <c:pt idx="3">
                  <c:v>63</c:v>
                </c:pt>
                <c:pt idx="4">
                  <c:v>51</c:v>
                </c:pt>
              </c:numCache>
            </c:numRef>
          </c:val>
        </c:ser>
        <c:dLbls>
          <c:numFmt formatCode="0" sourceLinked="0"/>
          <c:txPr>
            <a:bodyPr/>
            <a:lstStyle/>
            <a:p>
              <a:pPr>
                <a:defRPr b="0" i="0" strike="noStrike" sz="1100" u="none">
                  <a:solidFill>
                    <a:srgbClr val="0A1628"/>
                  </a:solidFill>
                  <a:latin typeface="Arial"/>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0A1628"/>
                </a:solidFill>
                <a:latin typeface="Arial"/>
              </a:defRPr>
            </a:pPr>
            <a:endParaRPr lang="en-US"/>
          </a:p>
        </c:txPr>
        <c:crossAx val="2094734552"/>
        <c:crosses val="autoZero"/>
        <c:auto val="1"/>
        <c:lblAlgn val="ctr"/>
        <c:noMultiLvlLbl val="1"/>
      </c:catAx>
      <c:valAx>
        <c:axId val="2094734552"/>
        <c:scaling>
          <c:orientation val="minMax"/>
          <c:max val="140"/>
          <c:min val="0"/>
        </c:scaling>
        <c:delete val="0"/>
        <c:axPos val="l"/>
        <c:majorGridlines>
          <c:spPr>
            <a:ln w="6350" cap="flat">
              <a:solidFill>
                <a:srgbClr val="E4DDD0"/>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5B6675"/>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room to call out every interest rate they have met this month: savings account, fixed deposit, home loan, credit card, a bond yield in the news. Write them up. The deck explains why the list has so many different numbers on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Stay on the word 'price'. Like any price it is agreed between two sides, and it differs with what is being bought: whose promise, for how long, and how sure the repayment 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Test it on the list from the opening. A savings account pays little because the money is available on demand. An unsecured loan usually carries a higher rate than a loan backed by a house because the lender has less to fall back on. 'Usually' matters: these are tendencies, not 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the division with the room. Tax on the interest would reduce the real gain further; leave the amount out, because it depends on the saver. A real rate can be negative when inflation is above the nominal rate. The same arithmetic works for a borrower: inflation reduces the real burden of a fixed repayment.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three points are Treasury bills; the next five are dated government bonds, labelled by the year they mature (6.20% GS 2029, 6.36% GS 2031, 6.94% GS 2036, 7.06% GS 2041, 7.24% GS 2055). The line is called the yield curve. It can be flat, or slope downwards, when lenders expect rates to fall. The axis starts at 5.0, so the slope looks steeper than it is. The points are not evenly spaced in time. Market figures are shown with a lag of at least 30 days, in line with SEBI's norms on price data used for education.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external benchmark can be the repo rate, a Treasury bill yield or another published market benchmark. The bank adds a spread that it decides. MCLR is the marginal cost of funds based lending rate, a benchmark each bank computes from its own costs. Loans older than April 2016 may still be on the Base Rate. Fixed-rate loans do not move at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point is that the pass-through is partial and takes time, and that it differs between loans and deposits. These are averages across all banks and all loans, so the mix of lending also moves them. RBI raised the repo rate by 25 basis points on 7 October 2026; that change is not in this chart.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deposit side, the same RBI release puts banks' average rate on fresh rupee term deposits at 5.67% in August 2026. Refresh these at each month-end, using market figures that are at least 30 days old. Do not comment on where rates will go next. Market figures are shown with a lag of at least 30 days, in line with SEBI's norms on price data used for education.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households are both savers and borrowers, so the net effect differs from one family to the next. Whether a bank changes the EMI or the tenure depends on the loan terms. The bond price effect is explained in the deck 'Bond prices and yields'. We describe these effects; we do not tell a client what to do because of a rate 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same RBI release puts MCLR-linked loans at 29.6% of floating-rate rupee loans at end-June 2026. The release does not break down the remaining 2.2%. The Base Rate itself dates from 1 July 2010. Existing borrowers on older benchmarks were given the option to move to the newer one on terms agreed with the bank.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first point: under RBI's 2019 rules a bank is free to decide the spread over the external benchmark, and the part of the spread that reflects the borrower's credit risk changes only if the borrower's credit assessment changes substantially. On the third: some banks offer floating-rate deposits, which do move.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Q1: Shortcut: 8% − 6% = 2%. Exact: 1.08 ÷ 1.06 = 1.0189, so 1.89%. The shortcut slightly overstates it.
Q2: At the loan's next reset. On an external benchmark the reset must come at least once in three months; a bank may reset sooner. The bank's terms decide whether the EMI or the tenure changes.
Q3: The lender waits longer, and faces more years of uncertain inflation and interest rates. The borrower and the credit risk are the same in both cases.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3.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chart" Target="/ppt/charts/chart2.xml"/><Relationship Id="rId2" Type="http://schemas.openxmlformats.org/officeDocument/2006/relationships/slideLayout" Target="../slideLayouts/slideLayout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3.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DEBT MARKET</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How interest rates work</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What an interest rate pays for, why there are so many, and how RBI's rate reaches a deposit, a loan and a bond</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Market yields as on 1 September 2026; policy rate as on 7 October 2026</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An interest rate is the price of using someone else's money for a period of time.</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The borrower pays to spend now. The lender is paid for waiting and for the risk taken. There are many rates because there are many borrowers, periods and risks.</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What a lender is paid for</a:t>
            </a:r>
            <a:endParaRPr lang="en-US" sz="2800" dirty="0"/>
          </a:p>
        </p:txBody>
      </p:sp>
      <p:sp>
        <p:nvSpPr>
          <p:cNvPr id="4" name="Shape 1"/>
          <p:cNvSpPr/>
          <p:nvPr/>
        </p:nvSpPr>
        <p:spPr>
          <a:xfrm>
            <a:off x="457200" y="1188720"/>
            <a:ext cx="1885950" cy="2468880"/>
          </a:xfrm>
          <a:prstGeom prst="roundRect">
            <a:avLst>
              <a:gd name="adj" fmla="val 2909"/>
            </a:avLst>
          </a:prstGeom>
          <a:solidFill>
            <a:srgbClr val="FFFFFF"/>
          </a:solidFill>
          <a:ln w="9525">
            <a:solidFill>
              <a:schemeClr val="accent5"/>
            </a:solidFill>
            <a:prstDash val="solid"/>
          </a:ln>
        </p:spPr>
      </p:sp>
      <p:sp>
        <p:nvSpPr>
          <p:cNvPr id="5" name="Shape 2"/>
          <p:cNvSpPr/>
          <p:nvPr/>
        </p:nvSpPr>
        <p:spPr>
          <a:xfrm>
            <a:off x="457200" y="1188720"/>
            <a:ext cx="188595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Waiting</a:t>
            </a:r>
            <a:endParaRPr lang="en-US" sz="1550" dirty="0"/>
          </a:p>
        </p:txBody>
      </p:sp>
      <p:sp>
        <p:nvSpPr>
          <p:cNvPr id="8" name="Text 4"/>
          <p:cNvSpPr/>
          <p:nvPr/>
        </p:nvSpPr>
        <p:spPr>
          <a:xfrm>
            <a:off x="68580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The lender gives up the use of the money for a period. Interest is the payment for that wait.</a:t>
            </a:r>
            <a:endParaRPr lang="en-US" sz="1250" dirty="0"/>
          </a:p>
        </p:txBody>
      </p:sp>
      <p:sp>
        <p:nvSpPr>
          <p:cNvPr id="9" name="Shape 5"/>
          <p:cNvSpPr/>
          <p:nvPr/>
        </p:nvSpPr>
        <p:spPr>
          <a:xfrm>
            <a:off x="2571750" y="1188720"/>
            <a:ext cx="1885950" cy="2468880"/>
          </a:xfrm>
          <a:prstGeom prst="roundRect">
            <a:avLst>
              <a:gd name="adj" fmla="val 2909"/>
            </a:avLst>
          </a:prstGeom>
          <a:solidFill>
            <a:srgbClr val="FFFFFF"/>
          </a:solidFill>
          <a:ln w="9525">
            <a:solidFill>
              <a:schemeClr val="accent5"/>
            </a:solidFill>
            <a:prstDash val="solid"/>
          </a:ln>
        </p:spPr>
      </p:sp>
      <p:sp>
        <p:nvSpPr>
          <p:cNvPr id="10" name="Shape 6"/>
          <p:cNvSpPr/>
          <p:nvPr/>
        </p:nvSpPr>
        <p:spPr>
          <a:xfrm>
            <a:off x="2571750" y="1188720"/>
            <a:ext cx="188595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2800350" y="1408176"/>
            <a:ext cx="329184" cy="329184"/>
          </a:xfrm>
          <a:prstGeom prst="rect">
            <a:avLst/>
          </a:prstGeom>
        </p:spPr>
      </p:pic>
      <p:sp>
        <p:nvSpPr>
          <p:cNvPr id="12" name="Text 7"/>
          <p:cNvSpPr/>
          <p:nvPr/>
        </p:nvSpPr>
        <p:spPr>
          <a:xfrm>
            <a:off x="280035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Rising prices</a:t>
            </a:r>
            <a:endParaRPr lang="en-US" sz="1550" dirty="0"/>
          </a:p>
        </p:txBody>
      </p:sp>
      <p:sp>
        <p:nvSpPr>
          <p:cNvPr id="13" name="Text 8"/>
          <p:cNvSpPr/>
          <p:nvPr/>
        </p:nvSpPr>
        <p:spPr>
          <a:xfrm>
            <a:off x="280035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Money repaid later buys less if prices have risen. Lenders ask for a rate that covers the inflation they expect.</a:t>
            </a:r>
            <a:endParaRPr lang="en-US" sz="1250" dirty="0"/>
          </a:p>
        </p:txBody>
      </p:sp>
      <p:sp>
        <p:nvSpPr>
          <p:cNvPr id="14" name="Shape 9"/>
          <p:cNvSpPr/>
          <p:nvPr/>
        </p:nvSpPr>
        <p:spPr>
          <a:xfrm>
            <a:off x="4686300" y="1188720"/>
            <a:ext cx="1885950" cy="2468880"/>
          </a:xfrm>
          <a:prstGeom prst="roundRect">
            <a:avLst>
              <a:gd name="adj" fmla="val 2909"/>
            </a:avLst>
          </a:prstGeom>
          <a:solidFill>
            <a:srgbClr val="FFFFFF"/>
          </a:solidFill>
          <a:ln w="9525">
            <a:solidFill>
              <a:schemeClr val="accent5"/>
            </a:solidFill>
            <a:prstDash val="solid"/>
          </a:ln>
        </p:spPr>
      </p:sp>
      <p:sp>
        <p:nvSpPr>
          <p:cNvPr id="15" name="Shape 10"/>
          <p:cNvSpPr/>
          <p:nvPr/>
        </p:nvSpPr>
        <p:spPr>
          <a:xfrm>
            <a:off x="4686300" y="1188720"/>
            <a:ext cx="188595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4914900" y="1408176"/>
            <a:ext cx="329184" cy="329184"/>
          </a:xfrm>
          <a:prstGeom prst="rect">
            <a:avLst/>
          </a:prstGeom>
        </p:spPr>
      </p:pic>
      <p:sp>
        <p:nvSpPr>
          <p:cNvPr id="17" name="Text 11"/>
          <p:cNvSpPr/>
          <p:nvPr/>
        </p:nvSpPr>
        <p:spPr>
          <a:xfrm>
            <a:off x="491490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Risk of loss</a:t>
            </a:r>
            <a:endParaRPr lang="en-US" sz="1550" dirty="0"/>
          </a:p>
        </p:txBody>
      </p:sp>
      <p:sp>
        <p:nvSpPr>
          <p:cNvPr id="18" name="Text 12"/>
          <p:cNvSpPr/>
          <p:nvPr/>
        </p:nvSpPr>
        <p:spPr>
          <a:xfrm>
            <a:off x="491490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A borrower may not repay in full or on time. The weaker the ability to repay, the higher the rate a lender asks.</a:t>
            </a:r>
            <a:endParaRPr lang="en-US" sz="1250" dirty="0"/>
          </a:p>
        </p:txBody>
      </p:sp>
      <p:sp>
        <p:nvSpPr>
          <p:cNvPr id="19" name="Shape 13"/>
          <p:cNvSpPr/>
          <p:nvPr/>
        </p:nvSpPr>
        <p:spPr>
          <a:xfrm>
            <a:off x="6800850" y="1188720"/>
            <a:ext cx="1885950" cy="2468880"/>
          </a:xfrm>
          <a:prstGeom prst="roundRect">
            <a:avLst>
              <a:gd name="adj" fmla="val 2909"/>
            </a:avLst>
          </a:prstGeom>
          <a:solidFill>
            <a:srgbClr val="FFFFFF"/>
          </a:solidFill>
          <a:ln w="9525">
            <a:solidFill>
              <a:schemeClr val="accent5"/>
            </a:solidFill>
            <a:prstDash val="solid"/>
          </a:ln>
        </p:spPr>
      </p:sp>
      <p:sp>
        <p:nvSpPr>
          <p:cNvPr id="20" name="Shape 14"/>
          <p:cNvSpPr/>
          <p:nvPr/>
        </p:nvSpPr>
        <p:spPr>
          <a:xfrm>
            <a:off x="6800850" y="1188720"/>
            <a:ext cx="1885950" cy="64008"/>
          </a:xfrm>
          <a:prstGeom prst="rect">
            <a:avLst/>
          </a:prstGeom>
          <a:solidFill>
            <a:schemeClr val="accent4"/>
          </a:solidFill>
          <a:ln w="12700">
            <a:solidFill>
              <a:schemeClr val="accent4"/>
            </a:solidFill>
            <a:prstDash val="solid"/>
          </a:ln>
        </p:spPr>
      </p:sp>
      <p:pic>
        <p:nvPicPr>
          <p:cNvPr id="21" name="Image 3" descr="preencoded.png">    </p:cNvPr>
          <p:cNvPicPr>
            <a:picLocks noChangeAspect="1"/>
          </p:cNvPicPr>
          <p:nvPr/>
        </p:nvPicPr>
        <p:blipFill>
          <a:blip r:embed="rId4"/>
          <a:stretch>
            <a:fillRect/>
          </a:stretch>
        </p:blipFill>
        <p:spPr>
          <a:xfrm>
            <a:off x="7029450" y="1408176"/>
            <a:ext cx="329184" cy="329184"/>
          </a:xfrm>
          <a:prstGeom prst="rect">
            <a:avLst/>
          </a:prstGeom>
        </p:spPr>
      </p:pic>
      <p:sp>
        <p:nvSpPr>
          <p:cNvPr id="22" name="Text 15"/>
          <p:cNvSpPr/>
          <p:nvPr/>
        </p:nvSpPr>
        <p:spPr>
          <a:xfrm>
            <a:off x="702945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Being locked in</a:t>
            </a:r>
            <a:endParaRPr lang="en-US" sz="1550" dirty="0"/>
          </a:p>
        </p:txBody>
      </p:sp>
      <p:sp>
        <p:nvSpPr>
          <p:cNvPr id="23" name="Text 16"/>
          <p:cNvSpPr/>
          <p:nvPr/>
        </p:nvSpPr>
        <p:spPr>
          <a:xfrm>
            <a:off x="702945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Money tied up for long, or hard to get back early, usually earns more than money available on demand.</a:t>
            </a:r>
            <a:endParaRPr lang="en-US" sz="1250" dirty="0"/>
          </a:p>
        </p:txBody>
      </p:sp>
      <p:sp>
        <p:nvSpPr>
          <p:cNvPr id="24" name="Shape 17"/>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5" name="Text 18"/>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Each interest rate is a mix of these four payments. Change the borrower or the period and the mix shifts.</a:t>
            </a:r>
            <a:endParaRPr lang="en-US" sz="13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Nominal rate and real rate</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THE SET-UP</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 saver puts ₹1,00,000 in a one-year deposit at 7%.</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Over the same year, prices rise 5%.</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Both figures are assumed.</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After one year the deposit is worth ₹1,00,000 × 1.07 = ₹1,07,000. The 7% is the nominal rate: the rate in rupees.</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Goods that cost ₹1,00,000 a year ago now cost ₹1,00,000 × 1.05 = ₹1,05,000.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What the saver can buy has grown by 1,07,000 ÷ 1,05,000 = 1.0190, that is 1.90%. This is the real rate.</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The shortcut is nominal minus inflation: 7% − 5% = 2%. It is close, and it slightly overstates the exact answer.</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Nominal 7%, inflation 5%, real 1.90%. The real rate is what the saver gains in buying power.</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assumed figures. Not a forecast and not an indication of any deposit rate. Tax is ignored.</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Same borrower, longer period, higher rate</a:t>
            </a:r>
            <a:endParaRPr lang="en-US" sz="2800" dirty="0"/>
          </a:p>
        </p:txBody>
      </p:sp>
      <p:sp>
        <p:nvSpPr>
          <p:cNvPr id="4" name="Shape 1"/>
          <p:cNvSpPr/>
          <p:nvPr/>
        </p:nvSpPr>
        <p:spPr>
          <a:xfrm>
            <a:off x="457200" y="1188720"/>
            <a:ext cx="5120640" cy="3108960"/>
          </a:xfrm>
          <a:prstGeom prst="roundRect">
            <a:avLst>
              <a:gd name="adj" fmla="val 1765"/>
            </a:avLst>
          </a:prstGeom>
          <a:solidFill>
            <a:srgbClr val="FFFFFF"/>
          </a:solidFill>
          <a:ln w="9525">
            <a:solidFill>
              <a:schemeClr val="accent5"/>
            </a:solidFill>
            <a:prstDash val="solid"/>
          </a:ln>
        </p:spPr>
      </p:sp>
      <p:graphicFrame>
        <p:nvGraphicFramePr>
          <p:cNvPr id="5" name="Chart 0" descr=""/>
          <p:cNvGraphicFramePr/>
          <p:nvPr/>
        </p:nvGraphicFramePr>
        <p:xfrm>
          <a:off x="548640" y="1280160"/>
          <a:ext cx="4937760" cy="2926080"/>
        </p:xfrm>
        <a:graphic xmlns:a="http://schemas.openxmlformats.org/drawingml/2006/main">
          <a:graphicData uri="http://schemas.openxmlformats.org/drawingml/2006/chart">
            <c:chart xmlns:c="http://schemas.openxmlformats.org/drawingml/2006/chart" r:id="rId1"/>
          </a:graphicData>
        </a:graphic>
      </p:graphicFrame>
      <p:sp>
        <p:nvSpPr>
          <p:cNvPr id="6" name="Shape 2"/>
          <p:cNvSpPr/>
          <p:nvPr/>
        </p:nvSpPr>
        <p:spPr>
          <a:xfrm>
            <a:off x="5760720" y="1188720"/>
            <a:ext cx="2926080" cy="3108960"/>
          </a:xfrm>
          <a:prstGeom prst="roundRect">
            <a:avLst>
              <a:gd name="adj" fmla="val 1875"/>
            </a:avLst>
          </a:prstGeom>
          <a:solidFill>
            <a:schemeClr val="bg2"/>
          </a:solidFill>
          <a:ln w="9525">
            <a:solidFill>
              <a:schemeClr val="accent5"/>
            </a:solidFill>
            <a:prstDash val="solid"/>
          </a:ln>
        </p:spPr>
      </p:sp>
      <p:sp>
        <p:nvSpPr>
          <p:cNvPr id="7" name="Text 3"/>
          <p:cNvSpPr/>
          <p:nvPr/>
        </p:nvSpPr>
        <p:spPr>
          <a:xfrm>
            <a:off x="5943600" y="1325880"/>
            <a:ext cx="2560320" cy="365760"/>
          </a:xfrm>
          <a:prstGeom prst="rect">
            <a:avLst/>
          </a:prstGeom>
          <a:noFill/>
          <a:ln/>
        </p:spPr>
        <p:txBody>
          <a:bodyPr wrap="square" lIns="0" tIns="0" rIns="0" bIns="0" rtlCol="0" anchor="t"/>
          <a:lstStyle/>
          <a:p>
            <a:pPr indent="0" marL="0">
              <a:buNone/>
            </a:pPr>
            <a:r>
              <a:rPr lang="en-US" sz="1500" b="1" dirty="0">
                <a:solidFill>
                  <a:schemeClr val="tx1"/>
                </a:solidFill>
                <a:latin typeface="Calibri" pitchFamily="34" charset="0"/>
                <a:ea typeface="Calibri" pitchFamily="34" charset="-122"/>
                <a:cs typeface="Calibri" pitchFamily="34" charset="-120"/>
              </a:rPr>
              <a:t>Read the chart</a:t>
            </a:r>
            <a:endParaRPr lang="en-US" sz="1500" dirty="0"/>
          </a:p>
        </p:txBody>
      </p:sp>
      <p:sp>
        <p:nvSpPr>
          <p:cNvPr id="8" name="Text 4"/>
          <p:cNvSpPr/>
          <p:nvPr/>
        </p:nvSpPr>
        <p:spPr>
          <a:xfrm>
            <a:off x="5943600" y="1755648"/>
            <a:ext cx="2560320" cy="2423160"/>
          </a:xfrm>
          <a:prstGeom prst="rect">
            <a:avLst/>
          </a:prstGeom>
          <a:noFill/>
          <a:ln/>
        </p:spPr>
        <p:txBody>
          <a:bodyPr wrap="square" lIns="0" tIns="0" rIns="0" bIns="0" rtlCol="0" anchor="t"/>
          <a:lstStyle/>
          <a:p>
            <a:pPr marL="165100" indent="-165100">
              <a:spcAft>
                <a:spcPts val="700"/>
              </a:spcAft>
              <a:buSzPct val="100000"/>
              <a:buChar char="•"/>
            </a:pPr>
            <a:r>
              <a:rPr lang="en-US" sz="1250" dirty="0">
                <a:solidFill>
                  <a:schemeClr val="tx1"/>
                </a:solidFill>
              </a:rPr>
              <a:t>One borrower throughout: the Government of India. Only the period changes.</a:t>
            </a:r>
            <a:endParaRPr lang="en-US" sz="1250" dirty="0"/>
          </a:p>
          <a:p>
            <a:pPr marL="165100" indent="-165100">
              <a:spcAft>
                <a:spcPts val="700"/>
              </a:spcAft>
              <a:buSzPct val="100000"/>
              <a:buChar char="•"/>
            </a:pPr>
            <a:r>
              <a:rPr lang="en-US" sz="1250" dirty="0">
                <a:solidFill>
                  <a:schemeClr val="tx1"/>
                </a:solidFill>
              </a:rPr>
              <a:t>A 91-day Treasury bill yields 5.26%. A bond that matures in 2055 yields 7.55%.</a:t>
            </a:r>
            <a:endParaRPr lang="en-US" sz="1250" dirty="0"/>
          </a:p>
          <a:p>
            <a:pPr marL="165100" indent="-165100">
              <a:spcAft>
                <a:spcPts val="700"/>
              </a:spcAft>
              <a:buSzPct val="100000"/>
              <a:buChar char="•"/>
            </a:pPr>
            <a:r>
              <a:rPr lang="en-US" sz="1250" dirty="0">
                <a:solidFill>
                  <a:schemeClr val="tx1"/>
                </a:solidFill>
              </a:rPr>
              <a:t>Lenders are paid more for a longer wait and for more years of uncertain inflation.</a:t>
            </a:r>
            <a:endParaRPr lang="en-US" sz="1250" dirty="0"/>
          </a:p>
          <a:p>
            <a:pPr marL="165100" indent="-165100">
              <a:spcAft>
                <a:spcPts val="700"/>
              </a:spcAft>
              <a:buSzPct val="100000"/>
              <a:buChar char="•"/>
            </a:pPr>
            <a:r>
              <a:rPr lang="en-US" sz="1250" dirty="0">
                <a:solidFill>
                  <a:schemeClr val="tx1"/>
                </a:solidFill>
              </a:rPr>
              <a:t>This upward slope is the usual shape. It is not a rule.</a:t>
            </a:r>
            <a:endParaRPr lang="en-US" sz="1250" dirty="0"/>
          </a:p>
        </p:txBody>
      </p:sp>
      <p:sp>
        <p:nvSpPr>
          <p:cNvPr id="9" name="Text 5"/>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RBI Current Rates as on 1 Sep 2026. Treasury bills (91, 182, 364 days): cut-off yield at the auction of 27 Aug 2026. Bonds maturing 2029 to 2055: yields on 1 Sep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From the repo rate to your rate</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RBI's policy repo rate is 5.50%. Each rate below follows it in its own way and at its own speed.</a:t>
            </a:r>
            <a:endParaRPr lang="en-US" sz="15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457200" y="1737360"/>
          <a:ext cx="8229600" cy="914400"/>
        </p:xfrm>
        <a:graphic>
          <a:graphicData uri="http://schemas.openxmlformats.org/drawingml/2006/table">
            <a:tbl>
              <a:tblPr/>
              <a:tblGrid>
                <a:gridCol w="2468880"/>
                <a:gridCol w="5760720"/>
              </a:tblGrid>
              <a:tr h="411480">
                <a:tc>
                  <a:txBody>
                    <a:bodyPr/>
                    <a:lstStyle/>
                    <a:p>
                      <a:pPr indent="0" marL="0">
                        <a:buNone/>
                      </a:pPr>
                      <a:r>
                        <a:rPr lang="en-US" sz="1250" b="1" dirty="0">
                          <a:solidFill>
                            <a:srgbClr val="FFFFFF"/>
                          </a:solidFill>
                        </a:rPr>
                        <a:t>Rate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How the policy rate reaches it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411480">
                <a:tc>
                  <a:txBody>
                    <a:bodyPr/>
                    <a:lstStyle/>
                    <a:p>
                      <a:pPr indent="0" marL="0">
                        <a:buNone/>
                      </a:pPr>
                      <a:r>
                        <a:rPr lang="en-US" sz="1200" b="1" dirty="0">
                          <a:solidFill>
                            <a:schemeClr val="tx1"/>
                          </a:solidFill>
                        </a:rPr>
                        <a:t>Money market rates</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Overnight and other short-term rates move almost at once. The deck 'RBI's toolkit' shows the corridor that holds them.</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411480">
                <a:tc>
                  <a:txBody>
                    <a:bodyPr/>
                    <a:lstStyle/>
                    <a:p>
                      <a:pPr indent="0" marL="0">
                        <a:buNone/>
                      </a:pPr>
                      <a:r>
                        <a:rPr lang="en-US" sz="1200" b="1" dirty="0">
                          <a:solidFill>
                            <a:schemeClr val="tx1"/>
                          </a:solidFill>
                        </a:rPr>
                        <a:t>Deposit rates</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Banks reset the rates they offer on new deposits. A fixed deposit already made keeps its contracted rate until it matures.</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411480">
                <a:tc>
                  <a:txBody>
                    <a:bodyPr/>
                    <a:lstStyle/>
                    <a:p>
                      <a:pPr indent="0" marL="0">
                        <a:buNone/>
                      </a:pPr>
                      <a:r>
                        <a:rPr lang="en-US" sz="1200" b="1" dirty="0">
                          <a:solidFill>
                            <a:schemeClr val="tx1"/>
                          </a:solidFill>
                        </a:rPr>
                        <a:t>Loans on an external benchmark</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Floating-rate retail loans and loans to micro, small and medium enterprises. Reset at least once in three months.</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411480">
                <a:tc>
                  <a:txBody>
                    <a:bodyPr/>
                    <a:lstStyle/>
                    <a:p>
                      <a:pPr indent="0" marL="0">
                        <a:buNone/>
                      </a:pPr>
                      <a:r>
                        <a:rPr lang="en-US" sz="1200" b="1" dirty="0">
                          <a:solidFill>
                            <a:schemeClr val="tx1"/>
                          </a:solidFill>
                        </a:rPr>
                        <a:t>Loans on MCLR</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Loans priced from 1 April 2016 on the bank's own cost of funds. Reset on the loan's reset date, at least once a year.</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411480">
                <a:tc>
                  <a:txBody>
                    <a:bodyPr/>
                    <a:lstStyle/>
                    <a:p>
                      <a:pPr indent="0" marL="0">
                        <a:buNone/>
                      </a:pPr>
                      <a:r>
                        <a:rPr lang="en-US" sz="1200" b="1" dirty="0">
                          <a:solidFill>
                            <a:schemeClr val="tx1"/>
                          </a:solidFill>
                        </a:rPr>
                        <a:t>Bond yields</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Short-term yields tend to move with the repo rate. Longer yields also weigh expected inflation and government borrowing.</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bl>
          </a:graphicData>
        </a:graphic>
      </p:graphicFrame>
      <p:sp>
        <p:nvSpPr>
          <p:cNvPr id="6" name="Text 2"/>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RBI Monetary Policy Statement, 7 Oct 2026; RBI (Commercial Banks – Interest Rates on Advances) Directions, 28 Nov 2025; RBI MCLR release, 17 Dec 2015.</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A 125 basis point cut: what arrived</a:t>
            </a:r>
            <a:endParaRPr lang="en-US" sz="2800" dirty="0"/>
          </a:p>
        </p:txBody>
      </p:sp>
      <p:sp>
        <p:nvSpPr>
          <p:cNvPr id="4" name="Shape 1"/>
          <p:cNvSpPr/>
          <p:nvPr/>
        </p:nvSpPr>
        <p:spPr>
          <a:xfrm>
            <a:off x="457200" y="1188720"/>
            <a:ext cx="5120640" cy="3108960"/>
          </a:xfrm>
          <a:prstGeom prst="roundRect">
            <a:avLst>
              <a:gd name="adj" fmla="val 1765"/>
            </a:avLst>
          </a:prstGeom>
          <a:solidFill>
            <a:srgbClr val="FFFFFF"/>
          </a:solidFill>
          <a:ln w="9525">
            <a:solidFill>
              <a:schemeClr val="accent5"/>
            </a:solidFill>
            <a:prstDash val="solid"/>
          </a:ln>
        </p:spPr>
      </p:sp>
      <p:graphicFrame>
        <p:nvGraphicFramePr>
          <p:cNvPr id="5" name="Chart 0" descr=""/>
          <p:cNvGraphicFramePr/>
          <p:nvPr/>
        </p:nvGraphicFramePr>
        <p:xfrm>
          <a:off x="548640" y="1280160"/>
          <a:ext cx="4937760" cy="2926080"/>
        </p:xfrm>
        <a:graphic xmlns:a="http://schemas.openxmlformats.org/drawingml/2006/main">
          <a:graphicData uri="http://schemas.openxmlformats.org/drawingml/2006/chart">
            <c:chart xmlns:c="http://schemas.openxmlformats.org/drawingml/2006/chart" r:id="rId1"/>
          </a:graphicData>
        </a:graphic>
      </p:graphicFrame>
      <p:sp>
        <p:nvSpPr>
          <p:cNvPr id="6" name="Shape 2"/>
          <p:cNvSpPr/>
          <p:nvPr/>
        </p:nvSpPr>
        <p:spPr>
          <a:xfrm>
            <a:off x="5760720" y="1188720"/>
            <a:ext cx="2926080" cy="3108960"/>
          </a:xfrm>
          <a:prstGeom prst="roundRect">
            <a:avLst>
              <a:gd name="adj" fmla="val 1875"/>
            </a:avLst>
          </a:prstGeom>
          <a:solidFill>
            <a:schemeClr val="bg2"/>
          </a:solidFill>
          <a:ln w="9525">
            <a:solidFill>
              <a:schemeClr val="accent5"/>
            </a:solidFill>
            <a:prstDash val="solid"/>
          </a:ln>
        </p:spPr>
      </p:sp>
      <p:sp>
        <p:nvSpPr>
          <p:cNvPr id="7" name="Text 3"/>
          <p:cNvSpPr/>
          <p:nvPr/>
        </p:nvSpPr>
        <p:spPr>
          <a:xfrm>
            <a:off x="5943600" y="1325880"/>
            <a:ext cx="2560320" cy="365760"/>
          </a:xfrm>
          <a:prstGeom prst="rect">
            <a:avLst/>
          </a:prstGeom>
          <a:noFill/>
          <a:ln/>
        </p:spPr>
        <p:txBody>
          <a:bodyPr wrap="square" lIns="0" tIns="0" rIns="0" bIns="0" rtlCol="0" anchor="t"/>
          <a:lstStyle/>
          <a:p>
            <a:pPr indent="0" marL="0">
              <a:buNone/>
            </a:pPr>
            <a:r>
              <a:rPr lang="en-US" sz="1500" b="1" dirty="0">
                <a:solidFill>
                  <a:schemeClr val="tx1"/>
                </a:solidFill>
                <a:latin typeface="Calibri" pitchFamily="34" charset="0"/>
                <a:ea typeface="Calibri" pitchFamily="34" charset="-122"/>
                <a:cs typeface="Calibri" pitchFamily="34" charset="-120"/>
              </a:rPr>
              <a:t>Read the chart</a:t>
            </a:r>
            <a:endParaRPr lang="en-US" sz="1500" dirty="0"/>
          </a:p>
        </p:txBody>
      </p:sp>
      <p:sp>
        <p:nvSpPr>
          <p:cNvPr id="8" name="Text 4"/>
          <p:cNvSpPr/>
          <p:nvPr/>
        </p:nvSpPr>
        <p:spPr>
          <a:xfrm>
            <a:off x="5943600" y="1755648"/>
            <a:ext cx="2560320" cy="2423160"/>
          </a:xfrm>
          <a:prstGeom prst="rect">
            <a:avLst/>
          </a:prstGeom>
          <a:noFill/>
          <a:ln/>
        </p:spPr>
        <p:txBody>
          <a:bodyPr wrap="square" lIns="0" tIns="0" rIns="0" bIns="0" rtlCol="0" anchor="t"/>
          <a:lstStyle/>
          <a:p>
            <a:pPr marL="165100" indent="-165100">
              <a:spcAft>
                <a:spcPts val="700"/>
              </a:spcAft>
              <a:buSzPct val="100000"/>
              <a:buChar char="•"/>
            </a:pPr>
            <a:r>
              <a:rPr lang="en-US" sz="1250" dirty="0">
                <a:solidFill>
                  <a:schemeClr val="tx1"/>
                </a:solidFill>
              </a:rPr>
              <a:t>RBI cut the repo rate by 125 basis points between February and December 2025. 100 basis points is 1 percentage point.</a:t>
            </a:r>
            <a:endParaRPr lang="en-US" sz="1250" dirty="0"/>
          </a:p>
          <a:p>
            <a:pPr marL="165100" indent="-165100">
              <a:spcAft>
                <a:spcPts val="700"/>
              </a:spcAft>
              <a:buSzPct val="100000"/>
              <a:buChar char="•"/>
            </a:pPr>
            <a:r>
              <a:rPr lang="en-US" sz="1250" dirty="0">
                <a:solidFill>
                  <a:schemeClr val="tx1"/>
                </a:solidFill>
              </a:rPr>
              <a:t>By June 2026 banks' average rate was down 80 basis points on new loans and 91 on existing loans.</a:t>
            </a:r>
            <a:endParaRPr lang="en-US" sz="1250" dirty="0"/>
          </a:p>
          <a:p>
            <a:pPr marL="165100" indent="-165100">
              <a:spcAft>
                <a:spcPts val="700"/>
              </a:spcAft>
              <a:buSzPct val="100000"/>
              <a:buChar char="•"/>
            </a:pPr>
            <a:r>
              <a:rPr lang="en-US" sz="1250" dirty="0">
                <a:solidFill>
                  <a:schemeClr val="tx1"/>
                </a:solidFill>
              </a:rPr>
              <a:t>Average term deposit rates were down 63 basis points on new deposits and 51 on existing ones.</a:t>
            </a:r>
            <a:endParaRPr lang="en-US" sz="1250" dirty="0"/>
          </a:p>
        </p:txBody>
      </p:sp>
      <p:sp>
        <p:nvSpPr>
          <p:cNvPr id="9" name="Text 5"/>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RBI Governor's Statement, 5 Aug 2026, footnote on transmission. Scheduled commercial banks; weighted average rates on rupee loans and domestic term deposits.</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Where rates stand</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Four rates, four numbers: borrower, period and date all differ. Check the date before you quote them.</a:t>
            </a:r>
            <a:endParaRPr lang="en-US" sz="1500" dirty="0"/>
          </a:p>
        </p:txBody>
      </p:sp>
      <p:sp>
        <p:nvSpPr>
          <p:cNvPr id="5" name="Shape 2"/>
          <p:cNvSpPr/>
          <p:nvPr/>
        </p:nvSpPr>
        <p:spPr>
          <a:xfrm>
            <a:off x="457200" y="1737360"/>
            <a:ext cx="1885950" cy="2377440"/>
          </a:xfrm>
          <a:prstGeom prst="roundRect">
            <a:avLst>
              <a:gd name="adj" fmla="val 2909"/>
            </a:avLst>
          </a:prstGeom>
          <a:solidFill>
            <a:srgbClr val="FFFFFF"/>
          </a:solidFill>
          <a:ln w="9525">
            <a:solidFill>
              <a:schemeClr val="accent5"/>
            </a:solidFill>
            <a:prstDash val="solid"/>
          </a:ln>
        </p:spPr>
      </p:sp>
      <p:sp>
        <p:nvSpPr>
          <p:cNvPr id="6" name="Text 3"/>
          <p:cNvSpPr/>
          <p:nvPr/>
        </p:nvSpPr>
        <p:spPr>
          <a:xfrm>
            <a:off x="6583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RBI POLICY REPO RATE</a:t>
            </a:r>
            <a:endParaRPr lang="en-US" sz="1150" dirty="0"/>
          </a:p>
        </p:txBody>
      </p:sp>
      <p:sp>
        <p:nvSpPr>
          <p:cNvPr id="7" name="Text 4"/>
          <p:cNvSpPr/>
          <p:nvPr/>
        </p:nvSpPr>
        <p:spPr>
          <a:xfrm>
            <a:off x="658368" y="2286000"/>
            <a:ext cx="1483614" cy="685800"/>
          </a:xfrm>
          <a:prstGeom prst="rect">
            <a:avLst/>
          </a:prstGeom>
          <a:noFill/>
          <a:ln/>
        </p:spPr>
        <p:txBody>
          <a:bodyPr wrap="square" lIns="0" tIns="0" rIns="0" bIns="0" rtlCol="0" anchor="ctr"/>
          <a:lstStyle/>
          <a:p>
            <a:pPr indent="0" marL="0">
              <a:buNone/>
            </a:pPr>
            <a:r>
              <a:rPr lang="en-US" sz="3400" b="1" dirty="0">
                <a:solidFill>
                  <a:schemeClr val="accent1"/>
                </a:solidFill>
                <a:latin typeface="Cambria" pitchFamily="34" charset="0"/>
                <a:ea typeface="Cambria" pitchFamily="34" charset="-122"/>
                <a:cs typeface="Cambria" pitchFamily="34" charset="-120"/>
              </a:rPr>
              <a:t>5.50%</a:t>
            </a:r>
            <a:endParaRPr lang="en-US" sz="3400" dirty="0"/>
          </a:p>
        </p:txBody>
      </p:sp>
      <p:sp>
        <p:nvSpPr>
          <p:cNvPr id="8" name="Text 5"/>
          <p:cNvSpPr/>
          <p:nvPr/>
        </p:nvSpPr>
        <p:spPr>
          <a:xfrm>
            <a:off x="6583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Overnight money for banks. Raised from 5.25% on 7 October 2026.</a:t>
            </a:r>
            <a:endParaRPr lang="en-US" sz="1250" dirty="0"/>
          </a:p>
        </p:txBody>
      </p:sp>
      <p:sp>
        <p:nvSpPr>
          <p:cNvPr id="9" name="Shape 6"/>
          <p:cNvSpPr/>
          <p:nvPr/>
        </p:nvSpPr>
        <p:spPr>
          <a:xfrm>
            <a:off x="2571750" y="1737360"/>
            <a:ext cx="1885950" cy="2377440"/>
          </a:xfrm>
          <a:prstGeom prst="roundRect">
            <a:avLst>
              <a:gd name="adj" fmla="val 2909"/>
            </a:avLst>
          </a:prstGeom>
          <a:solidFill>
            <a:srgbClr val="FFFFFF"/>
          </a:solidFill>
          <a:ln w="9525">
            <a:solidFill>
              <a:schemeClr val="accent5"/>
            </a:solidFill>
            <a:prstDash val="solid"/>
          </a:ln>
        </p:spPr>
      </p:sp>
      <p:sp>
        <p:nvSpPr>
          <p:cNvPr id="10" name="Text 7"/>
          <p:cNvSpPr/>
          <p:nvPr/>
        </p:nvSpPr>
        <p:spPr>
          <a:xfrm>
            <a:off x="27729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364-DAY TREASURY BILL</a:t>
            </a:r>
            <a:endParaRPr lang="en-US" sz="1150" dirty="0"/>
          </a:p>
        </p:txBody>
      </p:sp>
      <p:sp>
        <p:nvSpPr>
          <p:cNvPr id="11" name="Text 8"/>
          <p:cNvSpPr/>
          <p:nvPr/>
        </p:nvSpPr>
        <p:spPr>
          <a:xfrm>
            <a:off x="2772918" y="2286000"/>
            <a:ext cx="1483614" cy="685800"/>
          </a:xfrm>
          <a:prstGeom prst="rect">
            <a:avLst/>
          </a:prstGeom>
          <a:noFill/>
          <a:ln/>
        </p:spPr>
        <p:txBody>
          <a:bodyPr wrap="square" lIns="0" tIns="0" rIns="0" bIns="0" rtlCol="0" anchor="ctr"/>
          <a:lstStyle/>
          <a:p>
            <a:pPr indent="0" marL="0">
              <a:buNone/>
            </a:pPr>
            <a:r>
              <a:rPr lang="en-US" sz="3400" b="1" dirty="0">
                <a:solidFill>
                  <a:schemeClr val="accent2"/>
                </a:solidFill>
                <a:latin typeface="Cambria" pitchFamily="34" charset="0"/>
                <a:ea typeface="Cambria" pitchFamily="34" charset="-122"/>
                <a:cs typeface="Cambria" pitchFamily="34" charset="-120"/>
              </a:rPr>
              <a:t>5.80%</a:t>
            </a:r>
            <a:endParaRPr lang="en-US" sz="3400" dirty="0"/>
          </a:p>
        </p:txBody>
      </p:sp>
      <p:sp>
        <p:nvSpPr>
          <p:cNvPr id="12" name="Text 9"/>
          <p:cNvSpPr/>
          <p:nvPr/>
        </p:nvSpPr>
        <p:spPr>
          <a:xfrm>
            <a:off x="27729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The Government borrowing for a year. Cut-off yield, auction of 27 August 2026.</a:t>
            </a:r>
            <a:endParaRPr lang="en-US" sz="1250" dirty="0"/>
          </a:p>
        </p:txBody>
      </p:sp>
      <p:sp>
        <p:nvSpPr>
          <p:cNvPr id="13" name="Shape 10"/>
          <p:cNvSpPr/>
          <p:nvPr/>
        </p:nvSpPr>
        <p:spPr>
          <a:xfrm>
            <a:off x="4686300" y="1737360"/>
            <a:ext cx="1885950" cy="2377440"/>
          </a:xfrm>
          <a:prstGeom prst="roundRect">
            <a:avLst>
              <a:gd name="adj" fmla="val 2909"/>
            </a:avLst>
          </a:prstGeom>
          <a:solidFill>
            <a:srgbClr val="FFFFFF"/>
          </a:solidFill>
          <a:ln w="9525">
            <a:solidFill>
              <a:schemeClr val="accent5"/>
            </a:solidFill>
            <a:prstDash val="solid"/>
          </a:ln>
        </p:spPr>
      </p:sp>
      <p:sp>
        <p:nvSpPr>
          <p:cNvPr id="14" name="Text 11"/>
          <p:cNvSpPr/>
          <p:nvPr/>
        </p:nvSpPr>
        <p:spPr>
          <a:xfrm>
            <a:off x="48874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BOND MATURING 2036</a:t>
            </a:r>
            <a:endParaRPr lang="en-US" sz="1150" dirty="0"/>
          </a:p>
        </p:txBody>
      </p:sp>
      <p:sp>
        <p:nvSpPr>
          <p:cNvPr id="15" name="Text 12"/>
          <p:cNvSpPr/>
          <p:nvPr/>
        </p:nvSpPr>
        <p:spPr>
          <a:xfrm>
            <a:off x="4887468" y="2286000"/>
            <a:ext cx="1483614" cy="685800"/>
          </a:xfrm>
          <a:prstGeom prst="rect">
            <a:avLst/>
          </a:prstGeom>
          <a:noFill/>
          <a:ln/>
        </p:spPr>
        <p:txBody>
          <a:bodyPr wrap="square" lIns="0" tIns="0" rIns="0" bIns="0" rtlCol="0" anchor="ctr"/>
          <a:lstStyle/>
          <a:p>
            <a:pPr indent="0" marL="0">
              <a:buNone/>
            </a:pPr>
            <a:r>
              <a:rPr lang="en-US" sz="3400" b="1" dirty="0">
                <a:solidFill>
                  <a:schemeClr val="accent3"/>
                </a:solidFill>
                <a:latin typeface="Cambria" pitchFamily="34" charset="0"/>
                <a:ea typeface="Cambria" pitchFamily="34" charset="-122"/>
                <a:cs typeface="Cambria" pitchFamily="34" charset="-120"/>
              </a:rPr>
              <a:t>6.96%</a:t>
            </a:r>
            <a:endParaRPr lang="en-US" sz="3400" dirty="0"/>
          </a:p>
        </p:txBody>
      </p:sp>
      <p:sp>
        <p:nvSpPr>
          <p:cNvPr id="16" name="Text 13"/>
          <p:cNvSpPr/>
          <p:nvPr/>
        </p:nvSpPr>
        <p:spPr>
          <a:xfrm>
            <a:off x="48874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The Government borrowing to 2036. Yield on 6.94% GS 2036, 1 September 2026.</a:t>
            </a:r>
            <a:endParaRPr lang="en-US" sz="1250" dirty="0"/>
          </a:p>
        </p:txBody>
      </p:sp>
      <p:sp>
        <p:nvSpPr>
          <p:cNvPr id="17" name="Shape 14"/>
          <p:cNvSpPr/>
          <p:nvPr/>
        </p:nvSpPr>
        <p:spPr>
          <a:xfrm>
            <a:off x="6800850" y="1737360"/>
            <a:ext cx="1885950" cy="2377440"/>
          </a:xfrm>
          <a:prstGeom prst="roundRect">
            <a:avLst>
              <a:gd name="adj" fmla="val 2909"/>
            </a:avLst>
          </a:prstGeom>
          <a:solidFill>
            <a:srgbClr val="FFFFFF"/>
          </a:solidFill>
          <a:ln w="9525">
            <a:solidFill>
              <a:schemeClr val="accent5"/>
            </a:solidFill>
            <a:prstDash val="solid"/>
          </a:ln>
        </p:spPr>
      </p:sp>
      <p:sp>
        <p:nvSpPr>
          <p:cNvPr id="18" name="Text 15"/>
          <p:cNvSpPr/>
          <p:nvPr/>
        </p:nvSpPr>
        <p:spPr>
          <a:xfrm>
            <a:off x="70020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NEW BANK LOANS, AVERAGE</a:t>
            </a:r>
            <a:endParaRPr lang="en-US" sz="1150" dirty="0"/>
          </a:p>
        </p:txBody>
      </p:sp>
      <p:sp>
        <p:nvSpPr>
          <p:cNvPr id="19" name="Text 16"/>
          <p:cNvSpPr/>
          <p:nvPr/>
        </p:nvSpPr>
        <p:spPr>
          <a:xfrm>
            <a:off x="7002018" y="2286000"/>
            <a:ext cx="1483614" cy="685800"/>
          </a:xfrm>
          <a:prstGeom prst="rect">
            <a:avLst/>
          </a:prstGeom>
          <a:noFill/>
          <a:ln/>
        </p:spPr>
        <p:txBody>
          <a:bodyPr wrap="square" lIns="0" tIns="0" rIns="0" bIns="0" rtlCol="0" anchor="ctr"/>
          <a:lstStyle/>
          <a:p>
            <a:pPr indent="0" marL="0">
              <a:buNone/>
            </a:pPr>
            <a:r>
              <a:rPr lang="en-US" sz="3400" b="1" dirty="0">
                <a:solidFill>
                  <a:schemeClr val="accent4"/>
                </a:solidFill>
                <a:latin typeface="Cambria" pitchFamily="34" charset="0"/>
                <a:ea typeface="Cambria" pitchFamily="34" charset="-122"/>
                <a:cs typeface="Cambria" pitchFamily="34" charset="-120"/>
              </a:rPr>
              <a:t>8.61%</a:t>
            </a:r>
            <a:endParaRPr lang="en-US" sz="3400" dirty="0"/>
          </a:p>
        </p:txBody>
      </p:sp>
      <p:sp>
        <p:nvSpPr>
          <p:cNvPr id="20" name="Text 17"/>
          <p:cNvSpPr/>
          <p:nvPr/>
        </p:nvSpPr>
        <p:spPr>
          <a:xfrm>
            <a:off x="70020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Banks' average rate on fresh rupee loans in August 2026.</a:t>
            </a:r>
            <a:endParaRPr lang="en-US" sz="1250" dirty="0"/>
          </a:p>
        </p:txBody>
      </p:sp>
      <p:sp>
        <p:nvSpPr>
          <p:cNvPr id="21" name="Text 18"/>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RBI Monetary Policy Statement, 7 Oct 2026; RBI Current Rates as on 1 Sep 2026; RBI, Lending and Deposit Rates of Scheduled Commercial Banks, 30 Sep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Who feels a change in rates</a:t>
            </a:r>
            <a:endParaRPr lang="en-US" sz="2800" dirty="0"/>
          </a:p>
        </p:txBody>
      </p:sp>
      <p:sp>
        <p:nvSpPr>
          <p:cNvPr id="4" name="Shape 1"/>
          <p:cNvSpPr/>
          <p:nvPr/>
        </p:nvSpPr>
        <p:spPr>
          <a:xfrm>
            <a:off x="457200" y="1188720"/>
            <a:ext cx="40005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4000500" cy="502920"/>
          </a:xfrm>
          <a:prstGeom prst="rect">
            <a:avLst/>
          </a:prstGeom>
          <a:solidFill>
            <a:schemeClr val="accent1"/>
          </a:solidFill>
          <a:ln w="12700">
            <a:solidFill>
              <a:schemeClr val="accent1"/>
            </a:solidFill>
            <a:prstDash val="solid"/>
          </a:ln>
        </p:spPr>
      </p:sp>
      <p:sp>
        <p:nvSpPr>
          <p:cNvPr id="6" name="Text 3"/>
          <p:cNvSpPr/>
          <p:nvPr/>
        </p:nvSpPr>
        <p:spPr>
          <a:xfrm>
            <a:off x="6583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When rates rise</a:t>
            </a:r>
            <a:endParaRPr lang="en-US" sz="1600" dirty="0"/>
          </a:p>
        </p:txBody>
      </p:sp>
      <p:sp>
        <p:nvSpPr>
          <p:cNvPr id="7" name="Text 4"/>
          <p:cNvSpPr/>
          <p:nvPr/>
        </p:nvSpPr>
        <p:spPr>
          <a:xfrm>
            <a:off x="6583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New deposits and new bonds pay more.</a:t>
            </a:r>
            <a:endParaRPr lang="en-US" sz="1400" dirty="0"/>
          </a:p>
          <a:p>
            <a:pPr marL="177800" indent="-177800">
              <a:spcAft>
                <a:spcPts val="500"/>
              </a:spcAft>
              <a:buSzPct val="100000"/>
              <a:buChar char="•"/>
            </a:pPr>
            <a:r>
              <a:rPr lang="en-US" sz="1400" dirty="0">
                <a:solidFill>
                  <a:schemeClr val="tx1"/>
                </a:solidFill>
              </a:rPr>
              <a:t>Floating-rate borrowers pay more: the EMI rises or the loan runs longer.</a:t>
            </a:r>
            <a:endParaRPr lang="en-US" sz="1400" dirty="0"/>
          </a:p>
          <a:p>
            <a:pPr marL="177800" indent="-177800">
              <a:spcAft>
                <a:spcPts val="500"/>
              </a:spcAft>
              <a:buSzPct val="100000"/>
              <a:buChar char="•"/>
            </a:pPr>
            <a:r>
              <a:rPr lang="en-US" sz="1400" dirty="0">
                <a:solidFill>
                  <a:schemeClr val="tx1"/>
                </a:solidFill>
              </a:rPr>
              <a:t>Bonds already issued fall in price. Debt fund NAVs carry that fall.</a:t>
            </a:r>
            <a:endParaRPr lang="en-US" sz="1400" dirty="0"/>
          </a:p>
          <a:p>
            <a:pPr marL="177800" indent="-177800">
              <a:spcAft>
                <a:spcPts val="500"/>
              </a:spcAft>
              <a:buSzPct val="100000"/>
              <a:buChar char="•"/>
            </a:pPr>
            <a:r>
              <a:rPr lang="en-US" sz="1400" dirty="0">
                <a:solidFill>
                  <a:schemeClr val="tx1"/>
                </a:solidFill>
              </a:rPr>
              <a:t>New borrowing costs businesses more.</a:t>
            </a:r>
            <a:endParaRPr lang="en-US" sz="1400" dirty="0"/>
          </a:p>
        </p:txBody>
      </p:sp>
      <p:sp>
        <p:nvSpPr>
          <p:cNvPr id="8" name="Shape 5"/>
          <p:cNvSpPr/>
          <p:nvPr/>
        </p:nvSpPr>
        <p:spPr>
          <a:xfrm>
            <a:off x="4686300" y="1188720"/>
            <a:ext cx="4000500" cy="2468880"/>
          </a:xfrm>
          <a:prstGeom prst="roundRect">
            <a:avLst>
              <a:gd name="adj" fmla="val 2222"/>
            </a:avLst>
          </a:prstGeom>
          <a:solidFill>
            <a:srgbClr val="FFFFFF"/>
          </a:solidFill>
          <a:ln w="9525">
            <a:solidFill>
              <a:schemeClr val="accent5"/>
            </a:solidFill>
            <a:prstDash val="solid"/>
          </a:ln>
        </p:spPr>
      </p:sp>
      <p:sp>
        <p:nvSpPr>
          <p:cNvPr id="9" name="Shape 6"/>
          <p:cNvSpPr/>
          <p:nvPr/>
        </p:nvSpPr>
        <p:spPr>
          <a:xfrm>
            <a:off x="4686300" y="1188720"/>
            <a:ext cx="4000500" cy="502920"/>
          </a:xfrm>
          <a:prstGeom prst="rect">
            <a:avLst/>
          </a:prstGeom>
          <a:solidFill>
            <a:schemeClr val="accent3"/>
          </a:solidFill>
          <a:ln w="12700">
            <a:solidFill>
              <a:schemeClr val="accent3"/>
            </a:solidFill>
            <a:prstDash val="solid"/>
          </a:ln>
        </p:spPr>
      </p:sp>
      <p:sp>
        <p:nvSpPr>
          <p:cNvPr id="10" name="Text 7"/>
          <p:cNvSpPr/>
          <p:nvPr/>
        </p:nvSpPr>
        <p:spPr>
          <a:xfrm>
            <a:off x="48874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When rates fall</a:t>
            </a:r>
            <a:endParaRPr lang="en-US" sz="1600" dirty="0"/>
          </a:p>
        </p:txBody>
      </p:sp>
      <p:sp>
        <p:nvSpPr>
          <p:cNvPr id="11" name="Text 8"/>
          <p:cNvSpPr/>
          <p:nvPr/>
        </p:nvSpPr>
        <p:spPr>
          <a:xfrm>
            <a:off x="48874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New deposits and new bonds pay less.</a:t>
            </a:r>
            <a:endParaRPr lang="en-US" sz="1400" dirty="0"/>
          </a:p>
          <a:p>
            <a:pPr marL="177800" indent="-177800">
              <a:spcAft>
                <a:spcPts val="500"/>
              </a:spcAft>
              <a:buSzPct val="100000"/>
              <a:buChar char="•"/>
            </a:pPr>
            <a:r>
              <a:rPr lang="en-US" sz="1400" dirty="0">
                <a:solidFill>
                  <a:schemeClr val="tx1"/>
                </a:solidFill>
              </a:rPr>
              <a:t>Floating-rate borrowers pay less: the EMI falls or the loan ends sooner.</a:t>
            </a:r>
            <a:endParaRPr lang="en-US" sz="1400" dirty="0"/>
          </a:p>
          <a:p>
            <a:pPr marL="177800" indent="-177800">
              <a:spcAft>
                <a:spcPts val="500"/>
              </a:spcAft>
              <a:buSzPct val="100000"/>
              <a:buChar char="•"/>
            </a:pPr>
            <a:r>
              <a:rPr lang="en-US" sz="1400" dirty="0">
                <a:solidFill>
                  <a:schemeClr val="tx1"/>
                </a:solidFill>
              </a:rPr>
              <a:t>Bonds already issued rise in price. Debt fund NAVs carry that rise.</a:t>
            </a:r>
            <a:endParaRPr lang="en-US" sz="1400" dirty="0"/>
          </a:p>
          <a:p>
            <a:pPr marL="177800" indent="-177800">
              <a:spcAft>
                <a:spcPts val="500"/>
              </a:spcAft>
              <a:buSzPct val="100000"/>
              <a:buChar char="•"/>
            </a:pPr>
            <a:r>
              <a:rPr lang="en-US" sz="1400" dirty="0">
                <a:solidFill>
                  <a:schemeClr val="tx1"/>
                </a:solidFill>
              </a:rPr>
              <a:t>New borrowing costs businesses less.</a:t>
            </a:r>
            <a:endParaRPr lang="en-US" sz="1400" dirty="0"/>
          </a:p>
        </p:txBody>
      </p:sp>
      <p:sp>
        <p:nvSpPr>
          <p:cNvPr id="12" name="Shape 9"/>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3" name="Text 10"/>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Fixed-rate deposits and loans keep their contracted rate. This slide describes effects; it is not advice.</a:t>
            </a:r>
            <a:endParaRPr lang="en-US" sz="13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If you learnt this from older material</a:t>
            </a:r>
            <a:endParaRPr lang="en-US" sz="2800" dirty="0"/>
          </a:p>
        </p:txBody>
      </p:sp>
      <p:sp>
        <p:nvSpPr>
          <p:cNvPr id="4" name="Shape 1"/>
          <p:cNvSpPr/>
          <p:nvPr/>
        </p:nvSpPr>
        <p:spPr>
          <a:xfrm>
            <a:off x="457200" y="1188720"/>
            <a:ext cx="40005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4000500" cy="502920"/>
          </a:xfrm>
          <a:prstGeom prst="rect">
            <a:avLst/>
          </a:prstGeom>
          <a:solidFill>
            <a:schemeClr val="accent1"/>
          </a:solidFill>
          <a:ln w="12700">
            <a:solidFill>
              <a:schemeClr val="accent1"/>
            </a:solidFill>
            <a:prstDash val="solid"/>
          </a:ln>
        </p:spPr>
      </p:sp>
      <p:sp>
        <p:nvSpPr>
          <p:cNvPr id="6" name="Text 3"/>
          <p:cNvSpPr/>
          <p:nvPr/>
        </p:nvSpPr>
        <p:spPr>
          <a:xfrm>
            <a:off x="6583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older decks say</a:t>
            </a:r>
            <a:endParaRPr lang="en-US" sz="1600" dirty="0"/>
          </a:p>
        </p:txBody>
      </p:sp>
      <p:sp>
        <p:nvSpPr>
          <p:cNvPr id="7" name="Text 4"/>
          <p:cNvSpPr/>
          <p:nvPr/>
        </p:nvSpPr>
        <p:spPr>
          <a:xfrm>
            <a:off x="6583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Banks price loans off their Base Rate or prime lending rate.</a:t>
            </a:r>
            <a:endParaRPr lang="en-US" sz="1400" dirty="0"/>
          </a:p>
          <a:p>
            <a:pPr marL="177800" indent="-177800">
              <a:spcAft>
                <a:spcPts val="500"/>
              </a:spcAft>
              <a:buSzPct val="100000"/>
              <a:buChar char="•"/>
            </a:pPr>
            <a:r>
              <a:rPr lang="en-US" sz="1400" dirty="0">
                <a:solidFill>
                  <a:schemeClr val="tx1"/>
                </a:solidFill>
              </a:rPr>
              <a:t>A rate cut reaches a borrower when the bank chooses to change its own benchmark.</a:t>
            </a:r>
            <a:endParaRPr lang="en-US" sz="1400" dirty="0"/>
          </a:p>
          <a:p>
            <a:pPr marL="177800" indent="-177800">
              <a:spcAft>
                <a:spcPts val="500"/>
              </a:spcAft>
              <a:buSzPct val="100000"/>
              <a:buChar char="•"/>
            </a:pPr>
            <a:r>
              <a:rPr lang="en-US" sz="1400" dirty="0">
                <a:solidFill>
                  <a:schemeClr val="tx1"/>
                </a:solidFill>
              </a:rPr>
              <a:t>The reverse repo rate is the floor for overnight rates.</a:t>
            </a:r>
            <a:endParaRPr lang="en-US" sz="1400" dirty="0"/>
          </a:p>
        </p:txBody>
      </p:sp>
      <p:sp>
        <p:nvSpPr>
          <p:cNvPr id="8" name="Shape 5"/>
          <p:cNvSpPr/>
          <p:nvPr/>
        </p:nvSpPr>
        <p:spPr>
          <a:xfrm>
            <a:off x="4686300" y="1188720"/>
            <a:ext cx="4000500" cy="2468880"/>
          </a:xfrm>
          <a:prstGeom prst="roundRect">
            <a:avLst>
              <a:gd name="adj" fmla="val 2222"/>
            </a:avLst>
          </a:prstGeom>
          <a:solidFill>
            <a:srgbClr val="FFFFFF"/>
          </a:solidFill>
          <a:ln w="9525">
            <a:solidFill>
              <a:schemeClr val="accent5"/>
            </a:solidFill>
            <a:prstDash val="solid"/>
          </a:ln>
        </p:spPr>
      </p:sp>
      <p:sp>
        <p:nvSpPr>
          <p:cNvPr id="9" name="Shape 6"/>
          <p:cNvSpPr/>
          <p:nvPr/>
        </p:nvSpPr>
        <p:spPr>
          <a:xfrm>
            <a:off x="4686300" y="1188720"/>
            <a:ext cx="4000500" cy="502920"/>
          </a:xfrm>
          <a:prstGeom prst="rect">
            <a:avLst/>
          </a:prstGeom>
          <a:solidFill>
            <a:schemeClr val="accent3"/>
          </a:solidFill>
          <a:ln w="12700">
            <a:solidFill>
              <a:schemeClr val="accent3"/>
            </a:solidFill>
            <a:prstDash val="solid"/>
          </a:ln>
        </p:spPr>
      </p:sp>
      <p:sp>
        <p:nvSpPr>
          <p:cNvPr id="10" name="Text 7"/>
          <p:cNvSpPr/>
          <p:nvPr/>
        </p:nvSpPr>
        <p:spPr>
          <a:xfrm>
            <a:off x="48874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holds now</a:t>
            </a:r>
            <a:endParaRPr lang="en-US" sz="1600" dirty="0"/>
          </a:p>
        </p:txBody>
      </p:sp>
      <p:sp>
        <p:nvSpPr>
          <p:cNvPr id="11" name="Text 8"/>
          <p:cNvSpPr/>
          <p:nvPr/>
        </p:nvSpPr>
        <p:spPr>
          <a:xfrm>
            <a:off x="48874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MCLR replaced the Base Rate for new loans from 1 April 2016.</a:t>
            </a:r>
            <a:endParaRPr lang="en-US" sz="1400" dirty="0"/>
          </a:p>
          <a:p>
            <a:pPr marL="177800" indent="-177800">
              <a:spcAft>
                <a:spcPts val="500"/>
              </a:spcAft>
              <a:buSzPct val="100000"/>
              <a:buChar char="•"/>
            </a:pPr>
            <a:r>
              <a:rPr lang="en-US" sz="1400" dirty="0">
                <a:solidFill>
                  <a:schemeClr val="tx1"/>
                </a:solidFill>
              </a:rPr>
              <a:t>New floating-rate retail loans follow an external benchmark, since 1 October 2019.</a:t>
            </a:r>
            <a:endParaRPr lang="en-US" sz="1400" dirty="0"/>
          </a:p>
          <a:p>
            <a:pPr marL="177800" indent="-177800">
              <a:spcAft>
                <a:spcPts val="500"/>
              </a:spcAft>
              <a:buSzPct val="100000"/>
              <a:buChar char="•"/>
            </a:pPr>
            <a:r>
              <a:rPr lang="en-US" sz="1400" dirty="0">
                <a:solidFill>
                  <a:schemeClr val="tx1"/>
                </a:solidFill>
              </a:rPr>
              <a:t>The floor is the Standing Deposit Facility rate, since April 2022.</a:t>
            </a:r>
            <a:endParaRPr lang="en-US" sz="1400" dirty="0"/>
          </a:p>
        </p:txBody>
      </p:sp>
      <p:sp>
        <p:nvSpPr>
          <p:cNvPr id="12" name="Shape 9"/>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3" name="Text 10"/>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At end-June 2026, 68.2% of banks' floating-rate rupee loans were on an external benchmark.</a:t>
            </a:r>
            <a:endParaRPr lang="en-US" sz="1350" dirty="0"/>
          </a:p>
        </p:txBody>
      </p:sp>
      <p:sp>
        <p:nvSpPr>
          <p:cNvPr id="14" name="Text 11"/>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Sources: RBI press release of 17 Dec 2015 (MCLR); RBI circular of 4 Sep 2019 and Directions of 28 Nov 2025; RBI, Lending and Deposit Rates of SCBs, 30 Sep 2026.</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4" name="Shape 1"/>
          <p:cNvSpPr/>
          <p:nvPr/>
        </p:nvSpPr>
        <p:spPr>
          <a:xfrm>
            <a:off x="457200" y="1188720"/>
            <a:ext cx="8229600" cy="738378"/>
          </a:xfrm>
          <a:prstGeom prst="roundRect">
            <a:avLst>
              <a:gd name="adj" fmla="val 7430"/>
            </a:avLst>
          </a:prstGeom>
          <a:solidFill>
            <a:srgbClr val="FFFFFF"/>
          </a:solidFill>
          <a:ln w="9525">
            <a:solidFill>
              <a:schemeClr val="accent5"/>
            </a:solidFill>
            <a:prstDash val="solid"/>
          </a:ln>
        </p:spPr>
      </p:sp>
      <p:pic>
        <p:nvPicPr>
          <p:cNvPr id="5" name="Image 0" descr="preencoded.png">    </p:cNvPr>
          <p:cNvPicPr>
            <a:picLocks noChangeAspect="1"/>
          </p:cNvPicPr>
          <p:nvPr/>
        </p:nvPicPr>
        <p:blipFill>
          <a:blip r:embed="rId1"/>
          <a:stretch>
            <a:fillRect/>
          </a:stretch>
        </p:blipFill>
        <p:spPr>
          <a:xfrm>
            <a:off x="658368" y="1402461"/>
            <a:ext cx="310896" cy="310896"/>
          </a:xfrm>
          <a:prstGeom prst="rect">
            <a:avLst/>
          </a:prstGeom>
        </p:spPr>
      </p:pic>
      <p:sp>
        <p:nvSpPr>
          <p:cNvPr id="6" name="Text 2"/>
          <p:cNvSpPr/>
          <p:nvPr/>
        </p:nvSpPr>
        <p:spPr>
          <a:xfrm>
            <a:off x="1188720" y="1188720"/>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'RBI sets the rate on my loan.'</a:t>
            </a:r>
            <a:endParaRPr lang="en-US" sz="1450" dirty="0"/>
          </a:p>
        </p:txBody>
      </p:sp>
      <p:sp>
        <p:nvSpPr>
          <p:cNvPr id="7" name="Text 3"/>
          <p:cNvSpPr/>
          <p:nvPr/>
        </p:nvSpPr>
        <p:spPr>
          <a:xfrm>
            <a:off x="4023360" y="1188720"/>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RBI sets the repo rate. The bank sets the loan rate: a benchmark plus a spread that the bank decides.</a:t>
            </a:r>
            <a:endParaRPr lang="en-US" sz="1300" dirty="0"/>
          </a:p>
        </p:txBody>
      </p:sp>
      <p:sp>
        <p:nvSpPr>
          <p:cNvPr id="8" name="Shape 4"/>
          <p:cNvSpPr/>
          <p:nvPr/>
        </p:nvSpPr>
        <p:spPr>
          <a:xfrm>
            <a:off x="457200" y="2055114"/>
            <a:ext cx="8229600" cy="738378"/>
          </a:xfrm>
          <a:prstGeom prst="roundRect">
            <a:avLst>
              <a:gd name="adj" fmla="val 7430"/>
            </a:avLst>
          </a:prstGeom>
          <a:solidFill>
            <a:srgbClr val="FFFFFF"/>
          </a:solidFill>
          <a:ln w="9525">
            <a:solidFill>
              <a:schemeClr val="accent5"/>
            </a:solidFill>
            <a:prstDash val="solid"/>
          </a:ln>
        </p:spPr>
      </p:sp>
      <p:pic>
        <p:nvPicPr>
          <p:cNvPr id="9" name="Image 1" descr="preencoded.png">    </p:cNvPr>
          <p:cNvPicPr>
            <a:picLocks noChangeAspect="1"/>
          </p:cNvPicPr>
          <p:nvPr/>
        </p:nvPicPr>
        <p:blipFill>
          <a:blip r:embed="rId2"/>
          <a:stretch>
            <a:fillRect/>
          </a:stretch>
        </p:blipFill>
        <p:spPr>
          <a:xfrm>
            <a:off x="658368" y="2268855"/>
            <a:ext cx="310896" cy="310896"/>
          </a:xfrm>
          <a:prstGeom prst="rect">
            <a:avLst/>
          </a:prstGeom>
        </p:spPr>
      </p:pic>
      <p:sp>
        <p:nvSpPr>
          <p:cNvPr id="10" name="Text 5"/>
          <p:cNvSpPr/>
          <p:nvPr/>
        </p:nvSpPr>
        <p:spPr>
          <a:xfrm>
            <a:off x="1188720" y="2055114"/>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7% deposit grows my money by 7%.'</a:t>
            </a:r>
            <a:endParaRPr lang="en-US" sz="1450" dirty="0"/>
          </a:p>
        </p:txBody>
      </p:sp>
      <p:sp>
        <p:nvSpPr>
          <p:cNvPr id="11" name="Text 6"/>
          <p:cNvSpPr/>
          <p:nvPr/>
        </p:nvSpPr>
        <p:spPr>
          <a:xfrm>
            <a:off x="4023360" y="2055114"/>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In rupees, yes. In buying power the gain is the real rate. With prices rising 5%, that is 1.90% before tax.</a:t>
            </a:r>
            <a:endParaRPr lang="en-US" sz="1300" dirty="0"/>
          </a:p>
        </p:txBody>
      </p:sp>
      <p:sp>
        <p:nvSpPr>
          <p:cNvPr id="12" name="Shape 7"/>
          <p:cNvSpPr/>
          <p:nvPr/>
        </p:nvSpPr>
        <p:spPr>
          <a:xfrm>
            <a:off x="457200" y="2921508"/>
            <a:ext cx="8229600" cy="738378"/>
          </a:xfrm>
          <a:prstGeom prst="roundRect">
            <a:avLst>
              <a:gd name="adj" fmla="val 7430"/>
            </a:avLst>
          </a:prstGeom>
          <a:solidFill>
            <a:srgbClr val="FFFFFF"/>
          </a:solidFill>
          <a:ln w="9525">
            <a:solidFill>
              <a:schemeClr val="accent5"/>
            </a:solidFill>
            <a:prstDash val="solid"/>
          </a:ln>
        </p:spPr>
      </p:sp>
      <p:pic>
        <p:nvPicPr>
          <p:cNvPr id="13" name="Image 2" descr="preencoded.png">    </p:cNvPr>
          <p:cNvPicPr>
            <a:picLocks noChangeAspect="1"/>
          </p:cNvPicPr>
          <p:nvPr/>
        </p:nvPicPr>
        <p:blipFill>
          <a:blip r:embed="rId3"/>
          <a:stretch>
            <a:fillRect/>
          </a:stretch>
        </p:blipFill>
        <p:spPr>
          <a:xfrm>
            <a:off x="658368" y="3135249"/>
            <a:ext cx="310896" cy="310896"/>
          </a:xfrm>
          <a:prstGeom prst="rect">
            <a:avLst/>
          </a:prstGeom>
        </p:spPr>
      </p:pic>
      <p:sp>
        <p:nvSpPr>
          <p:cNvPr id="14" name="Text 8"/>
          <p:cNvSpPr/>
          <p:nvPr/>
        </p:nvSpPr>
        <p:spPr>
          <a:xfrm>
            <a:off x="1188720" y="2921508"/>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'Repo is cut, so my deposit pays less.'</a:t>
            </a:r>
            <a:endParaRPr lang="en-US" sz="1450" dirty="0"/>
          </a:p>
        </p:txBody>
      </p:sp>
      <p:sp>
        <p:nvSpPr>
          <p:cNvPr id="15" name="Text 9"/>
          <p:cNvSpPr/>
          <p:nvPr/>
        </p:nvSpPr>
        <p:spPr>
          <a:xfrm>
            <a:off x="4023360" y="2921508"/>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A fixed deposit already made keeps its rate until maturity. New deposits and renewals get the new rates.</a:t>
            </a:r>
            <a:endParaRPr lang="en-US" sz="1300" dirty="0"/>
          </a:p>
        </p:txBody>
      </p:sp>
      <p:sp>
        <p:nvSpPr>
          <p:cNvPr id="16" name="Shape 10"/>
          <p:cNvSpPr/>
          <p:nvPr/>
        </p:nvSpPr>
        <p:spPr>
          <a:xfrm>
            <a:off x="457200" y="3787902"/>
            <a:ext cx="8229600" cy="738378"/>
          </a:xfrm>
          <a:prstGeom prst="roundRect">
            <a:avLst>
              <a:gd name="adj" fmla="val 7430"/>
            </a:avLst>
          </a:prstGeom>
          <a:solidFill>
            <a:srgbClr val="FFFFFF"/>
          </a:solidFill>
          <a:ln w="9525">
            <a:solidFill>
              <a:schemeClr val="accent5"/>
            </a:solidFill>
            <a:prstDash val="solid"/>
          </a:ln>
        </p:spPr>
      </p:sp>
      <p:pic>
        <p:nvPicPr>
          <p:cNvPr id="17" name="Image 3" descr="preencoded.png">    </p:cNvPr>
          <p:cNvPicPr>
            <a:picLocks noChangeAspect="1"/>
          </p:cNvPicPr>
          <p:nvPr/>
        </p:nvPicPr>
        <p:blipFill>
          <a:blip r:embed="rId4"/>
          <a:stretch>
            <a:fillRect/>
          </a:stretch>
        </p:blipFill>
        <p:spPr>
          <a:xfrm>
            <a:off x="658368" y="4001643"/>
            <a:ext cx="310896" cy="310896"/>
          </a:xfrm>
          <a:prstGeom prst="rect">
            <a:avLst/>
          </a:prstGeom>
        </p:spPr>
      </p:pic>
      <p:sp>
        <p:nvSpPr>
          <p:cNvPr id="18" name="Text 11"/>
          <p:cNvSpPr/>
          <p:nvPr/>
        </p:nvSpPr>
        <p:spPr>
          <a:xfrm>
            <a:off x="1188720" y="3787902"/>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'Longer loans always carry higher rates.'</a:t>
            </a:r>
            <a:endParaRPr lang="en-US" sz="1450" dirty="0"/>
          </a:p>
        </p:txBody>
      </p:sp>
      <p:sp>
        <p:nvSpPr>
          <p:cNvPr id="19" name="Text 12"/>
          <p:cNvSpPr/>
          <p:nvPr/>
        </p:nvSpPr>
        <p:spPr>
          <a:xfrm>
            <a:off x="4023360" y="3787902"/>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Usually, not always. When lenders expect rates to fall, long-term rates can sit level with or below short-term rates.</a:t>
            </a:r>
            <a:endParaRPr lang="en-US" sz="13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3"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4"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5"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deposit pays 8% a year and prices rise 6% over the year. What is the real rate, by the shortcut and exactly?</a:t>
            </a:r>
            <a:endParaRPr lang="en-US" sz="1450" dirty="0"/>
          </a:p>
        </p:txBody>
      </p:sp>
      <p:sp>
        <p:nvSpPr>
          <p:cNvPr id="6"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7"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8"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home loan is linked to the repo rate. RBI raised the repo rate on 7 October 2026. How soon must the loan rate reflect it?</a:t>
            </a:r>
            <a:endParaRPr lang="en-US" sz="1450" dirty="0"/>
          </a:p>
        </p:txBody>
      </p:sp>
      <p:sp>
        <p:nvSpPr>
          <p:cNvPr id="9"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0"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1"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As shown by RBI on 1 September 2026, a 91-day Treasury bill yielded 5.26% and a bond maturing in 2036 yielded 6.96%. Give two reasons for the gap.</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3"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4"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5"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1000" dirty="0">
                <a:solidFill>
                  <a:schemeClr val="tx1"/>
                </a:solidFill>
              </a:rPr>
              <a:t>Repo rate 5.50%, raised from 5.25%: RBI Monetary Policy Statement, Press Release 2026-2027/1264, 7 Oct 2026.</a:t>
            </a:r>
            <a:endParaRPr lang="en-US" sz="1000" dirty="0"/>
          </a:p>
          <a:p>
            <a:pPr marL="165100" indent="-165100">
              <a:spcAft>
                <a:spcPts val="400"/>
              </a:spcAft>
              <a:buSzPct val="100000"/>
              <a:buChar char="•"/>
            </a:pPr>
            <a:r>
              <a:rPr lang="en-US" sz="1000" dirty="0">
                <a:solidFill>
                  <a:schemeClr val="tx1"/>
                </a:solidFill>
              </a:rPr>
              <a:t>Treasury bill and government bond yields: RBI Current Rates as on 1 Sep 2026, page archived 2 Sep 2026 (Treasury bills at the 27 Aug 2026 auction cut-off).</a:t>
            </a:r>
            <a:endParaRPr lang="en-US" sz="1000" dirty="0"/>
          </a:p>
          <a:p>
            <a:pPr marL="165100" indent="-165100">
              <a:spcAft>
                <a:spcPts val="400"/>
              </a:spcAft>
              <a:buSzPct val="100000"/>
              <a:buChar char="•"/>
            </a:pPr>
            <a:r>
              <a:rPr lang="en-US" sz="1000" dirty="0">
                <a:solidFill>
                  <a:schemeClr val="tx1"/>
                </a:solidFill>
              </a:rPr>
              <a:t>Average loan and deposit rates, August 2026; external benchmark and MCLR shares, end-June 2026: RBI Press Release 2026-2027/1224, 30 Sep 2026.</a:t>
            </a:r>
            <a:endParaRPr lang="en-US" sz="1000" dirty="0"/>
          </a:p>
          <a:p>
            <a:pPr marL="165100" indent="-165100">
              <a:spcAft>
                <a:spcPts val="400"/>
              </a:spcAft>
              <a:buSzPct val="100000"/>
              <a:buChar char="•"/>
            </a:pPr>
            <a:r>
              <a:rPr lang="en-US" sz="1000" dirty="0">
                <a:solidFill>
                  <a:schemeClr val="tx1"/>
                </a:solidFill>
              </a:rPr>
              <a:t>Fall in lending and deposit rates, February 2025 to June 2026: RBI Governor's Statement, 5 Aug 2026.</a:t>
            </a:r>
            <a:endParaRPr lang="en-US" sz="1000" dirty="0"/>
          </a:p>
          <a:p>
            <a:pPr marL="165100" indent="-165100">
              <a:spcAft>
                <a:spcPts val="400"/>
              </a:spcAft>
              <a:buSzPct val="100000"/>
              <a:buChar char="•"/>
            </a:pPr>
            <a:r>
              <a:rPr lang="en-US" sz="1000" dirty="0">
                <a:solidFill>
                  <a:schemeClr val="tx1"/>
                </a:solidFill>
              </a:rPr>
              <a:t>External benchmark, reset at least once in three months: RBI Interest Rates on Advances Directions, 28 Nov 2025 (first set 4 Sep 2019).</a:t>
            </a:r>
            <a:endParaRPr lang="en-US" sz="1000" dirty="0"/>
          </a:p>
          <a:p>
            <a:pPr marL="165100" indent="-165100">
              <a:spcAft>
                <a:spcPts val="400"/>
              </a:spcAft>
              <a:buSzPct val="100000"/>
              <a:buChar char="•"/>
            </a:pPr>
            <a:r>
              <a:rPr lang="en-US" sz="1000" dirty="0">
                <a:solidFill>
                  <a:schemeClr val="tx1"/>
                </a:solidFill>
              </a:rPr>
              <a:t>MCLR from 1 Apr 2016, reset of one year or lower, Base Rate from 1 Jul 2010: RBI Press Release of 17 Dec 2015.</a:t>
            </a:r>
            <a:endParaRPr lang="en-US" sz="1000" dirty="0"/>
          </a:p>
          <a:p>
            <a:pPr marL="165100" indent="-165100">
              <a:spcAft>
                <a:spcPts val="400"/>
              </a:spcAft>
              <a:buSzPct val="100000"/>
              <a:buChar char="•"/>
            </a:pPr>
            <a:r>
              <a:rPr lang="en-US" sz="1000" dirty="0">
                <a:solidFill>
                  <a:schemeClr val="tx1"/>
                </a:solidFill>
              </a:rPr>
              <a:t>Standing Deposit Facility as the floor since April 2022: RBI, Monetary Policy overview, rbi.org.in.</a:t>
            </a:r>
            <a:endParaRPr lang="en-US" sz="1000" dirty="0"/>
          </a:p>
        </p:txBody>
      </p:sp>
      <p:sp>
        <p:nvSpPr>
          <p:cNvPr id="6"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7"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13</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interest rates work</dc:title>
  <dc:subject>PptxGenJS Presentation</dc:subject>
  <dc:creator>Trustner</dc:creator>
  <cp:lastModifiedBy>Trustner</cp:lastModifiedBy>
  <cp:revision>1</cp:revision>
  <dcterms:created xsi:type="dcterms:W3CDTF">2026-10-12T08:18:11Z</dcterms:created>
  <dcterms:modified xsi:type="dcterms:W3CDTF">2026-10-12T08:18:11Z</dcterms:modified>
</cp:coreProperties>
</file>