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charts/_rels/chart1.xml.rels><?xml version="1.0" encoding="UTF-8" standalone="yes"?><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5B6675"/>
                </a:solidFill>
                <a:latin typeface="Arial"/>
              </a:defRPr>
            </a:pPr>
            <a:r>
              <a:rPr sz="1200" b="0" i="0" u="none" strike="noStrike">
                <a:solidFill>
                  <a:srgbClr val="5B6675"/>
                </a:solidFill>
                <a:latin typeface="Arial"/>
              </a:rPr>
              <a:t>Share of all payments, August 2026 (%)</a:t>
            </a:r>
          </a:p>
        </c:rich>
      </c:tx>
      <c:layout/>
      <c:overlay val="0"/>
    </c:title>
    <c:autoTitleDeleted val="0"/>
    <c:plotArea>
      <c:layout/>
      <c:barChart>
        <c:barDir val="col"/>
        <c:grouping val="clustered"/>
        <c:varyColors val="0"/>
        <c:ser>
          <c:idx val="0"/>
          <c:order val="0"/>
          <c:tx>
            <c:strRef>
              <c:f>Sheet1!$B$1</c:f>
              <c:strCache>
                <c:ptCount val="1"/>
                <c:pt idx="0">
                  <c:v>Share of number of payments (%)</c:v>
                </c:pt>
              </c:strCache>
            </c:strRef>
          </c:tx>
          <c:spPr>
            <a:solidFill>
              <a:srgbClr val="0870B8"/>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Sheet1!$A$2:$A$5</c:f>
              <c:multiLvlStrCache>
                <c:ptCount val="4"/>
                <c:lvl>
                  <c:pt idx="0">
                    <c:v>UPI</c:v>
                  </c:pt>
                  <c:pt idx="1">
                    <c:v>NEFT</c:v>
                  </c:pt>
                  <c:pt idx="2">
                    <c:v>RTGS</c:v>
                  </c:pt>
                  <c:pt idx="3">
                    <c:v>Cheques</c:v>
                  </c:pt>
                </c:lvl>
              </c:multiLvlStrCache>
            </c:multiLvlStrRef>
          </c:cat>
          <c:val>
            <c:numRef>
              <c:f>Sheet1!$B$2:$B$5</c:f>
              <c:numCache>
                <c:formatCode>General</c:formatCode>
                <c:ptCount val="4"/>
                <c:pt idx="0">
                  <c:v>86.98</c:v>
                </c:pt>
                <c:pt idx="1">
                  <c:v>3.13</c:v>
                </c:pt>
                <c:pt idx="2">
                  <c:v>0.11</c:v>
                </c:pt>
                <c:pt idx="3">
                  <c:v>0.15</c:v>
                </c:pt>
              </c:numCache>
            </c:numRef>
          </c:val>
        </c:ser>
        <c:ser>
          <c:idx val="1"/>
          <c:order val="1"/>
          <c:tx>
            <c:strRef>
              <c:f>Sheet1!$C$1</c:f>
              <c:strCache>
                <c:ptCount val="1"/>
                <c:pt idx="0">
                  <c:v>Share of value of payments (%)</c:v>
                </c:pt>
              </c:strCache>
            </c:strRef>
          </c:tx>
          <c:spPr>
            <a:solidFill>
              <a:srgbClr val="9A6B0F"/>
            </a:solidFill>
            <a:effectLst/>
          </c:spPr>
          <c:invertIfNegative val="0"/>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cat>
            <c:multiLvlStrRef>
              <c:f>Sheet1!$A$2:$A$5</c:f>
              <c:multiLvlStrCache>
                <c:ptCount val="4"/>
                <c:lvl>
                  <c:pt idx="0">
                    <c:v>UPI</c:v>
                  </c:pt>
                  <c:pt idx="1">
                    <c:v>NEFT</c:v>
                  </c:pt>
                  <c:pt idx="2">
                    <c:v>RTGS</c:v>
                  </c:pt>
                  <c:pt idx="3">
                    <c:v>Cheques</c:v>
                  </c:pt>
                </c:lvl>
              </c:multiLvlStrCache>
            </c:multiLvlStrRef>
          </c:cat>
          <c:val>
            <c:numRef>
              <c:f>Sheet1!$C$2:$C$5</c:f>
              <c:numCache>
                <c:formatCode>General</c:formatCode>
                <c:ptCount val="4"/>
                <c:pt idx="0">
                  <c:v>9.92</c:v>
                </c:pt>
                <c:pt idx="1">
                  <c:v>14.67</c:v>
                </c:pt>
                <c:pt idx="2">
                  <c:v>68.49</c:v>
                </c:pt>
                <c:pt idx="3">
                  <c:v>1.93</c:v>
                </c:pt>
              </c:numCache>
            </c:numRef>
          </c:val>
        </c:ser>
        <c:dLbls>
          <c:numFmt formatCode="0.00" sourceLinked="0"/>
          <c:txPr>
            <a:bodyPr/>
            <a:lstStyle/>
            <a:p>
              <a:pPr>
                <a:defRPr b="0" i="0" strike="noStrike" sz="850" u="none">
                  <a:solidFill>
                    <a:srgbClr val="0A1628"/>
                  </a:solidFill>
                  <a:latin typeface="Arial"/>
                </a:defRPr>
              </a:pPr>
            </a:p>
          </c:txPr>
          <c:showLegendKey val="0"/>
          <c:showVal val="1"/>
          <c:showCatName val="0"/>
          <c:showSerName val="0"/>
          <c:showPercent val="0"/>
          <c:showBubbleSize val="0"/>
          <c:showLeaderLines val="0"/>
        </c:dLbls>
        <c:gapWidth val="150"/>
        <c:overlap val="0"/>
        <c:axId val="2094734554"/>
        <c:axId val="2094734552"/>
        <c:axId val="2094734556"/>
      </c:bar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1100" b="0" i="0" u="none" strike="noStrike">
                <a:solidFill>
                  <a:srgbClr val="0A1628"/>
                </a:solidFill>
                <a:latin typeface="Arial"/>
              </a:defRPr>
            </a:pPr>
            <a:endParaRPr lang="en-US"/>
          </a:p>
        </c:txPr>
        <c:crossAx val="2094734552"/>
        <c:crosses val="autoZero"/>
        <c:auto val="1"/>
        <c:lblAlgn val="ctr"/>
        <c:noMultiLvlLbl val="1"/>
      </c:catAx>
      <c:valAx>
        <c:axId val="2094734552"/>
        <c:scaling>
          <c:orientation val="minMax"/>
        </c:scaling>
        <c:delete val="0"/>
        <c:axPos val="l"/>
        <c:majorGridlines>
          <c:spPr>
            <a:ln w="6350" cap="flat">
              <a:solidFill>
                <a:srgbClr val="E4DDD0"/>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1000" b="0" i="0" u="none" strike="noStrike">
                <a:solidFill>
                  <a:srgbClr val="5B6675"/>
                </a:solidFill>
                <a:latin typeface="Arial"/>
              </a:defRPr>
            </a:pPr>
            <a:endParaRPr lang="en-US"/>
          </a:p>
        </c:txPr>
        <c:crossAx val="2094734554"/>
        <c:crosses val="autoZero"/>
        <c:crossBetween val="between"/>
      </c:valAx>
      <c:spPr>
        <a:noFill/>
        <a:ln>
          <a:noFill/>
        </a:ln>
        <a:effectLst/>
      </c:spPr>
    </c:plotArea>
    <c:legend>
      <c:legendPos val="b"/>
      <c:overlay val="0"/>
      <c:txPr>
        <a:bodyPr/>
        <a:lstStyle/>
        <a:p>
          <a:pPr>
            <a:defRPr sz="1100">      </a:defRPr>
          </a:pPr>
          <a:endParaRPr lang="en-US"/>
        </a:p>
      </c:txPr>
    </c:legend>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 room: when you send ₹500 from your phone, what moves? Most will say 'the money'. Keep that answer for slide 2. No cash moves; two account balances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payer's bank reduces one balance and the payee's bank raises another. The two banks then owe each other, and they square up through a payment system. The systems differ in how and when that squaring up happens.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are other systems too, such as IMPS (Immediate Payment Service), cards and NACH for bulk debits and credits. A bank may set its own lower limits on any of these.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Banks keep accounts with RBI, and settlement happens in RBI's books. RBI's RTGS FAQ describes RTGS as settlement 'individually on a transaction-by-transaction basis (without netting)'. RBI's circular of 8 May 2017 says NEFT settles 'on net basis'.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RTGS is meant mainly for large payments, which is why it has a ₹2 lakh minimum. A bank may set its own limits within these rules, and may charge for some transfers within caps set by RBI; online NEFT from a savings account carries no charge since 1 January 2020. UPI limits for particular categories are set by NPCI circulars and change from time to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UPI ID is an address such as name@bank that stands in for the account number. Step 4 is a simplified description: customers are credited at once, and the banks settle among themselves in cycles set by NPCI. A PIN is entered to pay, so a request to enter a PIN in order to 'receive' money is a warning 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'paying bank' is the bank on which the cheque is drawn. Cheques are presented from 9:00 am to 3:00 pm (timing revised in December 2025). Settlement runs every hour, and the depositor's bank must release the money immediately, and not later than one hour after settlement, subject to usual safeguards. No new date for the three-hour stage had been announced as on 12 October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Average size, from the same table: a UPI payment about ₹1,217, an NEFT payment about ₹49,955, an RTGS payment about ₹65.3 lakh. The rest of the total is IMPS, cards, NACH and other systems. These are official payment statistics, not market prices, so the latest month is used.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NAV is assigned when the application is received and the funds are credited to the scheme's bank account and available for use before the cut-off, whatever the amount. Liquid and overnight funds have an earlier cut-off. Do not promise a client a particular day's NAV; the payment has to reach the scheme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UPI was launched as a pilot in April 2016 with 21 banks and opened to the public in August 2016. 'Most payments' means by number: about 87% in August 2026. By value, RTGS is far larger. Continuous cheque clearing began on 4 October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name look-up facility for NEFT and RTGS had to be offered by banks no later than 1 April 2025, at no charge to the customer. On the fourth point, this applies to cheques presented in the day's session, and the usual safeguards of the bank still apply.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Q1: ₹30 crore − ₹21 crore = ₹9 crore, from Bank P to Bank Q. Under gross settlement, ₹30 crore + ₹21 crore = ₹51 crore would move in all.
Q2: NEFT. Both run round the clock, but RTGS has a minimum of ₹2 lakh. RBI sets no limit on NEFT, though the client's bank may have its own.
Q3: The day's NAV applies only if the money is credited to the scheme's account and available for use before the 3:00 pm cut-off. If the payment reaches the scheme after that, the next business day's NAV applies.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256032" cy="5143500"/>
          </a:xfrm>
          <a:prstGeom prst="rect">
            <a:avLst/>
          </a:prstGeom>
          <a:solidFill>
            <a:schemeClr val="accent1"/>
          </a:solidFill>
          <a:ln/>
        </p:spPr>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685800" y="457200"/>
            <a:ext cx="1289304" cy="731520"/>
          </a:xfrm>
          <a:prstGeom prst="rect">
            <a:avLst/>
          </a:prstGeom>
        </p:spPr>
      </p:pic>
      <p:sp>
        <p:nvSpPr>
          <p:cNvPr id="4" name="Text 1"/>
          <p:cNvSpPr/>
          <p:nvPr>
            <p:ph idx="102" type="title" hasCustomPrompt="1"/>
          </p:nvPr>
        </p:nvSpPr>
        <p:spPr>
          <a:xfrm>
            <a:off x="685800" y="1783080"/>
            <a:ext cx="7589520" cy="1371600"/>
          </a:xfrm>
          <a:prstGeom prst="rect">
            <a:avLst/>
          </a:prstGeom>
          <a:noFill/>
          <a:ln/>
        </p:spPr>
        <p:txBody>
          <a:bodyPr wrap="square" rtlCol="0"/>
          <a:lstStyle>
            <a:lvl1pPr algn="l" indent="0" marL="0">
              <a:buNone/>
              <a:defRPr lang="en-US" sz="4200" b="1" dirty="0">
                <a:solidFill>
                  <a:schemeClr val="tx1"/>
                </a:solidFill>
              </a:defRPr>
            </a:lvl1pPr>
          </a:lstStyle>
          <a:p>
            <a:pPr algn="l" indent="0" marL="0">
              <a:buNone/>
            </a:pPr>
            <a:endParaRPr lang="en-US" sz="4200" dirty="0"/>
          </a:p>
        </p:txBody>
      </p:sp>
      <p:sp>
        <p:nvSpPr>
          <p:cNvPr id="5" name="Text 1"/>
          <p:cNvSpPr/>
          <p:nvPr>
            <p:ph idx="103" type="body" hasCustomPrompt="1"/>
          </p:nvPr>
        </p:nvSpPr>
        <p:spPr>
          <a:xfrm>
            <a:off x="685800" y="3200400"/>
            <a:ext cx="6949440" cy="8229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rtlCol="0"/>
          <a:lstStyle>
            <a:lvl1pPr algn="l" indent="0" marL="0">
              <a:buNone/>
              <a:defRPr lang="en-US" sz="2800" b="1" dirty="0">
                <a:solidFill>
                  <a:schemeClr val="tx1"/>
                </a:solidFill>
              </a:defRPr>
            </a:lvl1pPr>
          </a:lstStyle>
          <a:p>
            <a:pPr algn="l" indent="0" marL="0">
              <a:buNone/>
            </a:pPr>
            <a:endParaRPr lang="en-US" sz="2800" dirty="0"/>
          </a:p>
        </p:txBody>
      </p:sp>
      <p:pic>
        <p:nvPicPr>
          <p:cNvPr id="3"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4"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TATEMENT">
    <p:bg>
      <p:bgPr>
        <a:solidFill>
          <a:schemeClr val="bg2"/>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rtlCol="0"/>
          <a:lstStyle>
            <a:lvl1pPr algn="l" indent="0" marL="0">
              <a:buNone/>
              <a:defRPr lang="en-US" sz="3400" b="1" dirty="0">
                <a:solidFill>
                  <a:schemeClr val="tx1"/>
                </a:solidFill>
              </a:defRPr>
            </a:lvl1pPr>
          </a:lstStyle>
          <a:p>
            <a:pPr algn="l" indent="0" marL="0">
              <a:buNone/>
            </a:pP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rtlCol="0"/>
          <a:lstStyle>
            <a:lvl1pPr algn="l" indent="0" marL="0">
              <a:buNone/>
              <a:defRPr lang="en-US" sz="1800" dirty="0">
                <a:solidFill>
                  <a:schemeClr val="accent6"/>
                </a:solidFill>
              </a:defRPr>
            </a:lvl1pPr>
          </a:lstStyle>
          <a:p>
            <a:pPr algn="l" indent="0" marL="0">
              <a:buNone/>
            </a:pPr>
            <a:endParaRPr lang="en-US" sz="1800" dirty="0"/>
          </a:p>
        </p:txBody>
      </p:sp>
      <p:pic>
        <p:nvPicPr>
          <p:cNvPr id="4" name="Image 0" descr="/private/tmp/claude-501/-Users-ram-Documents-Trustner-Tech-Project-TIB-Learning/9dae82a7-0dd1-4a48-8aed-32d34f98913f/scratchpad/mfgyan/deck/logo.png">    </p:cNvPr>
          <p:cNvPicPr>
            <a:picLocks noChangeAspect="1"/>
          </p:cNvPicPr>
          <p:nvPr/>
        </p:nvPicPr>
        <p:blipFill>
          <a:blip r:embed="rId1"/>
          <a:stretch>
            <a:fillRect/>
          </a:stretch>
        </p:blipFill>
        <p:spPr>
          <a:xfrm>
            <a:off x="7882128" y="274320"/>
            <a:ext cx="804672" cy="457200"/>
          </a:xfrm>
          <a:prstGeom prst="rect">
            <a:avLst/>
          </a:prstGeom>
        </p:spPr>
      </p:pic>
      <p:sp>
        <p:nvSpPr>
          <p:cNvPr id="5" name="Text 0"/>
          <p:cNvSpPr/>
          <p:nvPr/>
        </p:nvSpPr>
        <p:spPr>
          <a:xfrm>
            <a:off x="457200" y="4754880"/>
            <a:ext cx="7132320" cy="228600"/>
          </a:xfrm>
          <a:prstGeom prst="rect">
            <a:avLst/>
          </a:prstGeom>
          <a:noFill/>
          <a:ln/>
        </p:spPr>
        <p:txBody>
          <a:bodyPr wrap="square" lIns="0" tIns="0" rIns="0" bIns="0" rtlCol="0" anchor="ctr"/>
          <a:lstStyle/>
          <a:p>
            <a:pPr indent="0" marL="0">
              <a:buNone/>
            </a:pPr>
            <a:r>
              <a:rPr lang="en-US" sz="1000" dirty="0">
                <a:solidFill>
                  <a:schemeClr val="accent6"/>
                </a:solidFill>
              </a:rPr>
              <a:t>Trustner Learning Series  ·  For training and education only. Not investment advice.</a:t>
            </a:r>
            <a:endParaRPr lang="en-US" sz="10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3.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xml"/><Relationship Id="rId2" Type="http://schemas.openxmlformats.org/officeDocument/2006/relationships/slideLayout" Target="../slideLayouts/slideLayout3.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slideLayout" Target="../slideLayouts/slideLayout3.xml"/><Relationship Id="rId5"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slideLayout" Target="../slideLayouts/slideLayout3.xml"/><Relationship Id="rId6"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685800" y="1417320"/>
            <a:ext cx="7315200" cy="274320"/>
          </a:xfrm>
          <a:prstGeom prst="rect">
            <a:avLst/>
          </a:prstGeom>
          <a:noFill/>
          <a:ln/>
        </p:spPr>
        <p:txBody>
          <a:bodyPr wrap="square" lIns="0" tIns="0" rIns="0" bIns="0" rtlCol="0" anchor="t"/>
          <a:lstStyle/>
          <a:p>
            <a:pPr indent="0" marL="0">
              <a:buNone/>
            </a:pPr>
            <a:r>
              <a:rPr lang="en-US" sz="1200" b="1" spc="200" kern="0" dirty="0">
                <a:solidFill>
                  <a:schemeClr val="accent2"/>
                </a:solidFill>
                <a:latin typeface="Calibri" pitchFamily="34" charset="0"/>
                <a:ea typeface="Calibri" pitchFamily="34" charset="-122"/>
                <a:cs typeface="Calibri" pitchFamily="34" charset="-120"/>
              </a:rPr>
              <a:t>FINANCIAL ANALYSIS</a:t>
            </a:r>
            <a:endParaRPr lang="en-US" sz="1200" dirty="0"/>
          </a:p>
        </p:txBody>
      </p:sp>
      <p:sp>
        <p:nvSpPr>
          <p:cNvPr id="3" name="Text 1"/>
          <p:cNvSpPr/>
          <p:nvPr>
            <p:ph idx="102" type="title" hasCustomPrompt="1"/>
          </p:nvPr>
        </p:nvSpPr>
        <p:spPr>
          <a:xfrm>
            <a:off x="685800" y="1783080"/>
            <a:ext cx="7589520" cy="1371600"/>
          </a:xfrm>
          <a:prstGeom prst="rect">
            <a:avLst/>
          </a:prstGeom>
          <a:noFill/>
          <a:ln/>
        </p:spPr>
        <p:txBody>
          <a:bodyPr wrap="square" lIns="0" tIns="0" rIns="0" bIns="0" rtlCol="0" anchor="t"/>
          <a:lstStyle/>
          <a:p>
            <a:pPr algn="l" indent="0" marL="0">
              <a:buNone/>
            </a:pPr>
            <a:r>
              <a:rPr lang="en-US" sz="4200" b="1" dirty="0">
                <a:solidFill>
                  <a:schemeClr val="tx1"/>
                </a:solidFill>
              </a:rPr>
              <a:t>How money moves: UPI, NEFT, RTGS</a:t>
            </a:r>
            <a:endParaRPr lang="en-US" sz="4200" dirty="0"/>
          </a:p>
        </p:txBody>
      </p:sp>
      <p:sp>
        <p:nvSpPr>
          <p:cNvPr id="4" name="Text 1"/>
          <p:cNvSpPr/>
          <p:nvPr>
            <p:ph idx="103" type="body" hasCustomPrompt="1"/>
          </p:nvPr>
        </p:nvSpPr>
        <p:spPr>
          <a:xfrm>
            <a:off x="685800" y="3200400"/>
            <a:ext cx="6949440" cy="822960"/>
          </a:xfrm>
          <a:prstGeom prst="rect">
            <a:avLst/>
          </a:prstGeom>
          <a:noFill/>
          <a:ln/>
        </p:spPr>
        <p:txBody>
          <a:bodyPr wrap="square" lIns="0" tIns="0" rIns="0" bIns="0" rtlCol="0" anchor="t"/>
          <a:lstStyle/>
          <a:p>
            <a:pPr algn="l" indent="0" marL="0">
              <a:buNone/>
            </a:pPr>
            <a:r>
              <a:rPr lang="en-US" sz="1800" dirty="0">
                <a:solidFill>
                  <a:schemeClr val="accent6"/>
                </a:solidFill>
              </a:rPr>
              <a:t>What happens between pressing 'pay' and the money reaching the other account, and how cheques fit in today</a:t>
            </a:r>
            <a:endParaRPr lang="en-US" sz="1800" dirty="0"/>
          </a:p>
        </p:txBody>
      </p:sp>
      <p:sp>
        <p:nvSpPr>
          <p:cNvPr id="5" name="Text 3"/>
          <p:cNvSpPr/>
          <p:nvPr/>
        </p:nvSpPr>
        <p:spPr>
          <a:xfrm>
            <a:off x="685800" y="4343400"/>
            <a:ext cx="7589520" cy="274320"/>
          </a:xfrm>
          <a:prstGeom prst="rect">
            <a:avLst/>
          </a:prstGeom>
          <a:noFill/>
          <a:ln/>
        </p:spPr>
        <p:txBody>
          <a:bodyPr wrap="square" lIns="0" tIns="0" rIns="0" bIns="0" rtlCol="0" anchor="t"/>
          <a:lstStyle/>
          <a:p>
            <a:pPr indent="0" marL="0">
              <a:buNone/>
            </a:pPr>
            <a:r>
              <a:rPr lang="en-US" sz="1200" dirty="0">
                <a:solidFill>
                  <a:schemeClr val="accent6"/>
                </a:solidFill>
                <a:latin typeface="Calibri" pitchFamily="34" charset="0"/>
                <a:ea typeface="Calibri" pitchFamily="34" charset="-122"/>
                <a:cs typeface="Calibri" pitchFamily="34" charset="-120"/>
              </a:rPr>
              <a:t>Payment figures for August 2026; rules as on 12 October 2026</a:t>
            </a:r>
            <a:endParaRPr lang="en-US" sz="1200" dirty="0"/>
          </a:p>
        </p:txBody>
      </p:sp>
      <p:sp>
        <p:nvSpPr>
          <p:cNvPr id="6" name="Text 4"/>
          <p:cNvSpPr/>
          <p:nvPr/>
        </p:nvSpPr>
        <p:spPr>
          <a:xfrm>
            <a:off x="685800" y="4645152"/>
            <a:ext cx="7589520" cy="228600"/>
          </a:xfrm>
          <a:prstGeom prst="rect">
            <a:avLst/>
          </a:prstGeom>
          <a:noFill/>
          <a:ln/>
        </p:spPr>
        <p:txBody>
          <a:bodyPr wrap="square" lIns="0" tIns="0" rIns="0" bIns="0" rtlCol="0" anchor="t"/>
          <a:lstStyle/>
          <a:p>
            <a:pPr indent="0" marL="0">
              <a:buNone/>
            </a:pPr>
            <a:r>
              <a:rPr lang="en-US" sz="1000" dirty="0">
                <a:solidFill>
                  <a:schemeClr val="accent6"/>
                </a:solidFill>
                <a:latin typeface="Calibri" pitchFamily="34" charset="0"/>
                <a:ea typeface="Calibri" pitchFamily="34" charset="-122"/>
                <a:cs typeface="Calibri" pitchFamily="34" charset="-120"/>
              </a:rPr>
              <a:t>For training and education only. Not investment advice.</a:t>
            </a:r>
            <a:endParaRPr lang="en-US" sz="1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731520" y="914400"/>
            <a:ext cx="7680960" cy="1920240"/>
          </a:xfrm>
          <a:prstGeom prst="rect">
            <a:avLst/>
          </a:prstGeom>
          <a:noFill/>
          <a:ln/>
        </p:spPr>
        <p:txBody>
          <a:bodyPr wrap="square" lIns="0" tIns="0" rIns="0" bIns="0" rtlCol="0" anchor="b"/>
          <a:lstStyle/>
          <a:p>
            <a:pPr algn="l" indent="0" marL="0">
              <a:buNone/>
            </a:pPr>
            <a:r>
              <a:rPr lang="en-US" sz="3400" b="1" dirty="0">
                <a:solidFill>
                  <a:schemeClr val="tx1"/>
                </a:solidFill>
              </a:rPr>
              <a:t>When you pay someone, no notes travel. Banks change two balances, then settle with each other.</a:t>
            </a:r>
            <a:endParaRPr lang="en-US" sz="3400" dirty="0"/>
          </a:p>
        </p:txBody>
      </p:sp>
      <p:sp>
        <p:nvSpPr>
          <p:cNvPr id="3" name="Text 0"/>
          <p:cNvSpPr/>
          <p:nvPr>
            <p:ph idx="101" type="body" hasCustomPrompt="1"/>
          </p:nvPr>
        </p:nvSpPr>
        <p:spPr>
          <a:xfrm>
            <a:off x="731520" y="3108960"/>
            <a:ext cx="7498080" cy="1280160"/>
          </a:xfrm>
          <a:prstGeom prst="rect">
            <a:avLst/>
          </a:prstGeom>
          <a:noFill/>
          <a:ln/>
        </p:spPr>
        <p:txBody>
          <a:bodyPr wrap="square" lIns="0" tIns="0" rIns="0" bIns="0" rtlCol="0" anchor="t"/>
          <a:lstStyle/>
          <a:p>
            <a:pPr algn="l" indent="0" marL="0">
              <a:buNone/>
            </a:pPr>
            <a:r>
              <a:rPr lang="en-US" sz="1800" dirty="0">
                <a:solidFill>
                  <a:schemeClr val="accent6"/>
                </a:solidFill>
              </a:rPr>
              <a:t>How fast that happens depends on the system used. India's main systems are run by the Reserve Bank of India (RBI) and the National Payments Corporation of India (NPCI).</a:t>
            </a:r>
            <a:endParaRPr lang="en-US" sz="18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ways money moves between banks</a:t>
            </a:r>
            <a:endParaRPr lang="en-US" sz="2800" dirty="0"/>
          </a:p>
        </p:txBody>
      </p:sp>
      <p:sp>
        <p:nvSpPr>
          <p:cNvPr id="4" name="Shape 1"/>
          <p:cNvSpPr/>
          <p:nvPr/>
        </p:nvSpPr>
        <p:spPr>
          <a:xfrm>
            <a:off x="457200" y="1188720"/>
            <a:ext cx="1885950" cy="2468880"/>
          </a:xfrm>
          <a:prstGeom prst="roundRect">
            <a:avLst>
              <a:gd name="adj" fmla="val 2909"/>
            </a:avLst>
          </a:prstGeom>
          <a:solidFill>
            <a:srgbClr val="FFFFFF"/>
          </a:solidFill>
          <a:ln w="9525">
            <a:solidFill>
              <a:schemeClr val="accent5"/>
            </a:solidFill>
            <a:prstDash val="solid"/>
          </a:ln>
        </p:spPr>
      </p:sp>
      <p:sp>
        <p:nvSpPr>
          <p:cNvPr id="5" name="Shape 2"/>
          <p:cNvSpPr/>
          <p:nvPr/>
        </p:nvSpPr>
        <p:spPr>
          <a:xfrm>
            <a:off x="457200" y="1188720"/>
            <a:ext cx="188595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1794510" y="1408176"/>
            <a:ext cx="329184" cy="329184"/>
          </a:xfrm>
          <a:prstGeom prst="rect">
            <a:avLst/>
          </a:prstGeom>
        </p:spPr>
      </p:pic>
      <p:sp>
        <p:nvSpPr>
          <p:cNvPr id="7" name="Text 3"/>
          <p:cNvSpPr/>
          <p:nvPr/>
        </p:nvSpPr>
        <p:spPr>
          <a:xfrm>
            <a:off x="685800" y="1408176"/>
            <a:ext cx="1017270" cy="502920"/>
          </a:xfrm>
          <a:prstGeom prst="rect">
            <a:avLst/>
          </a:prstGeom>
          <a:noFill/>
          <a:ln/>
        </p:spPr>
        <p:txBody>
          <a:bodyPr wrap="square" lIns="0" tIns="0" rIns="0" bIns="0" rtlCol="0" anchor="ctr"/>
          <a:lstStyle/>
          <a:p>
            <a:pPr indent="0" marL="0">
              <a:buNone/>
            </a:pPr>
            <a:r>
              <a:rPr lang="en-US" sz="2800" b="1" dirty="0">
                <a:solidFill>
                  <a:schemeClr val="accent1"/>
                </a:solidFill>
                <a:latin typeface="Cambria" pitchFamily="34" charset="0"/>
                <a:ea typeface="Cambria" pitchFamily="34" charset="-122"/>
                <a:cs typeface="Cambria" pitchFamily="34" charset="-120"/>
              </a:rPr>
              <a:t>UPI</a:t>
            </a:r>
            <a:endParaRPr lang="en-US" sz="2800" dirty="0"/>
          </a:p>
        </p:txBody>
      </p:sp>
      <p:sp>
        <p:nvSpPr>
          <p:cNvPr id="8" name="Text 4"/>
          <p:cNvSpPr/>
          <p:nvPr/>
        </p:nvSpPr>
        <p:spPr>
          <a:xfrm>
            <a:off x="6858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From a phone</a:t>
            </a:r>
            <a:endParaRPr lang="en-US" sz="1550" dirty="0"/>
          </a:p>
        </p:txBody>
      </p:sp>
      <p:sp>
        <p:nvSpPr>
          <p:cNvPr id="9" name="Text 5"/>
          <p:cNvSpPr/>
          <p:nvPr/>
        </p:nvSpPr>
        <p:spPr>
          <a:xfrm>
            <a:off x="6858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Instant payment through a phone app, round the clock. Run by NPCI. Usually up to ₹1 lakh a payment.</a:t>
            </a:r>
            <a:endParaRPr lang="en-US" sz="1250" dirty="0"/>
          </a:p>
        </p:txBody>
      </p:sp>
      <p:sp>
        <p:nvSpPr>
          <p:cNvPr id="10" name="Shape 6"/>
          <p:cNvSpPr/>
          <p:nvPr/>
        </p:nvSpPr>
        <p:spPr>
          <a:xfrm>
            <a:off x="2571750" y="1188720"/>
            <a:ext cx="1885950" cy="2468880"/>
          </a:xfrm>
          <a:prstGeom prst="roundRect">
            <a:avLst>
              <a:gd name="adj" fmla="val 2909"/>
            </a:avLst>
          </a:prstGeom>
          <a:solidFill>
            <a:srgbClr val="FFFFFF"/>
          </a:solidFill>
          <a:ln w="9525">
            <a:solidFill>
              <a:schemeClr val="accent5"/>
            </a:solidFill>
            <a:prstDash val="solid"/>
          </a:ln>
        </p:spPr>
      </p:sp>
      <p:sp>
        <p:nvSpPr>
          <p:cNvPr id="11" name="Shape 7"/>
          <p:cNvSpPr/>
          <p:nvPr/>
        </p:nvSpPr>
        <p:spPr>
          <a:xfrm>
            <a:off x="2571750" y="1188720"/>
            <a:ext cx="188595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909060" y="1408176"/>
            <a:ext cx="329184" cy="329184"/>
          </a:xfrm>
          <a:prstGeom prst="rect">
            <a:avLst/>
          </a:prstGeom>
        </p:spPr>
      </p:pic>
      <p:sp>
        <p:nvSpPr>
          <p:cNvPr id="13" name="Text 8"/>
          <p:cNvSpPr/>
          <p:nvPr/>
        </p:nvSpPr>
        <p:spPr>
          <a:xfrm>
            <a:off x="2800350" y="1408176"/>
            <a:ext cx="1017270" cy="502920"/>
          </a:xfrm>
          <a:prstGeom prst="rect">
            <a:avLst/>
          </a:prstGeom>
          <a:noFill/>
          <a:ln/>
        </p:spPr>
        <p:txBody>
          <a:bodyPr wrap="square" lIns="0" tIns="0" rIns="0" bIns="0" rtlCol="0" anchor="ctr"/>
          <a:lstStyle/>
          <a:p>
            <a:pPr indent="0" marL="0">
              <a:buNone/>
            </a:pPr>
            <a:r>
              <a:rPr lang="en-US" sz="2800" b="1" dirty="0">
                <a:solidFill>
                  <a:schemeClr val="accent2"/>
                </a:solidFill>
                <a:latin typeface="Cambria" pitchFamily="34" charset="0"/>
                <a:ea typeface="Cambria" pitchFamily="34" charset="-122"/>
                <a:cs typeface="Cambria" pitchFamily="34" charset="-120"/>
              </a:rPr>
              <a:t>NEFT</a:t>
            </a:r>
            <a:endParaRPr lang="en-US" sz="2800" dirty="0"/>
          </a:p>
        </p:txBody>
      </p:sp>
      <p:sp>
        <p:nvSpPr>
          <p:cNvPr id="14" name="Text 9"/>
          <p:cNvSpPr/>
          <p:nvPr/>
        </p:nvSpPr>
        <p:spPr>
          <a:xfrm>
            <a:off x="28003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In batches</a:t>
            </a:r>
            <a:endParaRPr lang="en-US" sz="1550" dirty="0"/>
          </a:p>
        </p:txBody>
      </p:sp>
      <p:sp>
        <p:nvSpPr>
          <p:cNvPr id="15" name="Text 10"/>
          <p:cNvSpPr/>
          <p:nvPr/>
        </p:nvSpPr>
        <p:spPr>
          <a:xfrm>
            <a:off x="28003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Round the clock, in half-hourly batches. Run by RBI, which sets no limit on the amount.</a:t>
            </a:r>
            <a:endParaRPr lang="en-US" sz="1250" dirty="0"/>
          </a:p>
        </p:txBody>
      </p:sp>
      <p:sp>
        <p:nvSpPr>
          <p:cNvPr id="16" name="Shape 11"/>
          <p:cNvSpPr/>
          <p:nvPr/>
        </p:nvSpPr>
        <p:spPr>
          <a:xfrm>
            <a:off x="4686300" y="1188720"/>
            <a:ext cx="1885950" cy="2468880"/>
          </a:xfrm>
          <a:prstGeom prst="roundRect">
            <a:avLst>
              <a:gd name="adj" fmla="val 2909"/>
            </a:avLst>
          </a:prstGeom>
          <a:solidFill>
            <a:srgbClr val="FFFFFF"/>
          </a:solidFill>
          <a:ln w="9525">
            <a:solidFill>
              <a:schemeClr val="accent5"/>
            </a:solidFill>
            <a:prstDash val="solid"/>
          </a:ln>
        </p:spPr>
      </p:sp>
      <p:sp>
        <p:nvSpPr>
          <p:cNvPr id="17" name="Shape 12"/>
          <p:cNvSpPr/>
          <p:nvPr/>
        </p:nvSpPr>
        <p:spPr>
          <a:xfrm>
            <a:off x="4686300" y="1188720"/>
            <a:ext cx="1885950" cy="64008"/>
          </a:xfrm>
          <a:prstGeom prst="rect">
            <a:avLst/>
          </a:prstGeom>
          <a:solidFill>
            <a:schemeClr val="accent3"/>
          </a:solidFill>
          <a:ln w="12700">
            <a:solidFill>
              <a:schemeClr val="accent3"/>
            </a:solidFill>
            <a:prstDash val="solid"/>
          </a:ln>
        </p:spPr>
      </p:sp>
      <p:pic>
        <p:nvPicPr>
          <p:cNvPr id="18" name="Image 2" descr="preencoded.png">    </p:cNvPr>
          <p:cNvPicPr>
            <a:picLocks noChangeAspect="1"/>
          </p:cNvPicPr>
          <p:nvPr/>
        </p:nvPicPr>
        <p:blipFill>
          <a:blip r:embed="rId3"/>
          <a:stretch>
            <a:fillRect/>
          </a:stretch>
        </p:blipFill>
        <p:spPr>
          <a:xfrm>
            <a:off x="6023610" y="1408176"/>
            <a:ext cx="329184" cy="329184"/>
          </a:xfrm>
          <a:prstGeom prst="rect">
            <a:avLst/>
          </a:prstGeom>
        </p:spPr>
      </p:pic>
      <p:sp>
        <p:nvSpPr>
          <p:cNvPr id="19" name="Text 13"/>
          <p:cNvSpPr/>
          <p:nvPr/>
        </p:nvSpPr>
        <p:spPr>
          <a:xfrm>
            <a:off x="4914900" y="1408176"/>
            <a:ext cx="1017270" cy="502920"/>
          </a:xfrm>
          <a:prstGeom prst="rect">
            <a:avLst/>
          </a:prstGeom>
          <a:noFill/>
          <a:ln/>
        </p:spPr>
        <p:txBody>
          <a:bodyPr wrap="square" lIns="0" tIns="0" rIns="0" bIns="0" rtlCol="0" anchor="ctr"/>
          <a:lstStyle/>
          <a:p>
            <a:pPr indent="0" marL="0">
              <a:buNone/>
            </a:pPr>
            <a:r>
              <a:rPr lang="en-US" sz="2800" b="1" dirty="0">
                <a:solidFill>
                  <a:schemeClr val="accent3"/>
                </a:solidFill>
                <a:latin typeface="Cambria" pitchFamily="34" charset="0"/>
                <a:ea typeface="Cambria" pitchFamily="34" charset="-122"/>
                <a:cs typeface="Cambria" pitchFamily="34" charset="-120"/>
              </a:rPr>
              <a:t>RTGS</a:t>
            </a:r>
            <a:endParaRPr lang="en-US" sz="2800" dirty="0"/>
          </a:p>
        </p:txBody>
      </p:sp>
      <p:sp>
        <p:nvSpPr>
          <p:cNvPr id="20" name="Text 14"/>
          <p:cNvSpPr/>
          <p:nvPr/>
        </p:nvSpPr>
        <p:spPr>
          <a:xfrm>
            <a:off x="491490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One by one</a:t>
            </a:r>
            <a:endParaRPr lang="en-US" sz="1550" dirty="0"/>
          </a:p>
        </p:txBody>
      </p:sp>
      <p:sp>
        <p:nvSpPr>
          <p:cNvPr id="21" name="Text 15"/>
          <p:cNvSpPr/>
          <p:nvPr/>
        </p:nvSpPr>
        <p:spPr>
          <a:xfrm>
            <a:off x="491490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Each payment settles on its own, at once. Run by RBI. Minimum ₹2 lakh, with no upper limit.</a:t>
            </a:r>
            <a:endParaRPr lang="en-US" sz="1250" dirty="0"/>
          </a:p>
        </p:txBody>
      </p:sp>
      <p:sp>
        <p:nvSpPr>
          <p:cNvPr id="22" name="Shape 16"/>
          <p:cNvSpPr/>
          <p:nvPr/>
        </p:nvSpPr>
        <p:spPr>
          <a:xfrm>
            <a:off x="6800850" y="1188720"/>
            <a:ext cx="1885950" cy="2468880"/>
          </a:xfrm>
          <a:prstGeom prst="roundRect">
            <a:avLst>
              <a:gd name="adj" fmla="val 2909"/>
            </a:avLst>
          </a:prstGeom>
          <a:solidFill>
            <a:srgbClr val="FFFFFF"/>
          </a:solidFill>
          <a:ln w="9525">
            <a:solidFill>
              <a:schemeClr val="accent5"/>
            </a:solidFill>
            <a:prstDash val="solid"/>
          </a:ln>
        </p:spPr>
      </p:sp>
      <p:sp>
        <p:nvSpPr>
          <p:cNvPr id="23" name="Shape 17"/>
          <p:cNvSpPr/>
          <p:nvPr/>
        </p:nvSpPr>
        <p:spPr>
          <a:xfrm>
            <a:off x="6800850" y="1188720"/>
            <a:ext cx="1885950" cy="64008"/>
          </a:xfrm>
          <a:prstGeom prst="rect">
            <a:avLst/>
          </a:prstGeom>
          <a:solidFill>
            <a:schemeClr val="accent4"/>
          </a:solidFill>
          <a:ln w="12700">
            <a:solidFill>
              <a:schemeClr val="accent4"/>
            </a:solidFill>
            <a:prstDash val="solid"/>
          </a:ln>
        </p:spPr>
      </p:sp>
      <p:pic>
        <p:nvPicPr>
          <p:cNvPr id="24" name="Image 3" descr="preencoded.png">    </p:cNvPr>
          <p:cNvPicPr>
            <a:picLocks noChangeAspect="1"/>
          </p:cNvPicPr>
          <p:nvPr/>
        </p:nvPicPr>
        <p:blipFill>
          <a:blip r:embed="rId4"/>
          <a:stretch>
            <a:fillRect/>
          </a:stretch>
        </p:blipFill>
        <p:spPr>
          <a:xfrm>
            <a:off x="8138160" y="1408176"/>
            <a:ext cx="329184" cy="329184"/>
          </a:xfrm>
          <a:prstGeom prst="rect">
            <a:avLst/>
          </a:prstGeom>
        </p:spPr>
      </p:pic>
      <p:sp>
        <p:nvSpPr>
          <p:cNvPr id="25" name="Text 18"/>
          <p:cNvSpPr/>
          <p:nvPr/>
        </p:nvSpPr>
        <p:spPr>
          <a:xfrm>
            <a:off x="7029450" y="1408176"/>
            <a:ext cx="1017270" cy="502920"/>
          </a:xfrm>
          <a:prstGeom prst="rect">
            <a:avLst/>
          </a:prstGeom>
          <a:noFill/>
          <a:ln/>
        </p:spPr>
        <p:txBody>
          <a:bodyPr wrap="square" lIns="0" tIns="0" rIns="0" bIns="0" rtlCol="0" anchor="ctr"/>
          <a:lstStyle/>
          <a:p>
            <a:pPr indent="0" marL="0">
              <a:buNone/>
            </a:pPr>
            <a:r>
              <a:rPr lang="en-US" sz="2800" b="1" dirty="0">
                <a:solidFill>
                  <a:schemeClr val="accent4"/>
                </a:solidFill>
                <a:latin typeface="Cambria" pitchFamily="34" charset="0"/>
                <a:ea typeface="Cambria" pitchFamily="34" charset="-122"/>
                <a:cs typeface="Cambria" pitchFamily="34" charset="-120"/>
              </a:rPr>
              <a:t>CTS</a:t>
            </a:r>
            <a:endParaRPr lang="en-US" sz="2800" dirty="0"/>
          </a:p>
        </p:txBody>
      </p:sp>
      <p:sp>
        <p:nvSpPr>
          <p:cNvPr id="26" name="Text 19"/>
          <p:cNvSpPr/>
          <p:nvPr/>
        </p:nvSpPr>
        <p:spPr>
          <a:xfrm>
            <a:off x="7029450" y="1975104"/>
            <a:ext cx="1428750" cy="329184"/>
          </a:xfrm>
          <a:prstGeom prst="rect">
            <a:avLst/>
          </a:prstGeom>
          <a:noFill/>
          <a:ln/>
        </p:spPr>
        <p:txBody>
          <a:bodyPr wrap="square" lIns="0" tIns="0" rIns="0" bIns="0" rtlCol="0" anchor="ctr"/>
          <a:lstStyle/>
          <a:p>
            <a:pPr indent="0" marL="0">
              <a:buNone/>
            </a:pPr>
            <a:r>
              <a:rPr lang="en-US" sz="1550" b="1" dirty="0">
                <a:solidFill>
                  <a:schemeClr val="tx1"/>
                </a:solidFill>
                <a:latin typeface="Calibri" pitchFamily="34" charset="0"/>
                <a:ea typeface="Calibri" pitchFamily="34" charset="-122"/>
                <a:cs typeface="Calibri" pitchFamily="34" charset="-120"/>
              </a:rPr>
              <a:t>Cheques</a:t>
            </a:r>
            <a:endParaRPr lang="en-US" sz="1550" dirty="0"/>
          </a:p>
        </p:txBody>
      </p:sp>
      <p:sp>
        <p:nvSpPr>
          <p:cNvPr id="27" name="Text 20"/>
          <p:cNvSpPr/>
          <p:nvPr/>
        </p:nvSpPr>
        <p:spPr>
          <a:xfrm>
            <a:off x="7029450" y="2377440"/>
            <a:ext cx="1428750" cy="1170432"/>
          </a:xfrm>
          <a:prstGeom prst="rect">
            <a:avLst/>
          </a:prstGeom>
          <a:noFill/>
          <a:ln/>
        </p:spPr>
        <p:txBody>
          <a:bodyPr wrap="square" lIns="0" tIns="0" rIns="0" bIns="0" rtlCol="0" anchor="t"/>
          <a:lstStyle/>
          <a:p>
            <a:pPr indent="0" marL="0">
              <a:spcAft>
                <a:spcPts val="600"/>
              </a:spcAft>
              <a:buNone/>
            </a:pPr>
            <a:r>
              <a:rPr lang="en-US" sz="1250" dirty="0">
                <a:solidFill>
                  <a:schemeClr val="tx1"/>
                </a:solidFill>
                <a:latin typeface="Calibri" pitchFamily="34" charset="0"/>
                <a:ea typeface="Calibri" pitchFamily="34" charset="-122"/>
                <a:cs typeface="Calibri" pitchFamily="34" charset="-120"/>
              </a:rPr>
              <a:t>Cheque Truncation System. An image of the cheque goes to the clearing house, not the paper.</a:t>
            </a:r>
            <a:endParaRPr lang="en-US" sz="1250" dirty="0"/>
          </a:p>
        </p:txBody>
      </p:sp>
      <p:sp>
        <p:nvSpPr>
          <p:cNvPr id="28"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9"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In full: Unified Payments Interface, National Electronic Funds Transfer, Real Time Gross Settlement.</a:t>
            </a:r>
            <a:endParaRPr lang="en-US" sz="1350" dirty="0"/>
          </a:p>
        </p:txBody>
      </p:sp>
      <p:sp>
        <p:nvSpPr>
          <p:cNvPr id="30"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Sources: RBI FAQs on NEFT (2 Sep 2024) and RTGS (31 Oct 2022); NPCI UPI FAQs; PIB note on UPI, 24 Aug 2026; RBI circular of 13 Aug 2025 on CTS.</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Settling one by one, or netting</a:t>
            </a:r>
            <a:endParaRPr lang="en-US" sz="2800" dirty="0"/>
          </a:p>
        </p:txBody>
      </p:sp>
      <p:sp>
        <p:nvSpPr>
          <p:cNvPr id="4" name="Shape 1"/>
          <p:cNvSpPr/>
          <p:nvPr/>
        </p:nvSpPr>
        <p:spPr>
          <a:xfrm>
            <a:off x="457200" y="1188720"/>
            <a:ext cx="2834640" cy="2487168"/>
          </a:xfrm>
          <a:prstGeom prst="roundRect">
            <a:avLst>
              <a:gd name="adj" fmla="val 2206"/>
            </a:avLst>
          </a:prstGeom>
          <a:solidFill>
            <a:schemeClr val="bg2"/>
          </a:solidFill>
          <a:ln w="9525">
            <a:solidFill>
              <a:schemeClr val="accent5"/>
            </a:solidFill>
            <a:prstDash val="solid"/>
          </a:ln>
        </p:spPr>
      </p:sp>
      <p:sp>
        <p:nvSpPr>
          <p:cNvPr id="5" name="Text 2"/>
          <p:cNvSpPr/>
          <p:nvPr/>
        </p:nvSpPr>
        <p:spPr>
          <a:xfrm>
            <a:off x="658368" y="1325880"/>
            <a:ext cx="2468880" cy="274320"/>
          </a:xfrm>
          <a:prstGeom prst="rect">
            <a:avLst/>
          </a:prstGeom>
          <a:noFill/>
          <a:ln/>
        </p:spPr>
        <p:txBody>
          <a:bodyPr wrap="square" lIns="0" tIns="0" rIns="0" bIns="0" rtlCol="0" anchor="t"/>
          <a:lstStyle/>
          <a:p>
            <a:pPr indent="0" marL="0">
              <a:buNone/>
            </a:pPr>
            <a:r>
              <a:rPr lang="en-US" sz="1200" b="1" spc="100" kern="0" dirty="0">
                <a:solidFill>
                  <a:schemeClr val="accent2"/>
                </a:solidFill>
                <a:latin typeface="Calibri" pitchFamily="34" charset="0"/>
                <a:ea typeface="Calibri" pitchFamily="34" charset="-122"/>
                <a:cs typeface="Calibri" pitchFamily="34" charset="-120"/>
              </a:rPr>
              <a:t>TWO BANKS, 30 MINUTES</a:t>
            </a:r>
            <a:endParaRPr lang="en-US" sz="1200" dirty="0"/>
          </a:p>
        </p:txBody>
      </p:sp>
      <p:sp>
        <p:nvSpPr>
          <p:cNvPr id="6" name="Text 3"/>
          <p:cNvSpPr/>
          <p:nvPr/>
        </p:nvSpPr>
        <p:spPr>
          <a:xfrm>
            <a:off x="658368" y="1645920"/>
            <a:ext cx="2468880" cy="1965960"/>
          </a:xfrm>
          <a:prstGeom prst="rect">
            <a:avLst/>
          </a:prstGeom>
          <a:noFill/>
          <a:ln/>
        </p:spPr>
        <p:txBody>
          <a:bodyPr wrap="square" lIns="0" tIns="0" rIns="0" bIns="0" rtlCol="0" anchor="t"/>
          <a:lstStyle/>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Customers of Bank A send ₹50 crore to customers of Bank B.</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Customers of Bank B send ₹42 crore to customers of Bank A.</a:t>
            </a:r>
            <a:endParaRPr lang="en-US" sz="1300" dirty="0"/>
          </a:p>
          <a:p>
            <a:pPr indent="0" marL="0">
              <a:spcAft>
                <a:spcPts val="500"/>
              </a:spcAft>
              <a:buNone/>
            </a:pPr>
            <a:endParaRPr lang="en-US" sz="1300" dirty="0"/>
          </a:p>
          <a:p>
            <a:pPr indent="0" marL="0">
              <a:spcAft>
                <a:spcPts val="500"/>
              </a:spcAft>
              <a:buNone/>
            </a:pPr>
            <a:r>
              <a:rPr lang="en-US" sz="1300" dirty="0">
                <a:solidFill>
                  <a:schemeClr val="tx1"/>
                </a:solidFill>
                <a:latin typeface="Calibri" pitchFamily="34" charset="0"/>
                <a:ea typeface="Calibri" pitchFamily="34" charset="-122"/>
                <a:cs typeface="Calibri" pitchFamily="34" charset="-120"/>
              </a:rPr>
              <a:t>All figures are assumed.</a:t>
            </a:r>
            <a:endParaRPr lang="en-US" sz="1300" dirty="0"/>
          </a:p>
        </p:txBody>
      </p:sp>
      <p:sp>
        <p:nvSpPr>
          <p:cNvPr id="7" name="Shape 4"/>
          <p:cNvSpPr/>
          <p:nvPr/>
        </p:nvSpPr>
        <p:spPr>
          <a:xfrm>
            <a:off x="3474720" y="1188720"/>
            <a:ext cx="5212080" cy="2487168"/>
          </a:xfrm>
          <a:prstGeom prst="roundRect">
            <a:avLst>
              <a:gd name="adj" fmla="val 2206"/>
            </a:avLst>
          </a:prstGeom>
          <a:solidFill>
            <a:srgbClr val="FFFFFF"/>
          </a:solidFill>
          <a:ln w="9525">
            <a:solidFill>
              <a:schemeClr val="accent5"/>
            </a:solidFill>
            <a:prstDash val="solid"/>
          </a:ln>
        </p:spPr>
      </p:sp>
      <p:graphicFrame>
        <p:nvGraphicFramePr>
          <p:cNvPr id="5" name="Table 0"/>
          <p:cNvGraphicFramePr>
            <a:graphicFrameLocks noGrp="1"/>
          </p:cNvGraphicFramePr>
          <p:nvPr>
            <p:extLst>
              <p:ext uri="{D42A27DB-BD31-4B8C-83A1-F6EECF244321}">
                <p14:modId xmlns:p14="http://schemas.microsoft.com/office/powerpoint/2010/main" val="1579011935"/>
              </p:ext>
            </p:extLst>
          </p:nvPr>
        </p:nvGraphicFramePr>
        <p:xfrm>
          <a:off x="3566160" y="1261872"/>
          <a:ext cx="5029200" cy="914400"/>
        </p:xfrm>
        <a:graphic>
          <a:graphicData uri="http://schemas.openxmlformats.org/drawingml/2006/table">
            <a:tbl>
              <a:tblPr/>
              <a:tblGrid>
                <a:gridCol w="411480"/>
                <a:gridCol w="4617720"/>
              </a:tblGrid>
              <a:tr h="560070">
                <a:tc>
                  <a:txBody>
                    <a:bodyPr/>
                    <a:lstStyle/>
                    <a:p>
                      <a:pPr algn="ctr" indent="0" marL="0">
                        <a:buNone/>
                      </a:pPr>
                      <a:r>
                        <a:rPr lang="en-US" sz="1300" b="1" dirty="0">
                          <a:solidFill>
                            <a:schemeClr val="accent1"/>
                          </a:solidFill>
                        </a:rPr>
                        <a:t>1</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Gross, as in RTGS: each payment settles on its own as it arrives. In all, ₹50 crore + ₹42 crore = ₹92 crore moves between the two banks.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2</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Net, as in an NEFT batch: payments are added up first. Only the difference moves: ₹50 crore − ₹42 crore = ₹8 crore, from Bank A to Bank B.</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3</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The customers are paid in full either way: ₹50 crore to Bank B's customers and ₹42 crore to Bank A's.</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r h="560070">
                <a:tc>
                  <a:txBody>
                    <a:bodyPr/>
                    <a:lstStyle/>
                    <a:p>
                      <a:pPr algn="ctr" indent="0" marL="0">
                        <a:buNone/>
                      </a:pPr>
                      <a:r>
                        <a:rPr lang="en-US" sz="1300" b="1" dirty="0">
                          <a:solidFill>
                            <a:schemeClr val="accent1"/>
                          </a:solidFill>
                        </a:rPr>
                        <a:t>4</a:t>
                      </a:r>
                      <a:endParaRPr lang="en-US" sz="1300" dirty="0"/>
                    </a:p>
                  </a:txBody>
                  <a:tcPr marL="76200" marR="76200" marT="25400" marB="25400" anchor="ctr">
                    <a:lnL w="0" cap="flat" cmpd="sng" algn="ctr">
                      <a:noFill/>
                    </a:lnL>
                    <a:lnR w="0" cap="flat" cmpd="sng" algn="ctr">
                      <a:noFill/>
                    </a:lnR>
                    <a:lnT w="0" cap="flat" cmpd="sng" algn="ctr">
                      <a:noFill/>
                    </a:lnT>
                    <a:lnB w="0" cap="flat" cmpd="sng" algn="ctr">
                      <a:noFill/>
                    </a:lnB>
                  </a:tcPr>
                </a:tc>
                <a:tc>
                  <a:txBody>
                    <a:bodyPr/>
                    <a:lstStyle/>
                    <a:p>
                      <a:pPr indent="0" marL="0">
                        <a:buNone/>
                      </a:pPr>
                      <a:r>
                        <a:rPr lang="en-US" sz="1250" dirty="0">
                          <a:solidFill>
                            <a:schemeClr val="tx1"/>
                          </a:solidFill>
                        </a:rPr>
                        <a:t>Netting needs less money to move between the banks. But the batch has to close before it can settle.</a:t>
                      </a:r>
                      <a:endParaRPr lang="en-US" sz="1250" dirty="0"/>
                    </a:p>
                  </a:txBody>
                  <a:tcPr marL="76200" marR="76200" marT="25400" marB="25400" anchor="ctr">
                    <a:lnL w="0" cap="flat" cmpd="sng" algn="ctr">
                      <a:noFill/>
                    </a:lnL>
                    <a:lnR w="0" cap="flat" cmpd="sng" algn="ctr">
                      <a:noFill/>
                    </a:lnR>
                    <a:lnT w="0" cap="flat" cmpd="sng" algn="ctr">
                      <a:noFill/>
                    </a:lnT>
                    <a:lnB w="0" cap="flat" cmpd="sng" algn="ctr">
                      <a:noFill/>
                    </a:lnB>
                  </a:tcPr>
                </a:tc>
              </a:tr>
            </a:tbl>
          </a:graphicData>
        </a:graphic>
      </p:graphicFrame>
      <p:sp>
        <p:nvSpPr>
          <p:cNvPr id="9" name="Shape 5"/>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10" name="Text 6"/>
          <p:cNvSpPr/>
          <p:nvPr/>
        </p:nvSpPr>
        <p:spPr>
          <a:xfrm>
            <a:off x="658368" y="3840480"/>
            <a:ext cx="7827264" cy="566928"/>
          </a:xfrm>
          <a:prstGeom prst="rect">
            <a:avLst/>
          </a:prstGeom>
          <a:noFill/>
          <a:ln/>
        </p:spPr>
        <p:txBody>
          <a:bodyPr wrap="square" lIns="0" tIns="0" rIns="0" bIns="0" rtlCol="0" anchor="ctr"/>
          <a:lstStyle/>
          <a:p>
            <a:pPr indent="0" marL="0">
              <a:buNone/>
            </a:pPr>
            <a:r>
              <a:rPr lang="en-US" sz="1400" b="1" dirty="0">
                <a:solidFill>
                  <a:srgbClr val="FFFFFF"/>
                </a:solidFill>
              </a:rPr>
              <a:t>Gross settlement is immediate, payment by payment. Net settlement waits for the batch to close.</a:t>
            </a:r>
            <a:endParaRPr lang="en-US" sz="1400" dirty="0"/>
          </a:p>
        </p:txBody>
      </p:sp>
      <p:sp>
        <p:nvSpPr>
          <p:cNvPr id="11" name="Text 7"/>
          <p:cNvSpPr/>
          <p:nvPr/>
        </p:nvSpPr>
        <p:spPr>
          <a:xfrm>
            <a:off x="457200" y="4498848"/>
            <a:ext cx="8229600" cy="246888"/>
          </a:xfrm>
          <a:prstGeom prst="rect">
            <a:avLst/>
          </a:prstGeom>
          <a:noFill/>
          <a:ln/>
        </p:spPr>
        <p:txBody>
          <a:bodyPr wrap="square" lIns="0" tIns="0" rIns="0" bIns="0" rtlCol="0" anchor="t"/>
          <a:lstStyle/>
          <a:p>
            <a:pPr indent="0" marL="0">
              <a:buNone/>
            </a:pPr>
            <a:r>
              <a:rPr lang="en-US" sz="950" i="1" dirty="0">
                <a:solidFill>
                  <a:schemeClr val="accent6"/>
                </a:solidFill>
                <a:latin typeface="Calibri" pitchFamily="34" charset="0"/>
                <a:ea typeface="Calibri" pitchFamily="34" charset="-122"/>
                <a:cs typeface="Calibri" pitchFamily="34" charset="-120"/>
              </a:rPr>
              <a:t>Illustration with two invented banks and assumed figures. Real batches net the payments of many banks at once.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UPI, NEFT and RTGS side by side</a:t>
            </a:r>
            <a:endParaRPr lang="en-US" sz="2800" dirty="0"/>
          </a:p>
        </p:txBody>
      </p:sp>
      <p:graphicFrame>
        <p:nvGraphicFramePr>
          <p:cNvPr id="6" name="Table 0"/>
          <p:cNvGraphicFramePr>
            <a:graphicFrameLocks noGrp="1"/>
          </p:cNvGraphicFramePr>
          <p:nvPr>
            <p:extLst>
              <p:ext uri="{D42A27DB-BD31-4B8C-83A1-F6EECF244321}">
                <p14:modId xmlns:p14="http://schemas.microsoft.com/office/powerpoint/2010/main" val="1579011935"/>
              </p:ext>
            </p:extLst>
          </p:nvPr>
        </p:nvGraphicFramePr>
        <p:xfrm>
          <a:off x="457200" y="1188720"/>
          <a:ext cx="8229600" cy="914400"/>
        </p:xfrm>
        <a:graphic>
          <a:graphicData uri="http://schemas.openxmlformats.org/drawingml/2006/table">
            <a:tbl>
              <a:tblPr/>
              <a:tblGrid>
                <a:gridCol w="1645920"/>
                <a:gridCol w="2194560"/>
                <a:gridCol w="2194560"/>
                <a:gridCol w="2194560"/>
              </a:tblGrid>
              <a:tr h="502920">
                <a:tc>
                  <a:txBody>
                    <a:bodyPr/>
                    <a:lstStyle/>
                    <a:p>
                      <a:pPr indent="0" marL="0">
                        <a:buNone/>
                      </a:pP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UPI</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NEFT</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c>
                  <a:txBody>
                    <a:bodyPr/>
                    <a:lstStyle/>
                    <a:p>
                      <a:pPr indent="0" marL="0">
                        <a:buNone/>
                      </a:pPr>
                      <a:r>
                        <a:rPr lang="en-US" sz="1250" b="1" dirty="0">
                          <a:solidFill>
                            <a:srgbClr val="FFFFFF"/>
                          </a:solidFill>
                        </a:rPr>
                        <a:t>RTGS</a:t>
                      </a:r>
                      <a:endParaRPr lang="en-US" sz="12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accent1"/>
                    </a:solidFill>
                  </a:tcPr>
                </a:tc>
              </a:tr>
              <a:tr h="502920">
                <a:tc>
                  <a:txBody>
                    <a:bodyPr/>
                    <a:lstStyle/>
                    <a:p>
                      <a:pPr indent="0" marL="0">
                        <a:buNone/>
                      </a:pPr>
                      <a:r>
                        <a:rPr lang="en-US" sz="1150" b="1" dirty="0">
                          <a:solidFill>
                            <a:schemeClr val="tx1"/>
                          </a:solidFill>
                        </a:rPr>
                        <a:t>Run by</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NPCI, which RBI regulates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RBI</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RBI</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50" b="1" dirty="0">
                          <a:solidFill>
                            <a:schemeClr val="tx1"/>
                          </a:solidFill>
                        </a:rPr>
                        <a:t>How a payment is handled</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Instantly, one at a time</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In batches every half hour, 48 a day, netted between banks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One at a time, at once, without netting</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50" b="1" dirty="0">
                          <a:solidFill>
                            <a:schemeClr val="tx1"/>
                          </a:solidFill>
                        </a:rPr>
                        <a:t>Amount</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Usually up to ₹1 lakh; higher for some categories, such as ₹5 lakh for tax</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No limit set by RBI; a bank may set its own</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Minimum ₹2 lakh; no upper limit</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r h="502920">
                <a:tc>
                  <a:txBody>
                    <a:bodyPr/>
                    <a:lstStyle/>
                    <a:p>
                      <a:pPr indent="0" marL="0">
                        <a:buNone/>
                      </a:pPr>
                      <a:r>
                        <a:rPr lang="en-US" sz="1150" b="1" dirty="0">
                          <a:solidFill>
                            <a:schemeClr val="tx1"/>
                          </a:solidFill>
                        </a:rPr>
                        <a:t>Credit to the payee</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Instant</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Within two hours of the batch settling</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c>
                  <a:txBody>
                    <a:bodyPr/>
                    <a:lstStyle/>
                    <a:p>
                      <a:pPr indent="0" marL="0">
                        <a:buNone/>
                      </a:pPr>
                      <a:r>
                        <a:rPr lang="en-US" sz="1150" dirty="0">
                          <a:solidFill>
                            <a:schemeClr val="tx1"/>
                          </a:solidFill>
                        </a:rPr>
                        <a:t>Within 30 minutes of the payee's bank getting the message</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chemeClr val="bg2"/>
                    </a:solidFill>
                  </a:tcPr>
                </a:tc>
              </a:tr>
              <a:tr h="502920">
                <a:tc>
                  <a:txBody>
                    <a:bodyPr/>
                    <a:lstStyle/>
                    <a:p>
                      <a:pPr indent="0" marL="0">
                        <a:buNone/>
                      </a:pPr>
                      <a:r>
                        <a:rPr lang="en-US" sz="1150" b="1" dirty="0">
                          <a:solidFill>
                            <a:schemeClr val="tx1"/>
                          </a:solidFill>
                        </a:rPr>
                        <a:t>Open round the clock</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Yes</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Yes, since 16 December 2019</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c>
                  <a:txBody>
                    <a:bodyPr/>
                    <a:lstStyle/>
                    <a:p>
                      <a:pPr indent="0" marL="0">
                        <a:buNone/>
                      </a:pPr>
                      <a:r>
                        <a:rPr lang="en-US" sz="1150" dirty="0">
                          <a:solidFill>
                            <a:schemeClr val="tx1"/>
                          </a:solidFill>
                        </a:rPr>
                        <a:t>Yes, since 14 December 2020</a:t>
                      </a:r>
                      <a:endParaRPr lang="en-US" sz="1150" dirty="0"/>
                    </a:p>
                  </a:txBody>
                  <a:tcPr marL="88900" marR="88900" marT="38100" marB="38100" anchor="ctr">
                    <a:lnL w="9525" cap="flat" cmpd="sng" algn="ctr">
                      <a:solidFill>
                        <a:schemeClr val="accent5"/>
                      </a:solidFill>
                      <a:prstDash val="solid"/>
                      <a:round/>
                      <a:headEnd type="none" w="med" len="med"/>
                      <a:tailEnd type="none" w="med" len="med"/>
                    </a:lnL>
                    <a:lnR w="9525" cap="flat" cmpd="sng" algn="ctr">
                      <a:solidFill>
                        <a:schemeClr val="accent5"/>
                      </a:solidFill>
                      <a:prstDash val="solid"/>
                      <a:round/>
                      <a:headEnd type="none" w="med" len="med"/>
                      <a:tailEnd type="none" w="med" len="med"/>
                    </a:lnR>
                    <a:lnT w="9525" cap="flat" cmpd="sng" algn="ctr">
                      <a:solidFill>
                        <a:schemeClr val="accent5"/>
                      </a:solidFill>
                      <a:prstDash val="solid"/>
                      <a:round/>
                      <a:headEnd type="none" w="med" len="med"/>
                      <a:tailEnd type="none" w="med" len="med"/>
                    </a:lnT>
                    <a:lnB w="9525" cap="flat" cmpd="sng" algn="ctr">
                      <a:solidFill>
                        <a:schemeClr val="accent5"/>
                      </a:solidFill>
                      <a:prstDash val="solid"/>
                      <a:round/>
                      <a:headEnd type="none" w="med" len="med"/>
                      <a:tailEnd type="none" w="med" len="med"/>
                    </a:lnB>
                    <a:solidFill>
                      <a:srgbClr val="FFFFFF"/>
                    </a:solidFill>
                  </a:tcPr>
                </a:tc>
              </a:tr>
            </a:tbl>
          </a:graphicData>
        </a:graphic>
      </p:graphicFrame>
      <p:sp>
        <p:nvSpPr>
          <p:cNvPr id="5" name="Text 1"/>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Sources: RBI FAQs on NEFT (2 Sep 2024) and RTGS (31 Oct 2022); RBI circular of 6 Dec 2019; NPCI UPI FAQs; PIB, 'UPI: Transforming India's Payment Landscape', 24 Aug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What happens in a UPI payment</a:t>
            </a:r>
            <a:endParaRPr lang="en-US" sz="2800" dirty="0"/>
          </a:p>
        </p:txBody>
      </p:sp>
      <p:sp>
        <p:nvSpPr>
          <p:cNvPr id="4" name="Shape 1"/>
          <p:cNvSpPr/>
          <p:nvPr/>
        </p:nvSpPr>
        <p:spPr>
          <a:xfrm>
            <a:off x="457200" y="1188720"/>
            <a:ext cx="8229600" cy="521208"/>
          </a:xfrm>
          <a:prstGeom prst="roundRect">
            <a:avLst>
              <a:gd name="adj" fmla="val 10526"/>
            </a:avLst>
          </a:prstGeom>
          <a:solidFill>
            <a:srgbClr val="FFFFFF"/>
          </a:solidFill>
          <a:ln w="9525">
            <a:solidFill>
              <a:schemeClr val="accent5"/>
            </a:solidFill>
            <a:prstDash val="solid"/>
          </a:ln>
        </p:spPr>
      </p:sp>
      <p:sp>
        <p:nvSpPr>
          <p:cNvPr id="5" name="Shape 2"/>
          <p:cNvSpPr/>
          <p:nvPr/>
        </p:nvSpPr>
        <p:spPr>
          <a:xfrm>
            <a:off x="621792" y="1229868"/>
            <a:ext cx="438912" cy="438912"/>
          </a:xfrm>
          <a:prstGeom prst="ellipse">
            <a:avLst/>
          </a:prstGeom>
          <a:solidFill>
            <a:schemeClr val="accent1"/>
          </a:solidFill>
          <a:ln w="12700">
            <a:solidFill>
              <a:schemeClr val="accent1"/>
            </a:solidFill>
            <a:prstDash val="solid"/>
          </a:ln>
        </p:spPr>
      </p:sp>
      <p:sp>
        <p:nvSpPr>
          <p:cNvPr id="6" name="Text 3"/>
          <p:cNvSpPr/>
          <p:nvPr/>
        </p:nvSpPr>
        <p:spPr>
          <a:xfrm>
            <a:off x="621792" y="1229868"/>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1</a:t>
            </a:r>
            <a:endParaRPr lang="en-US" sz="1600" dirty="0"/>
          </a:p>
        </p:txBody>
      </p:sp>
      <p:sp>
        <p:nvSpPr>
          <p:cNvPr id="7" name="Text 4"/>
          <p:cNvSpPr/>
          <p:nvPr/>
        </p:nvSpPr>
        <p:spPr>
          <a:xfrm>
            <a:off x="1243584" y="1188720"/>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You name the payee</a:t>
            </a:r>
            <a:endParaRPr lang="en-US" sz="1450" dirty="0"/>
          </a:p>
        </p:txBody>
      </p:sp>
      <p:sp>
        <p:nvSpPr>
          <p:cNvPr id="8" name="Text 5"/>
          <p:cNvSpPr/>
          <p:nvPr/>
        </p:nvSpPr>
        <p:spPr>
          <a:xfrm>
            <a:off x="3611880" y="1188720"/>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Scan a QR code or enter the payee's UPI ID. The app shows the payee's name before you pay.</a:t>
            </a:r>
            <a:endParaRPr lang="en-US" sz="1150" dirty="0"/>
          </a:p>
        </p:txBody>
      </p:sp>
      <p:sp>
        <p:nvSpPr>
          <p:cNvPr id="9" name="Shape 6"/>
          <p:cNvSpPr/>
          <p:nvPr/>
        </p:nvSpPr>
        <p:spPr>
          <a:xfrm>
            <a:off x="457200" y="1837944"/>
            <a:ext cx="8229600" cy="521208"/>
          </a:xfrm>
          <a:prstGeom prst="roundRect">
            <a:avLst>
              <a:gd name="adj" fmla="val 10526"/>
            </a:avLst>
          </a:prstGeom>
          <a:solidFill>
            <a:srgbClr val="FFFFFF"/>
          </a:solidFill>
          <a:ln w="9525">
            <a:solidFill>
              <a:schemeClr val="accent5"/>
            </a:solidFill>
            <a:prstDash val="solid"/>
          </a:ln>
        </p:spPr>
      </p:sp>
      <p:sp>
        <p:nvSpPr>
          <p:cNvPr id="10" name="Shape 7"/>
          <p:cNvSpPr/>
          <p:nvPr/>
        </p:nvSpPr>
        <p:spPr>
          <a:xfrm>
            <a:off x="621792" y="1879092"/>
            <a:ext cx="438912" cy="438912"/>
          </a:xfrm>
          <a:prstGeom prst="ellipse">
            <a:avLst/>
          </a:prstGeom>
          <a:solidFill>
            <a:schemeClr val="accent2"/>
          </a:solidFill>
          <a:ln w="12700">
            <a:solidFill>
              <a:schemeClr val="accent2"/>
            </a:solidFill>
            <a:prstDash val="solid"/>
          </a:ln>
        </p:spPr>
      </p:sp>
      <p:sp>
        <p:nvSpPr>
          <p:cNvPr id="11" name="Text 8"/>
          <p:cNvSpPr/>
          <p:nvPr/>
        </p:nvSpPr>
        <p:spPr>
          <a:xfrm>
            <a:off x="621792" y="1879092"/>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2</a:t>
            </a:r>
            <a:endParaRPr lang="en-US" sz="1600" dirty="0"/>
          </a:p>
        </p:txBody>
      </p:sp>
      <p:sp>
        <p:nvSpPr>
          <p:cNvPr id="12" name="Text 9"/>
          <p:cNvSpPr/>
          <p:nvPr/>
        </p:nvSpPr>
        <p:spPr>
          <a:xfrm>
            <a:off x="1243584" y="1837944"/>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You approve with a PIN</a:t>
            </a:r>
            <a:endParaRPr lang="en-US" sz="1450" dirty="0"/>
          </a:p>
        </p:txBody>
      </p:sp>
      <p:sp>
        <p:nvSpPr>
          <p:cNvPr id="13" name="Text 10"/>
          <p:cNvSpPr/>
          <p:nvPr/>
        </p:nvSpPr>
        <p:spPr>
          <a:xfrm>
            <a:off x="3611880" y="1837944"/>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The UPI PIN is a code you set yourself. Entering it authorises the payment from your account.</a:t>
            </a:r>
            <a:endParaRPr lang="en-US" sz="1150" dirty="0"/>
          </a:p>
        </p:txBody>
      </p:sp>
      <p:sp>
        <p:nvSpPr>
          <p:cNvPr id="14" name="Shape 11"/>
          <p:cNvSpPr/>
          <p:nvPr/>
        </p:nvSpPr>
        <p:spPr>
          <a:xfrm>
            <a:off x="457200" y="2487168"/>
            <a:ext cx="8229600" cy="521208"/>
          </a:xfrm>
          <a:prstGeom prst="roundRect">
            <a:avLst>
              <a:gd name="adj" fmla="val 10526"/>
            </a:avLst>
          </a:prstGeom>
          <a:solidFill>
            <a:srgbClr val="FFFFFF"/>
          </a:solidFill>
          <a:ln w="9525">
            <a:solidFill>
              <a:schemeClr val="accent5"/>
            </a:solidFill>
            <a:prstDash val="solid"/>
          </a:ln>
        </p:spPr>
      </p:sp>
      <p:sp>
        <p:nvSpPr>
          <p:cNvPr id="15" name="Shape 12"/>
          <p:cNvSpPr/>
          <p:nvPr/>
        </p:nvSpPr>
        <p:spPr>
          <a:xfrm>
            <a:off x="621792" y="2528316"/>
            <a:ext cx="438912" cy="438912"/>
          </a:xfrm>
          <a:prstGeom prst="ellipse">
            <a:avLst/>
          </a:prstGeom>
          <a:solidFill>
            <a:schemeClr val="accent3"/>
          </a:solidFill>
          <a:ln w="12700">
            <a:solidFill>
              <a:schemeClr val="accent3"/>
            </a:solidFill>
            <a:prstDash val="solid"/>
          </a:ln>
        </p:spPr>
      </p:sp>
      <p:sp>
        <p:nvSpPr>
          <p:cNvPr id="16" name="Text 13"/>
          <p:cNvSpPr/>
          <p:nvPr/>
        </p:nvSpPr>
        <p:spPr>
          <a:xfrm>
            <a:off x="621792" y="2528316"/>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3</a:t>
            </a:r>
            <a:endParaRPr lang="en-US" sz="1600" dirty="0"/>
          </a:p>
        </p:txBody>
      </p:sp>
      <p:sp>
        <p:nvSpPr>
          <p:cNvPr id="17" name="Text 14"/>
          <p:cNvSpPr/>
          <p:nvPr/>
        </p:nvSpPr>
        <p:spPr>
          <a:xfrm>
            <a:off x="1243584" y="2487168"/>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Two balances change</a:t>
            </a:r>
            <a:endParaRPr lang="en-US" sz="1450" dirty="0"/>
          </a:p>
        </p:txBody>
      </p:sp>
      <p:sp>
        <p:nvSpPr>
          <p:cNvPr id="18" name="Text 15"/>
          <p:cNvSpPr/>
          <p:nvPr/>
        </p:nvSpPr>
        <p:spPr>
          <a:xfrm>
            <a:off x="3611880" y="2487168"/>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Your bank reduces your balance and the payee's bank raises theirs, at once, at any hour of any day.</a:t>
            </a:r>
            <a:endParaRPr lang="en-US" sz="1150" dirty="0"/>
          </a:p>
        </p:txBody>
      </p:sp>
      <p:sp>
        <p:nvSpPr>
          <p:cNvPr id="19" name="Shape 16"/>
          <p:cNvSpPr/>
          <p:nvPr/>
        </p:nvSpPr>
        <p:spPr>
          <a:xfrm>
            <a:off x="457200" y="3136392"/>
            <a:ext cx="8229600" cy="521208"/>
          </a:xfrm>
          <a:prstGeom prst="roundRect">
            <a:avLst>
              <a:gd name="adj" fmla="val 10526"/>
            </a:avLst>
          </a:prstGeom>
          <a:solidFill>
            <a:srgbClr val="FFFFFF"/>
          </a:solidFill>
          <a:ln w="9525">
            <a:solidFill>
              <a:schemeClr val="accent5"/>
            </a:solidFill>
            <a:prstDash val="solid"/>
          </a:ln>
        </p:spPr>
      </p:sp>
      <p:sp>
        <p:nvSpPr>
          <p:cNvPr id="20" name="Shape 17"/>
          <p:cNvSpPr/>
          <p:nvPr/>
        </p:nvSpPr>
        <p:spPr>
          <a:xfrm>
            <a:off x="621792" y="3177540"/>
            <a:ext cx="438912" cy="438912"/>
          </a:xfrm>
          <a:prstGeom prst="ellipse">
            <a:avLst/>
          </a:prstGeom>
          <a:solidFill>
            <a:schemeClr val="accent4"/>
          </a:solidFill>
          <a:ln w="12700">
            <a:solidFill>
              <a:schemeClr val="accent4"/>
            </a:solidFill>
            <a:prstDash val="solid"/>
          </a:ln>
        </p:spPr>
      </p:sp>
      <p:sp>
        <p:nvSpPr>
          <p:cNvPr id="21" name="Text 18"/>
          <p:cNvSpPr/>
          <p:nvPr/>
        </p:nvSpPr>
        <p:spPr>
          <a:xfrm>
            <a:off x="621792" y="3177540"/>
            <a:ext cx="438912" cy="438912"/>
          </a:xfrm>
          <a:prstGeom prst="rect">
            <a:avLst/>
          </a:prstGeom>
          <a:noFill/>
          <a:ln/>
        </p:spPr>
        <p:txBody>
          <a:bodyPr wrap="square" lIns="0" tIns="0" rIns="0" bIns="0" rtlCol="0" anchor="ctr"/>
          <a:lstStyle/>
          <a:p>
            <a:pPr algn="ctr" indent="0" marL="0">
              <a:buNone/>
            </a:pPr>
            <a:r>
              <a:rPr lang="en-US" sz="1600" b="1" dirty="0">
                <a:solidFill>
                  <a:srgbClr val="FFFFFF"/>
                </a:solidFill>
              </a:rPr>
              <a:t>4</a:t>
            </a:r>
            <a:endParaRPr lang="en-US" sz="1600" dirty="0"/>
          </a:p>
        </p:txBody>
      </p:sp>
      <p:sp>
        <p:nvSpPr>
          <p:cNvPr id="22" name="Text 19"/>
          <p:cNvSpPr/>
          <p:nvPr/>
        </p:nvSpPr>
        <p:spPr>
          <a:xfrm>
            <a:off x="1243584" y="3136392"/>
            <a:ext cx="2286000" cy="52120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The banks settle up</a:t>
            </a:r>
            <a:endParaRPr lang="en-US" sz="1450" dirty="0"/>
          </a:p>
        </p:txBody>
      </p:sp>
      <p:sp>
        <p:nvSpPr>
          <p:cNvPr id="23" name="Text 20"/>
          <p:cNvSpPr/>
          <p:nvPr/>
        </p:nvSpPr>
        <p:spPr>
          <a:xfrm>
            <a:off x="3611880" y="3136392"/>
            <a:ext cx="4937760" cy="521208"/>
          </a:xfrm>
          <a:prstGeom prst="rect">
            <a:avLst/>
          </a:prstGeom>
          <a:noFill/>
          <a:ln/>
        </p:spPr>
        <p:txBody>
          <a:bodyPr wrap="square" lIns="0" tIns="0" rIns="0" bIns="0" rtlCol="0" anchor="ctr"/>
          <a:lstStyle/>
          <a:p>
            <a:pPr indent="0" marL="0">
              <a:buNone/>
            </a:pPr>
            <a:r>
              <a:rPr lang="en-US" sz="1150" dirty="0">
                <a:solidFill>
                  <a:schemeClr val="tx1"/>
                </a:solidFill>
                <a:latin typeface="Calibri" pitchFamily="34" charset="0"/>
                <a:ea typeface="Calibri" pitchFamily="34" charset="-122"/>
                <a:cs typeface="Calibri" pitchFamily="34" charset="-120"/>
              </a:rPr>
              <a:t>NPCI nets what the banks owe each other and settles it in their accounts with RBI.</a:t>
            </a:r>
            <a:endParaRPr lang="en-US" sz="1150" dirty="0"/>
          </a:p>
        </p:txBody>
      </p:sp>
      <p:sp>
        <p:nvSpPr>
          <p:cNvPr id="24" name="Shape 21"/>
          <p:cNvSpPr/>
          <p:nvPr/>
        </p:nvSpPr>
        <p:spPr>
          <a:xfrm>
            <a:off x="457200" y="3840480"/>
            <a:ext cx="8229600" cy="566928"/>
          </a:xfrm>
          <a:prstGeom prst="roundRect">
            <a:avLst>
              <a:gd name="adj" fmla="val 9677"/>
            </a:avLst>
          </a:prstGeom>
          <a:solidFill>
            <a:schemeClr val="accent3"/>
          </a:solidFill>
          <a:ln w="12700">
            <a:solidFill>
              <a:schemeClr val="accent3"/>
            </a:solidFill>
            <a:prstDash val="solid"/>
          </a:ln>
        </p:spPr>
      </p:sp>
      <p:sp>
        <p:nvSpPr>
          <p:cNvPr id="25" name="Text 22"/>
          <p:cNvSpPr/>
          <p:nvPr/>
        </p:nvSpPr>
        <p:spPr>
          <a:xfrm>
            <a:off x="658368" y="3840480"/>
            <a:ext cx="7827264" cy="566928"/>
          </a:xfrm>
          <a:prstGeom prst="rect">
            <a:avLst/>
          </a:prstGeom>
          <a:noFill/>
          <a:ln/>
        </p:spPr>
        <p:txBody>
          <a:bodyPr wrap="square" lIns="0" tIns="0" rIns="0" bIns="0" rtlCol="0" anchor="ctr"/>
          <a:lstStyle/>
          <a:p>
            <a:pPr indent="0" marL="0">
              <a:buNone/>
            </a:pPr>
            <a:r>
              <a:rPr lang="en-US" sz="1350" b="1" dirty="0">
                <a:solidFill>
                  <a:srgbClr val="FFFFFF"/>
                </a:solidFill>
              </a:rPr>
              <a:t>Never share a UPI PIN with anyone, including a caller who claims to be from the bank.</a:t>
            </a:r>
            <a:endParaRPr lang="en-US" sz="1350" dirty="0"/>
          </a:p>
        </p:txBody>
      </p:sp>
      <p:sp>
        <p:nvSpPr>
          <p:cNvPr id="26" name="Text 23"/>
          <p:cNvSpPr/>
          <p:nvPr/>
        </p:nvSpPr>
        <p:spPr>
          <a:xfrm>
            <a:off x="457200" y="4480560"/>
            <a:ext cx="8229600" cy="219456"/>
          </a:xfrm>
          <a:prstGeom prst="rect">
            <a:avLst/>
          </a:prstGeom>
          <a:noFill/>
          <a:ln/>
        </p:spPr>
        <p:txBody>
          <a:bodyPr wrap="square" lIns="0" tIns="0" rIns="0" bIns="0" rtlCol="0" anchor="t"/>
          <a:lstStyle/>
          <a:p>
            <a:pPr indent="0" marL="0">
              <a:buNone/>
            </a:pPr>
            <a:r>
              <a:rPr lang="en-US" sz="900" i="1" dirty="0">
                <a:solidFill>
                  <a:schemeClr val="accent6"/>
                </a:solidFill>
                <a:latin typeface="Calibri" pitchFamily="34" charset="0"/>
                <a:ea typeface="Calibri" pitchFamily="34" charset="-122"/>
                <a:cs typeface="Calibri" pitchFamily="34" charset="-120"/>
              </a:rPr>
              <a:t>Source: NPCI, UPI FAQs (opened 12 Oct 2026); RBI circular of 30 Dec 2024 (UPI lets the payer verify the payee's name before paying).</a:t>
            </a:r>
            <a:endParaRPr lang="en-US" sz="9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Cheques: the image travels, not the paper</a:t>
            </a:r>
            <a:endParaRPr lang="en-US" sz="2800" dirty="0"/>
          </a:p>
        </p:txBody>
      </p:sp>
      <p:sp>
        <p:nvSpPr>
          <p:cNvPr id="4" name="Shape 1"/>
          <p:cNvSpPr/>
          <p:nvPr/>
        </p:nvSpPr>
        <p:spPr>
          <a:xfrm>
            <a:off x="457200" y="1188720"/>
            <a:ext cx="2590800" cy="3035808"/>
          </a:xfrm>
          <a:prstGeom prst="roundRect">
            <a:avLst>
              <a:gd name="adj" fmla="val 2118"/>
            </a:avLst>
          </a:prstGeom>
          <a:solidFill>
            <a:srgbClr val="FFFFFF"/>
          </a:solidFill>
          <a:ln w="9525">
            <a:solidFill>
              <a:schemeClr val="accent5"/>
            </a:solidFill>
            <a:prstDash val="solid"/>
          </a:ln>
        </p:spPr>
      </p:sp>
      <p:sp>
        <p:nvSpPr>
          <p:cNvPr id="5" name="Shape 2"/>
          <p:cNvSpPr/>
          <p:nvPr/>
        </p:nvSpPr>
        <p:spPr>
          <a:xfrm>
            <a:off x="457200" y="1188720"/>
            <a:ext cx="2590800" cy="64008"/>
          </a:xfrm>
          <a:prstGeom prst="rect">
            <a:avLst/>
          </a:prstGeom>
          <a:solidFill>
            <a:schemeClr val="accent1"/>
          </a:solidFill>
          <a:ln w="12700">
            <a:solidFill>
              <a:schemeClr val="accent1"/>
            </a:solidFill>
            <a:prstDash val="solid"/>
          </a:ln>
        </p:spPr>
      </p:sp>
      <p:pic>
        <p:nvPicPr>
          <p:cNvPr id="6" name="Image 0" descr="preencoded.png">    </p:cNvPr>
          <p:cNvPicPr>
            <a:picLocks noChangeAspect="1"/>
          </p:cNvPicPr>
          <p:nvPr/>
        </p:nvPicPr>
        <p:blipFill>
          <a:blip r:embed="rId1"/>
          <a:stretch>
            <a:fillRect/>
          </a:stretch>
        </p:blipFill>
        <p:spPr>
          <a:xfrm>
            <a:off x="685800" y="1408176"/>
            <a:ext cx="329184" cy="329184"/>
          </a:xfrm>
          <a:prstGeom prst="rect">
            <a:avLst/>
          </a:prstGeom>
        </p:spPr>
      </p:pic>
      <p:sp>
        <p:nvSpPr>
          <p:cNvPr id="7" name="Text 3"/>
          <p:cNvSpPr/>
          <p:nvPr/>
        </p:nvSpPr>
        <p:spPr>
          <a:xfrm>
            <a:off x="6858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Truncation</a:t>
            </a:r>
            <a:endParaRPr lang="en-US" sz="1650" dirty="0"/>
          </a:p>
        </p:txBody>
      </p:sp>
      <p:sp>
        <p:nvSpPr>
          <p:cNvPr id="8" name="Text 4"/>
          <p:cNvSpPr/>
          <p:nvPr/>
        </p:nvSpPr>
        <p:spPr>
          <a:xfrm>
            <a:off x="6858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The bank where a cheque is deposited scans it and sends the image to the clearing house, which passes it to the paying bank. The paper stops there.</a:t>
            </a:r>
            <a:endParaRPr lang="en-US" sz="1350" dirty="0"/>
          </a:p>
        </p:txBody>
      </p:sp>
      <p:sp>
        <p:nvSpPr>
          <p:cNvPr id="9" name="Shape 5"/>
          <p:cNvSpPr/>
          <p:nvPr/>
        </p:nvSpPr>
        <p:spPr>
          <a:xfrm>
            <a:off x="3276600" y="1188720"/>
            <a:ext cx="2590800" cy="3035808"/>
          </a:xfrm>
          <a:prstGeom prst="roundRect">
            <a:avLst>
              <a:gd name="adj" fmla="val 2118"/>
            </a:avLst>
          </a:prstGeom>
          <a:solidFill>
            <a:srgbClr val="FFFFFF"/>
          </a:solidFill>
          <a:ln w="9525">
            <a:solidFill>
              <a:schemeClr val="accent5"/>
            </a:solidFill>
            <a:prstDash val="solid"/>
          </a:ln>
        </p:spPr>
      </p:sp>
      <p:sp>
        <p:nvSpPr>
          <p:cNvPr id="10" name="Shape 6"/>
          <p:cNvSpPr/>
          <p:nvPr/>
        </p:nvSpPr>
        <p:spPr>
          <a:xfrm>
            <a:off x="3276600" y="1188720"/>
            <a:ext cx="2590800" cy="64008"/>
          </a:xfrm>
          <a:prstGeom prst="rect">
            <a:avLst/>
          </a:prstGeom>
          <a:solidFill>
            <a:schemeClr val="accent2"/>
          </a:solidFill>
          <a:ln w="12700">
            <a:solidFill>
              <a:schemeClr val="accent2"/>
            </a:solidFill>
            <a:prstDash val="solid"/>
          </a:ln>
        </p:spPr>
      </p:sp>
      <p:pic>
        <p:nvPicPr>
          <p:cNvPr id="11" name="Image 1" descr="preencoded.png">    </p:cNvPr>
          <p:cNvPicPr>
            <a:picLocks noChangeAspect="1"/>
          </p:cNvPicPr>
          <p:nvPr/>
        </p:nvPicPr>
        <p:blipFill>
          <a:blip r:embed="rId2"/>
          <a:stretch>
            <a:fillRect/>
          </a:stretch>
        </p:blipFill>
        <p:spPr>
          <a:xfrm>
            <a:off x="3505200" y="1408176"/>
            <a:ext cx="329184" cy="329184"/>
          </a:xfrm>
          <a:prstGeom prst="rect">
            <a:avLst/>
          </a:prstGeom>
        </p:spPr>
      </p:pic>
      <p:sp>
        <p:nvSpPr>
          <p:cNvPr id="12" name="Text 7"/>
          <p:cNvSpPr/>
          <p:nvPr/>
        </p:nvSpPr>
        <p:spPr>
          <a:xfrm>
            <a:off x="35052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Cleared within the day</a:t>
            </a:r>
            <a:endParaRPr lang="en-US" sz="1650" dirty="0"/>
          </a:p>
        </p:txBody>
      </p:sp>
      <p:sp>
        <p:nvSpPr>
          <p:cNvPr id="13" name="Text 8"/>
          <p:cNvSpPr/>
          <p:nvPr/>
        </p:nvSpPr>
        <p:spPr>
          <a:xfrm>
            <a:off x="35052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Since 4 October 2025 cheques are cleared continuously. The paying bank must say yes or no by 7:00 pm, or the cheque is treated as approved.</a:t>
            </a:r>
            <a:endParaRPr lang="en-US" sz="1350" dirty="0"/>
          </a:p>
        </p:txBody>
      </p:sp>
      <p:sp>
        <p:nvSpPr>
          <p:cNvPr id="14" name="Shape 9"/>
          <p:cNvSpPr/>
          <p:nvPr/>
        </p:nvSpPr>
        <p:spPr>
          <a:xfrm>
            <a:off x="6096000" y="1188720"/>
            <a:ext cx="2590800" cy="3035808"/>
          </a:xfrm>
          <a:prstGeom prst="roundRect">
            <a:avLst>
              <a:gd name="adj" fmla="val 2118"/>
            </a:avLst>
          </a:prstGeom>
          <a:solidFill>
            <a:srgbClr val="FFFFFF"/>
          </a:solidFill>
          <a:ln w="9525">
            <a:solidFill>
              <a:schemeClr val="accent5"/>
            </a:solidFill>
            <a:prstDash val="solid"/>
          </a:ln>
        </p:spPr>
      </p:sp>
      <p:sp>
        <p:nvSpPr>
          <p:cNvPr id="15" name="Shape 10"/>
          <p:cNvSpPr/>
          <p:nvPr/>
        </p:nvSpPr>
        <p:spPr>
          <a:xfrm>
            <a:off x="6096000" y="1188720"/>
            <a:ext cx="2590800" cy="64008"/>
          </a:xfrm>
          <a:prstGeom prst="rect">
            <a:avLst/>
          </a:prstGeom>
          <a:solidFill>
            <a:schemeClr val="accent3"/>
          </a:solidFill>
          <a:ln w="12700">
            <a:solidFill>
              <a:schemeClr val="accent3"/>
            </a:solidFill>
            <a:prstDash val="solid"/>
          </a:ln>
        </p:spPr>
      </p:sp>
      <p:pic>
        <p:nvPicPr>
          <p:cNvPr id="16" name="Image 2" descr="preencoded.png">    </p:cNvPr>
          <p:cNvPicPr>
            <a:picLocks noChangeAspect="1"/>
          </p:cNvPicPr>
          <p:nvPr/>
        </p:nvPicPr>
        <p:blipFill>
          <a:blip r:embed="rId3"/>
          <a:stretch>
            <a:fillRect/>
          </a:stretch>
        </p:blipFill>
        <p:spPr>
          <a:xfrm>
            <a:off x="6324600" y="1408176"/>
            <a:ext cx="329184" cy="329184"/>
          </a:xfrm>
          <a:prstGeom prst="rect">
            <a:avLst/>
          </a:prstGeom>
        </p:spPr>
      </p:pic>
      <p:sp>
        <p:nvSpPr>
          <p:cNvPr id="17" name="Text 11"/>
          <p:cNvSpPr/>
          <p:nvPr/>
        </p:nvSpPr>
        <p:spPr>
          <a:xfrm>
            <a:off x="6324600" y="184708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next step is on hold</a:t>
            </a:r>
            <a:endParaRPr lang="en-US" sz="1650" dirty="0"/>
          </a:p>
        </p:txBody>
      </p:sp>
      <p:sp>
        <p:nvSpPr>
          <p:cNvPr id="18" name="Text 12"/>
          <p:cNvSpPr/>
          <p:nvPr/>
        </p:nvSpPr>
        <p:spPr>
          <a:xfrm>
            <a:off x="6324600" y="2249424"/>
            <a:ext cx="2133600" cy="186537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A plan to cut the reply time to three hours from 3 January 2026 was postponed by RBI on 24 December 2025, until further notice.</a:t>
            </a:r>
            <a:endParaRPr lang="en-US" sz="1350" dirty="0"/>
          </a:p>
        </p:txBody>
      </p:sp>
      <p:sp>
        <p:nvSpPr>
          <p:cNvPr id="19" name="Text 13"/>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circulars of 13 August 2025 and 24 December 2025 on continuous clearing and settlement on realisation in the Cheque Truncation System.</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Many small payments, a few very large</a:t>
            </a:r>
            <a:endParaRPr lang="en-US" sz="2800" dirty="0"/>
          </a:p>
        </p:txBody>
      </p:sp>
      <p:sp>
        <p:nvSpPr>
          <p:cNvPr id="4" name="Shape 1"/>
          <p:cNvSpPr/>
          <p:nvPr/>
        </p:nvSpPr>
        <p:spPr>
          <a:xfrm>
            <a:off x="457200" y="1188720"/>
            <a:ext cx="5120640" cy="3108960"/>
          </a:xfrm>
          <a:prstGeom prst="roundRect">
            <a:avLst>
              <a:gd name="adj" fmla="val 1765"/>
            </a:avLst>
          </a:prstGeom>
          <a:solidFill>
            <a:srgbClr val="FFFFFF"/>
          </a:solidFill>
          <a:ln w="9525">
            <a:solidFill>
              <a:schemeClr val="accent5"/>
            </a:solidFill>
            <a:prstDash val="solid"/>
          </a:ln>
        </p:spPr>
      </p:sp>
      <p:graphicFrame>
        <p:nvGraphicFramePr>
          <p:cNvPr id="5" name="Chart 0" descr=""/>
          <p:cNvGraphicFramePr/>
          <p:nvPr/>
        </p:nvGraphicFramePr>
        <p:xfrm>
          <a:off x="548640" y="1280160"/>
          <a:ext cx="4937760" cy="2926080"/>
        </p:xfrm>
        <a:graphic xmlns:a="http://schemas.openxmlformats.org/drawingml/2006/main">
          <a:graphicData uri="http://schemas.openxmlformats.org/drawingml/2006/chart">
            <c:chart xmlns:c="http://schemas.openxmlformats.org/drawingml/2006/chart" r:id="rId1"/>
          </a:graphicData>
        </a:graphic>
      </p:graphicFrame>
      <p:sp>
        <p:nvSpPr>
          <p:cNvPr id="6" name="Shape 2"/>
          <p:cNvSpPr/>
          <p:nvPr/>
        </p:nvSpPr>
        <p:spPr>
          <a:xfrm>
            <a:off x="5760720" y="1188720"/>
            <a:ext cx="2926080" cy="3108960"/>
          </a:xfrm>
          <a:prstGeom prst="roundRect">
            <a:avLst>
              <a:gd name="adj" fmla="val 1875"/>
            </a:avLst>
          </a:prstGeom>
          <a:solidFill>
            <a:schemeClr val="bg2"/>
          </a:solidFill>
          <a:ln w="9525">
            <a:solidFill>
              <a:schemeClr val="accent5"/>
            </a:solidFill>
            <a:prstDash val="solid"/>
          </a:ln>
        </p:spPr>
      </p:sp>
      <p:sp>
        <p:nvSpPr>
          <p:cNvPr id="7" name="Text 3"/>
          <p:cNvSpPr/>
          <p:nvPr/>
        </p:nvSpPr>
        <p:spPr>
          <a:xfrm>
            <a:off x="5943600" y="1325880"/>
            <a:ext cx="2560320" cy="365760"/>
          </a:xfrm>
          <a:prstGeom prst="rect">
            <a:avLst/>
          </a:prstGeom>
          <a:noFill/>
          <a:ln/>
        </p:spPr>
        <p:txBody>
          <a:bodyPr wrap="square" lIns="0" tIns="0" rIns="0" bIns="0" rtlCol="0" anchor="t"/>
          <a:lstStyle/>
          <a:p>
            <a:pPr indent="0" marL="0">
              <a:buNone/>
            </a:pPr>
            <a:r>
              <a:rPr lang="en-US" sz="1500" b="1" dirty="0">
                <a:solidFill>
                  <a:schemeClr val="tx1"/>
                </a:solidFill>
                <a:latin typeface="Calibri" pitchFamily="34" charset="0"/>
                <a:ea typeface="Calibri" pitchFamily="34" charset="-122"/>
                <a:cs typeface="Calibri" pitchFamily="34" charset="-120"/>
              </a:rPr>
              <a:t>August 2026</a:t>
            </a:r>
            <a:endParaRPr lang="en-US" sz="1500" dirty="0"/>
          </a:p>
        </p:txBody>
      </p:sp>
      <p:sp>
        <p:nvSpPr>
          <p:cNvPr id="8" name="Text 4"/>
          <p:cNvSpPr/>
          <p:nvPr/>
        </p:nvSpPr>
        <p:spPr>
          <a:xfrm>
            <a:off x="5943600" y="1755648"/>
            <a:ext cx="2560320" cy="2423160"/>
          </a:xfrm>
          <a:prstGeom prst="rect">
            <a:avLst/>
          </a:prstGeom>
          <a:noFill/>
          <a:ln/>
        </p:spPr>
        <p:txBody>
          <a:bodyPr wrap="square" lIns="0" tIns="0" rIns="0" bIns="0" rtlCol="0" anchor="t"/>
          <a:lstStyle/>
          <a:p>
            <a:pPr marL="165100" indent="-165100">
              <a:spcAft>
                <a:spcPts val="700"/>
              </a:spcAft>
              <a:buSzPct val="100000"/>
              <a:buChar char="•"/>
            </a:pPr>
            <a:r>
              <a:rPr lang="en-US" sz="1250" dirty="0">
                <a:solidFill>
                  <a:schemeClr val="tx1"/>
                </a:solidFill>
              </a:rPr>
              <a:t>UPI: 2,450.90 crore payments worth ₹29.82 lakh crore.</a:t>
            </a:r>
            <a:endParaRPr lang="en-US" sz="1250" dirty="0"/>
          </a:p>
          <a:p>
            <a:pPr marL="165100" indent="-165100">
              <a:spcAft>
                <a:spcPts val="700"/>
              </a:spcAft>
              <a:buSzPct val="100000"/>
              <a:buChar char="•"/>
            </a:pPr>
            <a:r>
              <a:rPr lang="en-US" sz="1250" dirty="0">
                <a:solidFill>
                  <a:schemeClr val="tx1"/>
                </a:solidFill>
              </a:rPr>
              <a:t>NEFT: 88.25 crore payments worth ₹44.09 lakh crore.</a:t>
            </a:r>
            <a:endParaRPr lang="en-US" sz="1250" dirty="0"/>
          </a:p>
          <a:p>
            <a:pPr marL="165100" indent="-165100">
              <a:spcAft>
                <a:spcPts val="700"/>
              </a:spcAft>
              <a:buSzPct val="100000"/>
              <a:buChar char="•"/>
            </a:pPr>
            <a:r>
              <a:rPr lang="en-US" sz="1250" dirty="0">
                <a:solidFill>
                  <a:schemeClr val="tx1"/>
                </a:solidFill>
              </a:rPr>
              <a:t>RTGS: 3.15 crore payments worth ₹205.84 lakh crore.</a:t>
            </a:r>
            <a:endParaRPr lang="en-US" sz="1250" dirty="0"/>
          </a:p>
          <a:p>
            <a:pPr marL="165100" indent="-165100">
              <a:spcAft>
                <a:spcPts val="700"/>
              </a:spcAft>
              <a:buSzPct val="100000"/>
              <a:buChar char="•"/>
            </a:pPr>
            <a:r>
              <a:rPr lang="en-US" sz="1250" dirty="0">
                <a:solidFill>
                  <a:schemeClr val="tx1"/>
                </a:solidFill>
              </a:rPr>
              <a:t>Cheques (CTS): 4.14 crore worth ₹5.80 lakh crore.</a:t>
            </a:r>
            <a:endParaRPr lang="en-US" sz="1250" dirty="0"/>
          </a:p>
        </p:txBody>
      </p:sp>
      <p:sp>
        <p:nvSpPr>
          <p:cNvPr id="9" name="Text 5"/>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Payment System Indicators, August 2026. Shares are of total payments: 2,81,787.65 lakh in number and ₹3,00,54,284 crore in value.</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Why it matters for a fund purchase</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A fund unit is bought at a day's NAV (net asset value per unit). Which day depends on the money.</a:t>
            </a:r>
            <a:endParaRPr lang="en-US" sz="1500" dirty="0"/>
          </a:p>
        </p:txBody>
      </p:sp>
      <p:sp>
        <p:nvSpPr>
          <p:cNvPr id="5" name="Shape 2"/>
          <p:cNvSpPr/>
          <p:nvPr/>
        </p:nvSpPr>
        <p:spPr>
          <a:xfrm>
            <a:off x="457200" y="1737360"/>
            <a:ext cx="25908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2590800" cy="64008"/>
          </a:xfrm>
          <a:prstGeom prst="rect">
            <a:avLst/>
          </a:prstGeom>
          <a:solidFill>
            <a:schemeClr val="accent1"/>
          </a:solidFill>
          <a:ln w="12700">
            <a:solidFill>
              <a:schemeClr val="accent1"/>
            </a:solidFill>
            <a:prstDash val="solid"/>
          </a:ln>
        </p:spPr>
      </p:sp>
      <p:pic>
        <p:nvPicPr>
          <p:cNvPr id="7" name="Image 0" descr="preencoded.png">    </p:cNvPr>
          <p:cNvPicPr>
            <a:picLocks noChangeAspect="1"/>
          </p:cNvPicPr>
          <p:nvPr/>
        </p:nvPicPr>
        <p:blipFill>
          <a:blip r:embed="rId1"/>
          <a:stretch>
            <a:fillRect/>
          </a:stretch>
        </p:blipFill>
        <p:spPr>
          <a:xfrm>
            <a:off x="685800" y="1956816"/>
            <a:ext cx="329184" cy="329184"/>
          </a:xfrm>
          <a:prstGeom prst="rect">
            <a:avLst/>
          </a:prstGeom>
        </p:spPr>
      </p:pic>
      <p:sp>
        <p:nvSpPr>
          <p:cNvPr id="8" name="Text 4"/>
          <p:cNvSpPr/>
          <p:nvPr/>
        </p:nvSpPr>
        <p:spPr>
          <a:xfrm>
            <a:off x="6858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cut-off</a:t>
            </a:r>
            <a:endParaRPr lang="en-US" sz="1650" dirty="0"/>
          </a:p>
        </p:txBody>
      </p:sp>
      <p:sp>
        <p:nvSpPr>
          <p:cNvPr id="9" name="Text 5"/>
          <p:cNvSpPr/>
          <p:nvPr/>
        </p:nvSpPr>
        <p:spPr>
          <a:xfrm>
            <a:off x="6858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For schemes other than liquid and overnight funds, a purchase gets the day's NAV only if the money is with the scheme by 3:00 pm.</a:t>
            </a:r>
            <a:endParaRPr lang="en-US" sz="1350" dirty="0"/>
          </a:p>
        </p:txBody>
      </p:sp>
      <p:sp>
        <p:nvSpPr>
          <p:cNvPr id="10" name="Shape 6"/>
          <p:cNvSpPr/>
          <p:nvPr/>
        </p:nvSpPr>
        <p:spPr>
          <a:xfrm>
            <a:off x="3276600" y="1737360"/>
            <a:ext cx="2590800" cy="2487168"/>
          </a:xfrm>
          <a:prstGeom prst="roundRect">
            <a:avLst>
              <a:gd name="adj" fmla="val 2206"/>
            </a:avLst>
          </a:prstGeom>
          <a:solidFill>
            <a:srgbClr val="FFFFFF"/>
          </a:solidFill>
          <a:ln w="9525">
            <a:solidFill>
              <a:schemeClr val="accent5"/>
            </a:solidFill>
            <a:prstDash val="solid"/>
          </a:ln>
        </p:spPr>
      </p:sp>
      <p:sp>
        <p:nvSpPr>
          <p:cNvPr id="11" name="Shape 7"/>
          <p:cNvSpPr/>
          <p:nvPr/>
        </p:nvSpPr>
        <p:spPr>
          <a:xfrm>
            <a:off x="3276600" y="1737360"/>
            <a:ext cx="2590800" cy="64008"/>
          </a:xfrm>
          <a:prstGeom prst="rect">
            <a:avLst/>
          </a:prstGeom>
          <a:solidFill>
            <a:schemeClr val="accent2"/>
          </a:solidFill>
          <a:ln w="12700">
            <a:solidFill>
              <a:schemeClr val="accent2"/>
            </a:solidFill>
            <a:prstDash val="solid"/>
          </a:ln>
        </p:spPr>
      </p:sp>
      <p:pic>
        <p:nvPicPr>
          <p:cNvPr id="12" name="Image 1" descr="preencoded.png">    </p:cNvPr>
          <p:cNvPicPr>
            <a:picLocks noChangeAspect="1"/>
          </p:cNvPicPr>
          <p:nvPr/>
        </p:nvPicPr>
        <p:blipFill>
          <a:blip r:embed="rId2"/>
          <a:stretch>
            <a:fillRect/>
          </a:stretch>
        </p:blipFill>
        <p:spPr>
          <a:xfrm>
            <a:off x="3505200" y="1956816"/>
            <a:ext cx="329184" cy="329184"/>
          </a:xfrm>
          <a:prstGeom prst="rect">
            <a:avLst/>
          </a:prstGeom>
        </p:spPr>
      </p:pic>
      <p:sp>
        <p:nvSpPr>
          <p:cNvPr id="13" name="Text 8"/>
          <p:cNvSpPr/>
          <p:nvPr/>
        </p:nvSpPr>
        <p:spPr>
          <a:xfrm>
            <a:off x="35052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The route</a:t>
            </a:r>
            <a:endParaRPr lang="en-US" sz="1650" dirty="0"/>
          </a:p>
        </p:txBody>
      </p:sp>
      <p:sp>
        <p:nvSpPr>
          <p:cNvPr id="14" name="Text 9"/>
          <p:cNvSpPr/>
          <p:nvPr/>
        </p:nvSpPr>
        <p:spPr>
          <a:xfrm>
            <a:off x="35052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So the time a payment takes can decide the day. Money sent just before the cut-off may reach the scheme after it.</a:t>
            </a:r>
            <a:endParaRPr lang="en-US" sz="1350" dirty="0"/>
          </a:p>
        </p:txBody>
      </p:sp>
      <p:sp>
        <p:nvSpPr>
          <p:cNvPr id="15" name="Shape 10"/>
          <p:cNvSpPr/>
          <p:nvPr/>
        </p:nvSpPr>
        <p:spPr>
          <a:xfrm>
            <a:off x="6096000" y="1737360"/>
            <a:ext cx="2590800" cy="2487168"/>
          </a:xfrm>
          <a:prstGeom prst="roundRect">
            <a:avLst>
              <a:gd name="adj" fmla="val 2206"/>
            </a:avLst>
          </a:prstGeom>
          <a:solidFill>
            <a:srgbClr val="FFFFFF"/>
          </a:solidFill>
          <a:ln w="9525">
            <a:solidFill>
              <a:schemeClr val="accent5"/>
            </a:solidFill>
            <a:prstDash val="solid"/>
          </a:ln>
        </p:spPr>
      </p:sp>
      <p:sp>
        <p:nvSpPr>
          <p:cNvPr id="16" name="Shape 11"/>
          <p:cNvSpPr/>
          <p:nvPr/>
        </p:nvSpPr>
        <p:spPr>
          <a:xfrm>
            <a:off x="6096000" y="1737360"/>
            <a:ext cx="2590800" cy="64008"/>
          </a:xfrm>
          <a:prstGeom prst="rect">
            <a:avLst/>
          </a:prstGeom>
          <a:solidFill>
            <a:schemeClr val="accent3"/>
          </a:solidFill>
          <a:ln w="12700">
            <a:solidFill>
              <a:schemeClr val="accent3"/>
            </a:solidFill>
            <a:prstDash val="solid"/>
          </a:ln>
        </p:spPr>
      </p:sp>
      <p:pic>
        <p:nvPicPr>
          <p:cNvPr id="17" name="Image 2" descr="preencoded.png">    </p:cNvPr>
          <p:cNvPicPr>
            <a:picLocks noChangeAspect="1"/>
          </p:cNvPicPr>
          <p:nvPr/>
        </p:nvPicPr>
        <p:blipFill>
          <a:blip r:embed="rId3"/>
          <a:stretch>
            <a:fillRect/>
          </a:stretch>
        </p:blipFill>
        <p:spPr>
          <a:xfrm>
            <a:off x="6324600" y="1956816"/>
            <a:ext cx="329184" cy="329184"/>
          </a:xfrm>
          <a:prstGeom prst="rect">
            <a:avLst/>
          </a:prstGeom>
        </p:spPr>
      </p:pic>
      <p:sp>
        <p:nvSpPr>
          <p:cNvPr id="18" name="Text 12"/>
          <p:cNvSpPr/>
          <p:nvPr/>
        </p:nvSpPr>
        <p:spPr>
          <a:xfrm>
            <a:off x="6324600" y="2395728"/>
            <a:ext cx="2133600" cy="329184"/>
          </a:xfrm>
          <a:prstGeom prst="rect">
            <a:avLst/>
          </a:prstGeom>
          <a:noFill/>
          <a:ln/>
        </p:spPr>
        <p:txBody>
          <a:bodyPr wrap="square" lIns="0" tIns="0" rIns="0" bIns="0" rtlCol="0" anchor="ctr"/>
          <a:lstStyle/>
          <a:p>
            <a:pPr indent="0" marL="0">
              <a:buNone/>
            </a:pPr>
            <a:r>
              <a:rPr lang="en-US" sz="1650" b="1" dirty="0">
                <a:solidFill>
                  <a:schemeClr val="tx1"/>
                </a:solidFill>
                <a:latin typeface="Calibri" pitchFamily="34" charset="0"/>
                <a:ea typeface="Calibri" pitchFamily="34" charset="-122"/>
                <a:cs typeface="Calibri" pitchFamily="34" charset="-120"/>
              </a:rPr>
              <a:t>Regular payments</a:t>
            </a:r>
            <a:endParaRPr lang="en-US" sz="1650" dirty="0"/>
          </a:p>
        </p:txBody>
      </p:sp>
      <p:sp>
        <p:nvSpPr>
          <p:cNvPr id="19" name="Text 13"/>
          <p:cNvSpPr/>
          <p:nvPr/>
        </p:nvSpPr>
        <p:spPr>
          <a:xfrm>
            <a:off x="6324600" y="2798064"/>
            <a:ext cx="2133600" cy="1316736"/>
          </a:xfrm>
          <a:prstGeom prst="rect">
            <a:avLst/>
          </a:prstGeom>
          <a:noFill/>
          <a:ln/>
        </p:spPr>
        <p:txBody>
          <a:bodyPr wrap="square" lIns="0" tIns="0" rIns="0" bIns="0" rtlCol="0" anchor="t"/>
          <a:lstStyle/>
          <a:p>
            <a:pPr indent="0" marL="0">
              <a:spcAft>
                <a:spcPts val="600"/>
              </a:spcAft>
              <a:buNone/>
            </a:pPr>
            <a:r>
              <a:rPr lang="en-US" sz="1350" dirty="0">
                <a:solidFill>
                  <a:schemeClr val="tx1"/>
                </a:solidFill>
                <a:latin typeface="Calibri" pitchFamily="34" charset="0"/>
                <a:ea typeface="Calibri" pitchFamily="34" charset="-122"/>
                <a:cs typeface="Calibri" pitchFamily="34" charset="-120"/>
              </a:rPr>
              <a:t>UPI AutoPay lets a payer approve a recurring payment in advance. It is used for SIP instalments, premiums and bills.</a:t>
            </a:r>
            <a:endParaRPr lang="en-US" sz="1350" dirty="0"/>
          </a:p>
        </p:txBody>
      </p:sp>
      <p:sp>
        <p:nvSpPr>
          <p:cNvPr id="20" name="Text 14"/>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SEBI Master Circular for Mutual Funds, 20 March 2026, paras 9.4.2 and 9.4.3; PIB, 'UPI: Transforming India's Payment Landscape', 24 August 2026.</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If you learnt this from older material</a:t>
            </a:r>
            <a:endParaRPr lang="en-US" sz="2800" dirty="0"/>
          </a:p>
        </p:txBody>
      </p:sp>
      <p:sp>
        <p:nvSpPr>
          <p:cNvPr id="4" name="Text 1"/>
          <p:cNvSpPr/>
          <p:nvPr/>
        </p:nvSpPr>
        <p:spPr>
          <a:xfrm>
            <a:off x="457200" y="1097280"/>
            <a:ext cx="8229600" cy="548640"/>
          </a:xfrm>
          <a:prstGeom prst="rect">
            <a:avLst/>
          </a:prstGeom>
          <a:noFill/>
          <a:ln/>
        </p:spPr>
        <p:txBody>
          <a:bodyPr wrap="square" lIns="0" tIns="0" rIns="0" bIns="0" rtlCol="0" anchor="t"/>
          <a:lstStyle/>
          <a:p>
            <a:pPr indent="0" marL="0">
              <a:buNone/>
            </a:pPr>
            <a:r>
              <a:rPr lang="en-US" sz="1500" dirty="0">
                <a:solidFill>
                  <a:schemeClr val="accent6"/>
                </a:solidFill>
                <a:latin typeface="Calibri" pitchFamily="34" charset="0"/>
                <a:ea typeface="Calibri" pitchFamily="34" charset="-122"/>
                <a:cs typeface="Calibri" pitchFamily="34" charset="-120"/>
              </a:rPr>
              <a:t>Decks from 2013-15 describe a system that kept office hours and had no UPI.</a:t>
            </a:r>
            <a:endParaRPr lang="en-US" sz="1500" dirty="0"/>
          </a:p>
        </p:txBody>
      </p:sp>
      <p:sp>
        <p:nvSpPr>
          <p:cNvPr id="5" name="Shape 2"/>
          <p:cNvSpPr/>
          <p:nvPr/>
        </p:nvSpPr>
        <p:spPr>
          <a:xfrm>
            <a:off x="457200" y="1737360"/>
            <a:ext cx="4000500" cy="2487168"/>
          </a:xfrm>
          <a:prstGeom prst="roundRect">
            <a:avLst>
              <a:gd name="adj" fmla="val 2206"/>
            </a:avLst>
          </a:prstGeom>
          <a:solidFill>
            <a:srgbClr val="FFFFFF"/>
          </a:solidFill>
          <a:ln w="9525">
            <a:solidFill>
              <a:schemeClr val="accent5"/>
            </a:solidFill>
            <a:prstDash val="solid"/>
          </a:ln>
        </p:spPr>
      </p:sp>
      <p:sp>
        <p:nvSpPr>
          <p:cNvPr id="6" name="Shape 3"/>
          <p:cNvSpPr/>
          <p:nvPr/>
        </p:nvSpPr>
        <p:spPr>
          <a:xfrm>
            <a:off x="457200" y="1737360"/>
            <a:ext cx="4000500" cy="502920"/>
          </a:xfrm>
          <a:prstGeom prst="rect">
            <a:avLst/>
          </a:prstGeom>
          <a:solidFill>
            <a:schemeClr val="accent1"/>
          </a:solidFill>
          <a:ln w="12700">
            <a:solidFill>
              <a:schemeClr val="accent1"/>
            </a:solidFill>
            <a:prstDash val="solid"/>
          </a:ln>
        </p:spPr>
      </p:sp>
      <p:sp>
        <p:nvSpPr>
          <p:cNvPr id="7" name="Text 4"/>
          <p:cNvSpPr/>
          <p:nvPr/>
        </p:nvSpPr>
        <p:spPr>
          <a:xfrm>
            <a:off x="6583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a 2013-15 deck says</a:t>
            </a:r>
            <a:endParaRPr lang="en-US" sz="1600" dirty="0"/>
          </a:p>
        </p:txBody>
      </p:sp>
      <p:sp>
        <p:nvSpPr>
          <p:cNvPr id="8" name="Text 5"/>
          <p:cNvSpPr/>
          <p:nvPr/>
        </p:nvSpPr>
        <p:spPr>
          <a:xfrm>
            <a:off x="6583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NEFT settles in hourly batches, 8 am to 7 pm, on working days only.</a:t>
            </a:r>
            <a:endParaRPr lang="en-US" sz="1400" dirty="0"/>
          </a:p>
          <a:p>
            <a:pPr marL="177800" indent="-177800">
              <a:spcAft>
                <a:spcPts val="500"/>
              </a:spcAft>
              <a:buSzPct val="100000"/>
              <a:buChar char="•"/>
            </a:pPr>
            <a:r>
              <a:rPr lang="en-US" sz="1400" dirty="0">
                <a:solidFill>
                  <a:schemeClr val="tx1"/>
                </a:solidFill>
              </a:rPr>
              <a:t>RTGS is not open round the clock.</a:t>
            </a:r>
            <a:endParaRPr lang="en-US" sz="1400" dirty="0"/>
          </a:p>
          <a:p>
            <a:pPr marL="177800" indent="-177800">
              <a:spcAft>
                <a:spcPts val="500"/>
              </a:spcAft>
              <a:buSzPct val="100000"/>
              <a:buChar char="•"/>
            </a:pPr>
            <a:r>
              <a:rPr lang="en-US" sz="1400" dirty="0">
                <a:solidFill>
                  <a:schemeClr val="tx1"/>
                </a:solidFill>
              </a:rPr>
              <a:t>There is no UPI. Cheques are cleared in batches.</a:t>
            </a:r>
            <a:endParaRPr lang="en-US" sz="1400" dirty="0"/>
          </a:p>
        </p:txBody>
      </p:sp>
      <p:sp>
        <p:nvSpPr>
          <p:cNvPr id="9" name="Shape 6"/>
          <p:cNvSpPr/>
          <p:nvPr/>
        </p:nvSpPr>
        <p:spPr>
          <a:xfrm>
            <a:off x="4686300" y="1737360"/>
            <a:ext cx="4000500" cy="2487168"/>
          </a:xfrm>
          <a:prstGeom prst="roundRect">
            <a:avLst>
              <a:gd name="adj" fmla="val 2206"/>
            </a:avLst>
          </a:prstGeom>
          <a:solidFill>
            <a:srgbClr val="FFFFFF"/>
          </a:solidFill>
          <a:ln w="9525">
            <a:solidFill>
              <a:schemeClr val="accent5"/>
            </a:solidFill>
            <a:prstDash val="solid"/>
          </a:ln>
        </p:spPr>
      </p:sp>
      <p:sp>
        <p:nvSpPr>
          <p:cNvPr id="10" name="Shape 7"/>
          <p:cNvSpPr/>
          <p:nvPr/>
        </p:nvSpPr>
        <p:spPr>
          <a:xfrm>
            <a:off x="4686300" y="1737360"/>
            <a:ext cx="4000500" cy="502920"/>
          </a:xfrm>
          <a:prstGeom prst="rect">
            <a:avLst/>
          </a:prstGeom>
          <a:solidFill>
            <a:schemeClr val="accent3"/>
          </a:solidFill>
          <a:ln w="12700">
            <a:solidFill>
              <a:schemeClr val="accent3"/>
            </a:solidFill>
            <a:prstDash val="solid"/>
          </a:ln>
        </p:spPr>
      </p:sp>
      <p:sp>
        <p:nvSpPr>
          <p:cNvPr id="11" name="Text 8"/>
          <p:cNvSpPr/>
          <p:nvPr/>
        </p:nvSpPr>
        <p:spPr>
          <a:xfrm>
            <a:off x="4887468" y="1737360"/>
            <a:ext cx="3611880" cy="502920"/>
          </a:xfrm>
          <a:prstGeom prst="rect">
            <a:avLst/>
          </a:prstGeom>
          <a:noFill/>
          <a:ln/>
        </p:spPr>
        <p:txBody>
          <a:bodyPr wrap="square" lIns="0" tIns="0" rIns="0" bIns="0" rtlCol="0" anchor="ctr"/>
          <a:lstStyle/>
          <a:p>
            <a:pPr indent="0" marL="0">
              <a:buNone/>
            </a:pPr>
            <a:r>
              <a:rPr lang="en-US" sz="1600" b="1" dirty="0">
                <a:solidFill>
                  <a:srgbClr val="FFFFFF"/>
                </a:solidFill>
              </a:rPr>
              <a:t>What holds in October 2026</a:t>
            </a:r>
            <a:endParaRPr lang="en-US" sz="1600" dirty="0"/>
          </a:p>
        </p:txBody>
      </p:sp>
      <p:sp>
        <p:nvSpPr>
          <p:cNvPr id="12" name="Text 9"/>
          <p:cNvSpPr/>
          <p:nvPr/>
        </p:nvSpPr>
        <p:spPr>
          <a:xfrm>
            <a:off x="4887468" y="2359152"/>
            <a:ext cx="3611880" cy="1773936"/>
          </a:xfrm>
          <a:prstGeom prst="rect">
            <a:avLst/>
          </a:prstGeom>
          <a:noFill/>
          <a:ln/>
        </p:spPr>
        <p:txBody>
          <a:bodyPr wrap="square" lIns="0" tIns="0" rIns="0" bIns="0" rtlCol="0" anchor="t"/>
          <a:lstStyle/>
          <a:p>
            <a:pPr marL="177800" indent="-177800">
              <a:spcAft>
                <a:spcPts val="500"/>
              </a:spcAft>
              <a:buSzPct val="100000"/>
              <a:buChar char="•"/>
            </a:pPr>
            <a:r>
              <a:rPr lang="en-US" sz="1400" dirty="0">
                <a:solidFill>
                  <a:schemeClr val="tx1"/>
                </a:solidFill>
              </a:rPr>
              <a:t>NEFT runs round the clock since 16 Dec 2019, in 48 half-hourly batches.</a:t>
            </a:r>
            <a:endParaRPr lang="en-US" sz="1400" dirty="0"/>
          </a:p>
          <a:p>
            <a:pPr marL="177800" indent="-177800">
              <a:spcAft>
                <a:spcPts val="500"/>
              </a:spcAft>
              <a:buSzPct val="100000"/>
              <a:buChar char="•"/>
            </a:pPr>
            <a:r>
              <a:rPr lang="en-US" sz="1400" dirty="0">
                <a:solidFill>
                  <a:schemeClr val="tx1"/>
                </a:solidFill>
              </a:rPr>
              <a:t>RTGS runs round the clock since 14 Dec 2020.</a:t>
            </a:r>
            <a:endParaRPr lang="en-US" sz="1400" dirty="0"/>
          </a:p>
          <a:p>
            <a:pPr marL="177800" indent="-177800">
              <a:spcAft>
                <a:spcPts val="500"/>
              </a:spcAft>
              <a:buSzPct val="100000"/>
              <a:buChar char="•"/>
            </a:pPr>
            <a:r>
              <a:rPr lang="en-US" sz="1400" dirty="0">
                <a:solidFill>
                  <a:schemeClr val="tx1"/>
                </a:solidFill>
              </a:rPr>
              <a:t>UPI, begun in 2016, carries most payments. Cheques clear continuously.</a:t>
            </a:r>
            <a:endParaRPr lang="en-US" sz="1400" dirty="0"/>
          </a:p>
        </p:txBody>
      </p:sp>
      <p:sp>
        <p:nvSpPr>
          <p:cNvPr id="13" name="Text 10"/>
          <p:cNvSpPr/>
          <p:nvPr/>
        </p:nvSpPr>
        <p:spPr>
          <a:xfrm>
            <a:off x="457200" y="4352544"/>
            <a:ext cx="8229600" cy="329184"/>
          </a:xfrm>
          <a:prstGeom prst="rect">
            <a:avLst/>
          </a:prstGeom>
          <a:noFill/>
          <a:ln/>
        </p:spPr>
        <p:txBody>
          <a:bodyPr wrap="square" lIns="0" tIns="0" rIns="0" bIns="0" rtlCol="0" anchor="b"/>
          <a:lstStyle/>
          <a:p>
            <a:pPr indent="0" marL="0">
              <a:buNone/>
            </a:pPr>
            <a:r>
              <a:rPr lang="en-US" sz="950" i="1" dirty="0">
                <a:solidFill>
                  <a:schemeClr val="accent6"/>
                </a:solidFill>
                <a:latin typeface="Calibri" pitchFamily="34" charset="0"/>
                <a:ea typeface="Calibri" pitchFamily="34" charset="-122"/>
                <a:cs typeface="Calibri" pitchFamily="34" charset="-120"/>
              </a:rPr>
              <a:t>Source: RBI circulars of 8 May 2017 and 6 Dec 2019 (NEFT); RBI RTGS FAQ; PIB note on UPI, 24 Aug 2026; RBI circular of 13 Aug 2025 (cheques).</a:t>
            </a:r>
            <a:endParaRPr lang="en-US" sz="9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Four things people get wrong</a:t>
            </a:r>
            <a:endParaRPr lang="en-US" sz="2800" dirty="0"/>
          </a:p>
        </p:txBody>
      </p:sp>
      <p:sp>
        <p:nvSpPr>
          <p:cNvPr id="4" name="Shape 1"/>
          <p:cNvSpPr/>
          <p:nvPr/>
        </p:nvSpPr>
        <p:spPr>
          <a:xfrm>
            <a:off x="457200" y="1188720"/>
            <a:ext cx="8229600" cy="738378"/>
          </a:xfrm>
          <a:prstGeom prst="roundRect">
            <a:avLst>
              <a:gd name="adj" fmla="val 7430"/>
            </a:avLst>
          </a:prstGeom>
          <a:solidFill>
            <a:srgbClr val="FFFFFF"/>
          </a:solidFill>
          <a:ln w="9525">
            <a:solidFill>
              <a:schemeClr val="accent5"/>
            </a:solidFill>
            <a:prstDash val="solid"/>
          </a:ln>
        </p:spPr>
      </p:sp>
      <p:pic>
        <p:nvPicPr>
          <p:cNvPr id="5" name="Image 0" descr="preencoded.png">    </p:cNvPr>
          <p:cNvPicPr>
            <a:picLocks noChangeAspect="1"/>
          </p:cNvPicPr>
          <p:nvPr/>
        </p:nvPicPr>
        <p:blipFill>
          <a:blip r:embed="rId1"/>
          <a:stretch>
            <a:fillRect/>
          </a:stretch>
        </p:blipFill>
        <p:spPr>
          <a:xfrm>
            <a:off x="658368" y="1402461"/>
            <a:ext cx="310896" cy="310896"/>
          </a:xfrm>
          <a:prstGeom prst="rect">
            <a:avLst/>
          </a:prstGeom>
        </p:spPr>
      </p:pic>
      <p:sp>
        <p:nvSpPr>
          <p:cNvPr id="6" name="Text 2"/>
          <p:cNvSpPr/>
          <p:nvPr/>
        </p:nvSpPr>
        <p:spPr>
          <a:xfrm>
            <a:off x="1188720" y="1188720"/>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'NEFT is only for small sums.'</a:t>
            </a:r>
            <a:endParaRPr lang="en-US" sz="1450" dirty="0"/>
          </a:p>
        </p:txBody>
      </p:sp>
      <p:sp>
        <p:nvSpPr>
          <p:cNvPr id="7" name="Text 3"/>
          <p:cNvSpPr/>
          <p:nvPr/>
        </p:nvSpPr>
        <p:spPr>
          <a:xfrm>
            <a:off x="4023360" y="1188720"/>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RBI sets no limit on the amount sent by NEFT. A bank may set its own. RTGS is the one with a ₹2 lakh minimum.</a:t>
            </a:r>
            <a:endParaRPr lang="en-US" sz="1300" dirty="0"/>
          </a:p>
        </p:txBody>
      </p:sp>
      <p:sp>
        <p:nvSpPr>
          <p:cNvPr id="8" name="Shape 4"/>
          <p:cNvSpPr/>
          <p:nvPr/>
        </p:nvSpPr>
        <p:spPr>
          <a:xfrm>
            <a:off x="457200" y="2055114"/>
            <a:ext cx="8229600" cy="738378"/>
          </a:xfrm>
          <a:prstGeom prst="roundRect">
            <a:avLst>
              <a:gd name="adj" fmla="val 7430"/>
            </a:avLst>
          </a:prstGeom>
          <a:solidFill>
            <a:srgbClr val="FFFFFF"/>
          </a:solidFill>
          <a:ln w="9525">
            <a:solidFill>
              <a:schemeClr val="accent5"/>
            </a:solidFill>
            <a:prstDash val="solid"/>
          </a:ln>
        </p:spPr>
      </p:sp>
      <p:pic>
        <p:nvPicPr>
          <p:cNvPr id="9" name="Image 1" descr="preencoded.png">    </p:cNvPr>
          <p:cNvPicPr>
            <a:picLocks noChangeAspect="1"/>
          </p:cNvPicPr>
          <p:nvPr/>
        </p:nvPicPr>
        <p:blipFill>
          <a:blip r:embed="rId2"/>
          <a:stretch>
            <a:fillRect/>
          </a:stretch>
        </p:blipFill>
        <p:spPr>
          <a:xfrm>
            <a:off x="658368" y="2268855"/>
            <a:ext cx="310896" cy="310896"/>
          </a:xfrm>
          <a:prstGeom prst="rect">
            <a:avLst/>
          </a:prstGeom>
        </p:spPr>
      </p:pic>
      <p:sp>
        <p:nvSpPr>
          <p:cNvPr id="10" name="Text 5"/>
          <p:cNvSpPr/>
          <p:nvPr/>
        </p:nvSpPr>
        <p:spPr>
          <a:xfrm>
            <a:off x="1188720" y="2055114"/>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'Round the clock means instant.'</a:t>
            </a:r>
            <a:endParaRPr lang="en-US" sz="1450" dirty="0"/>
          </a:p>
        </p:txBody>
      </p:sp>
      <p:sp>
        <p:nvSpPr>
          <p:cNvPr id="11" name="Text 6"/>
          <p:cNvSpPr/>
          <p:nvPr/>
        </p:nvSpPr>
        <p:spPr>
          <a:xfrm>
            <a:off x="4023360" y="2055114"/>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NEFT works in half-hourly batches. The payee's account should be credited within two hours of the batch settling.</a:t>
            </a:r>
            <a:endParaRPr lang="en-US" sz="1300" dirty="0"/>
          </a:p>
        </p:txBody>
      </p:sp>
      <p:sp>
        <p:nvSpPr>
          <p:cNvPr id="12" name="Shape 7"/>
          <p:cNvSpPr/>
          <p:nvPr/>
        </p:nvSpPr>
        <p:spPr>
          <a:xfrm>
            <a:off x="457200" y="2921508"/>
            <a:ext cx="8229600" cy="738378"/>
          </a:xfrm>
          <a:prstGeom prst="roundRect">
            <a:avLst>
              <a:gd name="adj" fmla="val 7430"/>
            </a:avLst>
          </a:prstGeom>
          <a:solidFill>
            <a:srgbClr val="FFFFFF"/>
          </a:solidFill>
          <a:ln w="9525">
            <a:solidFill>
              <a:schemeClr val="accent5"/>
            </a:solidFill>
            <a:prstDash val="solid"/>
          </a:ln>
        </p:spPr>
      </p:sp>
      <p:pic>
        <p:nvPicPr>
          <p:cNvPr id="13" name="Image 2" descr="preencoded.png">    </p:cNvPr>
          <p:cNvPicPr>
            <a:picLocks noChangeAspect="1"/>
          </p:cNvPicPr>
          <p:nvPr/>
        </p:nvPicPr>
        <p:blipFill>
          <a:blip r:embed="rId3"/>
          <a:stretch>
            <a:fillRect/>
          </a:stretch>
        </p:blipFill>
        <p:spPr>
          <a:xfrm>
            <a:off x="658368" y="3135249"/>
            <a:ext cx="310896" cy="310896"/>
          </a:xfrm>
          <a:prstGeom prst="rect">
            <a:avLst/>
          </a:prstGeom>
        </p:spPr>
      </p:pic>
      <p:sp>
        <p:nvSpPr>
          <p:cNvPr id="14" name="Text 8"/>
          <p:cNvSpPr/>
          <p:nvPr/>
        </p:nvSpPr>
        <p:spPr>
          <a:xfrm>
            <a:off x="1188720" y="2921508"/>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wrong transfer is easy to undo.'</a:t>
            </a:r>
            <a:endParaRPr lang="en-US" sz="1450" dirty="0"/>
          </a:p>
        </p:txBody>
      </p:sp>
      <p:sp>
        <p:nvSpPr>
          <p:cNvPr id="15" name="Text 9"/>
          <p:cNvSpPr/>
          <p:nvPr/>
        </p:nvSpPr>
        <p:spPr>
          <a:xfrm>
            <a:off x="4023360" y="2921508"/>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An RTGS payment is final and irrevocable. Banks must now offer a payee-name check before an NEFT or RTGS transfer.</a:t>
            </a:r>
            <a:endParaRPr lang="en-US" sz="1300" dirty="0"/>
          </a:p>
        </p:txBody>
      </p:sp>
      <p:sp>
        <p:nvSpPr>
          <p:cNvPr id="16" name="Shape 10"/>
          <p:cNvSpPr/>
          <p:nvPr/>
        </p:nvSpPr>
        <p:spPr>
          <a:xfrm>
            <a:off x="457200" y="3787902"/>
            <a:ext cx="8229600" cy="738378"/>
          </a:xfrm>
          <a:prstGeom prst="roundRect">
            <a:avLst>
              <a:gd name="adj" fmla="val 7430"/>
            </a:avLst>
          </a:prstGeom>
          <a:solidFill>
            <a:srgbClr val="FFFFFF"/>
          </a:solidFill>
          <a:ln w="9525">
            <a:solidFill>
              <a:schemeClr val="accent5"/>
            </a:solidFill>
            <a:prstDash val="solid"/>
          </a:ln>
        </p:spPr>
      </p:sp>
      <p:pic>
        <p:nvPicPr>
          <p:cNvPr id="17" name="Image 3" descr="preencoded.png">    </p:cNvPr>
          <p:cNvPicPr>
            <a:picLocks noChangeAspect="1"/>
          </p:cNvPicPr>
          <p:nvPr/>
        </p:nvPicPr>
        <p:blipFill>
          <a:blip r:embed="rId4"/>
          <a:stretch>
            <a:fillRect/>
          </a:stretch>
        </p:blipFill>
        <p:spPr>
          <a:xfrm>
            <a:off x="658368" y="4001643"/>
            <a:ext cx="310896" cy="310896"/>
          </a:xfrm>
          <a:prstGeom prst="rect">
            <a:avLst/>
          </a:prstGeom>
        </p:spPr>
      </p:pic>
      <p:sp>
        <p:nvSpPr>
          <p:cNvPr id="18" name="Text 11"/>
          <p:cNvSpPr/>
          <p:nvPr/>
        </p:nvSpPr>
        <p:spPr>
          <a:xfrm>
            <a:off x="1188720" y="3787902"/>
            <a:ext cx="2743200" cy="738378"/>
          </a:xfrm>
          <a:prstGeom prst="rect">
            <a:avLst/>
          </a:prstGeom>
          <a:noFill/>
          <a:ln/>
        </p:spPr>
        <p:txBody>
          <a:bodyPr wrap="square" lIns="0" tIns="0" rIns="0" bIns="0" rtlCol="0" anchor="ctr"/>
          <a:lstStyle/>
          <a:p>
            <a:pPr indent="0" marL="0">
              <a:buNone/>
            </a:pPr>
            <a:r>
              <a:rPr lang="en-US" sz="1450" b="1" dirty="0">
                <a:solidFill>
                  <a:schemeClr val="tx1"/>
                </a:solidFill>
                <a:latin typeface="Calibri" pitchFamily="34" charset="0"/>
                <a:ea typeface="Calibri" pitchFamily="34" charset="-122"/>
                <a:cs typeface="Calibri" pitchFamily="34" charset="-120"/>
              </a:rPr>
              <a:t>'A cheque still takes days.'</a:t>
            </a:r>
            <a:endParaRPr lang="en-US" sz="1450" dirty="0"/>
          </a:p>
        </p:txBody>
      </p:sp>
      <p:sp>
        <p:nvSpPr>
          <p:cNvPr id="19" name="Text 12"/>
          <p:cNvSpPr/>
          <p:nvPr/>
        </p:nvSpPr>
        <p:spPr>
          <a:xfrm>
            <a:off x="4023360" y="3787902"/>
            <a:ext cx="4480560" cy="738378"/>
          </a:xfrm>
          <a:prstGeom prst="rect">
            <a:avLst/>
          </a:prstGeom>
          <a:noFill/>
          <a:ln/>
        </p:spPr>
        <p:txBody>
          <a:bodyPr wrap="square" lIns="0" tIns="0" rIns="0" bIns="0" rtlCol="0" anchor="ctr"/>
          <a:lstStyle/>
          <a:p>
            <a:pPr indent="0" marL="0">
              <a:buNone/>
            </a:pPr>
            <a:r>
              <a:rPr lang="en-US" sz="1300" dirty="0">
                <a:solidFill>
                  <a:schemeClr val="tx1"/>
                </a:solidFill>
                <a:latin typeface="Calibri" pitchFamily="34" charset="0"/>
                <a:ea typeface="Calibri" pitchFamily="34" charset="-122"/>
                <a:cs typeface="Calibri" pitchFamily="34" charset="-120"/>
              </a:rPr>
              <a:t>Since 4 October 2025 the paying bank answers by 7:00 pm, and the money follows within an hour of settlement.</a:t>
            </a:r>
            <a:endParaRPr lang="en-US" sz="130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Check yourself</a:t>
            </a:r>
            <a:endParaRPr lang="en-US" sz="2800" dirty="0"/>
          </a:p>
        </p:txBody>
      </p:sp>
      <p:sp>
        <p:nvSpPr>
          <p:cNvPr id="3" name="Shape 1"/>
          <p:cNvSpPr/>
          <p:nvPr/>
        </p:nvSpPr>
        <p:spPr>
          <a:xfrm>
            <a:off x="457200" y="1188720"/>
            <a:ext cx="8229600" cy="1014984"/>
          </a:xfrm>
          <a:prstGeom prst="roundRect">
            <a:avLst>
              <a:gd name="adj" fmla="val 5405"/>
            </a:avLst>
          </a:prstGeom>
          <a:solidFill>
            <a:srgbClr val="FFFFFF"/>
          </a:solidFill>
          <a:ln w="9525">
            <a:solidFill>
              <a:schemeClr val="accent5"/>
            </a:solidFill>
            <a:prstDash val="solid"/>
          </a:ln>
        </p:spPr>
      </p:sp>
      <p:sp>
        <p:nvSpPr>
          <p:cNvPr id="4" name="Text 2"/>
          <p:cNvSpPr/>
          <p:nvPr/>
        </p:nvSpPr>
        <p:spPr>
          <a:xfrm>
            <a:off x="621792" y="1188720"/>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Q1</a:t>
            </a:r>
            <a:endParaRPr lang="en-US" sz="2000" dirty="0"/>
          </a:p>
        </p:txBody>
      </p:sp>
      <p:sp>
        <p:nvSpPr>
          <p:cNvPr id="5" name="Text 3"/>
          <p:cNvSpPr/>
          <p:nvPr/>
        </p:nvSpPr>
        <p:spPr>
          <a:xfrm>
            <a:off x="1280160" y="1188720"/>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In one batch, Bank P's customers send ₹30 crore to Bank Q's and Bank Q's send ₹21 crore back. Under net settlement, how much moves between the banks, and which way?</a:t>
            </a:r>
            <a:endParaRPr lang="en-US" sz="1450" dirty="0"/>
          </a:p>
        </p:txBody>
      </p:sp>
      <p:sp>
        <p:nvSpPr>
          <p:cNvPr id="6" name="Shape 4"/>
          <p:cNvSpPr/>
          <p:nvPr/>
        </p:nvSpPr>
        <p:spPr>
          <a:xfrm>
            <a:off x="457200" y="2350008"/>
            <a:ext cx="8229600" cy="1014984"/>
          </a:xfrm>
          <a:prstGeom prst="roundRect">
            <a:avLst>
              <a:gd name="adj" fmla="val 5405"/>
            </a:avLst>
          </a:prstGeom>
          <a:solidFill>
            <a:srgbClr val="FFFFFF"/>
          </a:solidFill>
          <a:ln w="9525">
            <a:solidFill>
              <a:schemeClr val="accent5"/>
            </a:solidFill>
            <a:prstDash val="solid"/>
          </a:ln>
        </p:spPr>
      </p:sp>
      <p:sp>
        <p:nvSpPr>
          <p:cNvPr id="7" name="Text 5"/>
          <p:cNvSpPr/>
          <p:nvPr/>
        </p:nvSpPr>
        <p:spPr>
          <a:xfrm>
            <a:off x="621792" y="2350008"/>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Q2</a:t>
            </a:r>
            <a:endParaRPr lang="en-US" sz="2000" dirty="0"/>
          </a:p>
        </p:txBody>
      </p:sp>
      <p:sp>
        <p:nvSpPr>
          <p:cNvPr id="8" name="Text 6"/>
          <p:cNvSpPr/>
          <p:nvPr/>
        </p:nvSpPr>
        <p:spPr>
          <a:xfrm>
            <a:off x="1280160" y="2350008"/>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 client wants to send ₹1.5 lakh to another bank at 11 pm on a Sunday. Of NEFT and RTGS, which can carry it, and why?</a:t>
            </a:r>
            <a:endParaRPr lang="en-US" sz="1450" dirty="0"/>
          </a:p>
        </p:txBody>
      </p:sp>
      <p:sp>
        <p:nvSpPr>
          <p:cNvPr id="9" name="Shape 7"/>
          <p:cNvSpPr/>
          <p:nvPr/>
        </p:nvSpPr>
        <p:spPr>
          <a:xfrm>
            <a:off x="457200" y="3511296"/>
            <a:ext cx="8229600" cy="1014984"/>
          </a:xfrm>
          <a:prstGeom prst="roundRect">
            <a:avLst>
              <a:gd name="adj" fmla="val 5405"/>
            </a:avLst>
          </a:prstGeom>
          <a:solidFill>
            <a:srgbClr val="FFFFFF"/>
          </a:solidFill>
          <a:ln w="9525">
            <a:solidFill>
              <a:schemeClr val="accent5"/>
            </a:solidFill>
            <a:prstDash val="solid"/>
          </a:ln>
        </p:spPr>
      </p:sp>
      <p:sp>
        <p:nvSpPr>
          <p:cNvPr id="10" name="Text 8"/>
          <p:cNvSpPr/>
          <p:nvPr/>
        </p:nvSpPr>
        <p:spPr>
          <a:xfrm>
            <a:off x="621792" y="3511296"/>
            <a:ext cx="548640" cy="1014984"/>
          </a:xfrm>
          <a:prstGeom prst="rect">
            <a:avLst/>
          </a:prstGeom>
          <a:noFill/>
          <a:ln/>
        </p:spPr>
        <p:txBody>
          <a:bodyPr wrap="square" lIns="0" tIns="0" rIns="0" bIns="0" rtlCol="0" anchor="ctr"/>
          <a:lstStyle/>
          <a:p>
            <a:pPr indent="0" marL="0">
              <a:buNone/>
            </a:pPr>
            <a:r>
              <a:rPr lang="en-US" sz="2000" b="1" dirty="0">
                <a:solidFill>
                  <a:schemeClr val="accent2"/>
                </a:solidFill>
                <a:latin typeface="Cambria" pitchFamily="34" charset="0"/>
                <a:ea typeface="Cambria" pitchFamily="34" charset="-122"/>
                <a:cs typeface="Cambria" pitchFamily="34" charset="-120"/>
              </a:rPr>
              <a:t>Q3</a:t>
            </a:r>
            <a:endParaRPr lang="en-US" sz="2000" dirty="0"/>
          </a:p>
        </p:txBody>
      </p:sp>
      <p:sp>
        <p:nvSpPr>
          <p:cNvPr id="11" name="Text 9"/>
          <p:cNvSpPr/>
          <p:nvPr/>
        </p:nvSpPr>
        <p:spPr>
          <a:xfrm>
            <a:off x="1280160" y="3511296"/>
            <a:ext cx="7223760" cy="1014984"/>
          </a:xfrm>
          <a:prstGeom prst="rect">
            <a:avLst/>
          </a:prstGeom>
          <a:noFill/>
          <a:ln/>
        </p:spPr>
        <p:txBody>
          <a:bodyPr wrap="square" lIns="0" tIns="0" rIns="0" bIns="0" rtlCol="0" anchor="ctr"/>
          <a:lstStyle/>
          <a:p>
            <a:pPr indent="0" marL="0">
              <a:buNone/>
            </a:pPr>
            <a:r>
              <a:rPr lang="en-US" sz="1450" dirty="0">
                <a:solidFill>
                  <a:schemeClr val="tx1"/>
                </a:solidFill>
                <a:latin typeface="Calibri" pitchFamily="34" charset="0"/>
                <a:ea typeface="Calibri" pitchFamily="34" charset="-122"/>
                <a:cs typeface="Calibri" pitchFamily="34" charset="-120"/>
              </a:rPr>
              <a:t>An investor pays for a purchase in an equity fund at 2:55 pm. Why might the units be priced at the next business day's NAV?</a:t>
            </a:r>
            <a:endParaRPr lang="en-US" sz="14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457200" y="274320"/>
            <a:ext cx="7223760" cy="731520"/>
          </a:xfrm>
          <a:prstGeom prst="rect">
            <a:avLst/>
          </a:prstGeom>
          <a:noFill/>
          <a:ln/>
        </p:spPr>
        <p:txBody>
          <a:bodyPr wrap="square" lIns="0" tIns="0" rIns="0" bIns="0" rtlCol="0" anchor="ctr"/>
          <a:lstStyle/>
          <a:p>
            <a:pPr algn="l" indent="0" marL="0">
              <a:buNone/>
            </a:pPr>
            <a:r>
              <a:rPr lang="en-US" sz="2800" b="1" dirty="0">
                <a:solidFill>
                  <a:schemeClr val="tx1"/>
                </a:solidFill>
              </a:rPr>
              <a:t>Sources and disclaimer</a:t>
            </a:r>
            <a:endParaRPr lang="en-US" sz="2800" dirty="0"/>
          </a:p>
        </p:txBody>
      </p:sp>
      <p:sp>
        <p:nvSpPr>
          <p:cNvPr id="3" name="Shape 1"/>
          <p:cNvSpPr/>
          <p:nvPr/>
        </p:nvSpPr>
        <p:spPr>
          <a:xfrm>
            <a:off x="457200" y="1188720"/>
            <a:ext cx="8229600" cy="2240280"/>
          </a:xfrm>
          <a:prstGeom prst="roundRect">
            <a:avLst>
              <a:gd name="adj" fmla="val 2449"/>
            </a:avLst>
          </a:prstGeom>
          <a:solidFill>
            <a:srgbClr val="FFFFFF"/>
          </a:solidFill>
          <a:ln w="9525">
            <a:solidFill>
              <a:schemeClr val="accent5"/>
            </a:solidFill>
            <a:prstDash val="solid"/>
          </a:ln>
        </p:spPr>
      </p:sp>
      <p:sp>
        <p:nvSpPr>
          <p:cNvPr id="4" name="Text 2"/>
          <p:cNvSpPr/>
          <p:nvPr/>
        </p:nvSpPr>
        <p:spPr>
          <a:xfrm>
            <a:off x="658368" y="1298448"/>
            <a:ext cx="7772400" cy="228600"/>
          </a:xfrm>
          <a:prstGeom prst="rect">
            <a:avLst/>
          </a:prstGeom>
          <a:noFill/>
          <a:ln/>
        </p:spPr>
        <p:txBody>
          <a:bodyPr wrap="square" lIns="0" tIns="0" rIns="0" bIns="0" rtlCol="0" anchor="t"/>
          <a:lstStyle/>
          <a:p>
            <a:pPr indent="0" marL="0">
              <a:buNone/>
            </a:pPr>
            <a:r>
              <a:rPr lang="en-US" sz="1050" b="1" spc="100" kern="0" dirty="0">
                <a:solidFill>
                  <a:schemeClr val="accent2"/>
                </a:solidFill>
                <a:latin typeface="Calibri" pitchFamily="34" charset="0"/>
                <a:ea typeface="Calibri" pitchFamily="34" charset="-122"/>
                <a:cs typeface="Calibri" pitchFamily="34" charset="-120"/>
              </a:rPr>
              <a:t>SOURCES FOR THE FIGURES IN THIS DECK</a:t>
            </a:r>
            <a:endParaRPr lang="en-US" sz="1050" dirty="0"/>
          </a:p>
        </p:txBody>
      </p:sp>
      <p:sp>
        <p:nvSpPr>
          <p:cNvPr id="5" name="Text 3"/>
          <p:cNvSpPr/>
          <p:nvPr/>
        </p:nvSpPr>
        <p:spPr>
          <a:xfrm>
            <a:off x="658368" y="1591056"/>
            <a:ext cx="7827264" cy="1755648"/>
          </a:xfrm>
          <a:prstGeom prst="rect">
            <a:avLst/>
          </a:prstGeom>
          <a:noFill/>
          <a:ln/>
        </p:spPr>
        <p:txBody>
          <a:bodyPr wrap="square" lIns="0" tIns="0" rIns="0" bIns="0" rtlCol="0" anchor="t"/>
          <a:lstStyle/>
          <a:p>
            <a:pPr marL="165100" indent="-165100">
              <a:spcAft>
                <a:spcPts val="400"/>
              </a:spcAft>
              <a:buSzPct val="100000"/>
              <a:buChar char="•"/>
            </a:pPr>
            <a:r>
              <a:rPr lang="en-US" sz="1000" dirty="0">
                <a:solidFill>
                  <a:schemeClr val="tx1"/>
                </a:solidFill>
              </a:rPr>
              <a:t>NEFT: RBI FAQ on NEFT (updated 2 September 2024); RBI circulars of 8 May 2017 (net settlement) and 6 December 2019 (round the clock from 16 December 2019, 48 batches).</a:t>
            </a:r>
            <a:endParaRPr lang="en-US" sz="1000" dirty="0"/>
          </a:p>
          <a:p>
            <a:pPr marL="165100" indent="-165100">
              <a:spcAft>
                <a:spcPts val="400"/>
              </a:spcAft>
              <a:buSzPct val="100000"/>
              <a:buChar char="•"/>
            </a:pPr>
            <a:r>
              <a:rPr lang="en-US" sz="1000" dirty="0">
                <a:solidFill>
                  <a:schemeClr val="tx1"/>
                </a:solidFill>
              </a:rPr>
              <a:t>RTGS: RBI FAQ on RTGS (updated 31 October 2022). Name look-up for NEFT and RTGS: RBI circular of 30 December 2024.</a:t>
            </a:r>
            <a:endParaRPr lang="en-US" sz="1000" dirty="0"/>
          </a:p>
          <a:p>
            <a:pPr marL="165100" indent="-165100">
              <a:spcAft>
                <a:spcPts val="400"/>
              </a:spcAft>
              <a:buSzPct val="100000"/>
              <a:buChar char="•"/>
            </a:pPr>
            <a:r>
              <a:rPr lang="en-US" sz="1000" dirty="0">
                <a:solidFill>
                  <a:schemeClr val="tx1"/>
                </a:solidFill>
              </a:rPr>
              <a:t>UPI: NPCI, UPI FAQs (opened 12 October 2026); Press Information Bureau, 'UPI: Transforming India's Payment Landscape', 24 August 2026.</a:t>
            </a:r>
            <a:endParaRPr lang="en-US" sz="1000" dirty="0"/>
          </a:p>
          <a:p>
            <a:pPr marL="165100" indent="-165100">
              <a:spcAft>
                <a:spcPts val="400"/>
              </a:spcAft>
              <a:buSzPct val="100000"/>
              <a:buChar char="•"/>
            </a:pPr>
            <a:r>
              <a:rPr lang="en-US" sz="1000" dirty="0">
                <a:solidFill>
                  <a:schemeClr val="tx1"/>
                </a:solidFill>
              </a:rPr>
              <a:t>Cheques: RBI circulars of 13 August 2025 and 24 December 2025 on continuous clearing and settlement on realisation in CTS.</a:t>
            </a:r>
            <a:endParaRPr lang="en-US" sz="1000" dirty="0"/>
          </a:p>
          <a:p>
            <a:pPr marL="165100" indent="-165100">
              <a:spcAft>
                <a:spcPts val="400"/>
              </a:spcAft>
              <a:buSzPct val="100000"/>
              <a:buChar char="•"/>
            </a:pPr>
            <a:r>
              <a:rPr lang="en-US" sz="1000" dirty="0">
                <a:solidFill>
                  <a:schemeClr val="tx1"/>
                </a:solidFill>
              </a:rPr>
              <a:t>Payment numbers and values for August 2026: RBI, Payment System Indicators, August 2026. Shares and averages are computed from that table.</a:t>
            </a:r>
            <a:endParaRPr lang="en-US" sz="1000" dirty="0"/>
          </a:p>
          <a:p>
            <a:pPr marL="165100" indent="-165100">
              <a:spcAft>
                <a:spcPts val="400"/>
              </a:spcAft>
              <a:buSzPct val="100000"/>
              <a:buChar char="•"/>
            </a:pPr>
            <a:r>
              <a:rPr lang="en-US" sz="1000" dirty="0">
                <a:solidFill>
                  <a:schemeClr val="tx1"/>
                </a:solidFill>
              </a:rPr>
              <a:t>NAV cut-off: SEBI Master Circular for Mutual Funds, 20 March 2026, paras 9.4.2 and 9.4.3. Banks A, B, P and Q and their figures are invented.</a:t>
            </a:r>
            <a:endParaRPr lang="en-US" sz="1000" dirty="0"/>
          </a:p>
        </p:txBody>
      </p:sp>
      <p:sp>
        <p:nvSpPr>
          <p:cNvPr id="6" name="Shape 4"/>
          <p:cNvSpPr/>
          <p:nvPr/>
        </p:nvSpPr>
        <p:spPr>
          <a:xfrm>
            <a:off x="457200" y="3566160"/>
            <a:ext cx="8229600" cy="960120"/>
          </a:xfrm>
          <a:prstGeom prst="roundRect">
            <a:avLst>
              <a:gd name="adj" fmla="val 5714"/>
            </a:avLst>
          </a:prstGeom>
          <a:solidFill>
            <a:schemeClr val="bg2"/>
          </a:solidFill>
          <a:ln w="9525">
            <a:solidFill>
              <a:schemeClr val="accent5"/>
            </a:solidFill>
            <a:prstDash val="solid"/>
          </a:ln>
        </p:spPr>
      </p:sp>
      <p:sp>
        <p:nvSpPr>
          <p:cNvPr id="7" name="Text 5"/>
          <p:cNvSpPr/>
          <p:nvPr/>
        </p:nvSpPr>
        <p:spPr>
          <a:xfrm>
            <a:off x="658368" y="3639312"/>
            <a:ext cx="7827264" cy="822960"/>
          </a:xfrm>
          <a:prstGeom prst="rect">
            <a:avLst/>
          </a:prstGeom>
          <a:noFill/>
          <a:ln/>
        </p:spPr>
        <p:txBody>
          <a:bodyPr wrap="square" lIns="0" tIns="0" rIns="0" bIns="0" rtlCol="0" anchor="ctr"/>
          <a:lstStyle/>
          <a:p>
            <a:pPr indent="0" marL="0">
              <a:buNone/>
            </a:pPr>
            <a:r>
              <a:rPr lang="en-US" sz="1050" dirty="0">
                <a:solidFill>
                  <a:schemeClr val="accent6"/>
                </a:solidFill>
                <a:latin typeface="Calibri" pitchFamily="34" charset="0"/>
                <a:ea typeface="Calibri" pitchFamily="34" charset="-122"/>
                <a:cs typeface="Calibri" pitchFamily="34" charset="-120"/>
              </a:rPr>
              <a:t>This material is for training and investor education only. It is not investment, tax or legal advice and is not a recommendation to buy, sell or hold any security or scheme. Examples use assumed figures unless a source and date are shown. Mutual fund investments are subject to market risks; read all scheme related documents carefully. Trustner Asset Services Pvt. Ltd. is an AMFI-registered Mutual Fund Distributor (ARN-286886).</a:t>
            </a:r>
            <a:endParaRPr lang="en-US" sz="1050" dirty="0"/>
          </a:p>
        </p:txBody>
      </p:sp>
      <p:sp>
        <p:nvSpPr>
          <p:cNvPr id="25" name="Slide Number Placeholder 0"/>
          <p:cNvSpPr>
            <a:spLocks noGrp="1"/>
          </p:cNvSpPr>
          <p:nvPr>
            <p:ph type="sldNum" sz="quarter" idx="4294967295"/>
          </p:nvPr>
        </p:nvSpPr>
        <p:spPr>
          <a:xfrm>
            <a:off x="8229600" y="4754880"/>
            <a:ext cx="457200" cy="22860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6"/>
                </a:solidFill>
              </a:defRPr>
            </a:lvl1pPr>
          </a:lstStyle>
          <a:p>
            <a:pPr algn="r"/>
            <a:fld id="{F7021451-1387-4CA6-816F-3879F97B5CBC}" type="slidenum">
              <a:rPr b="0" lang="en-US"/>
              <a:t>13</a:t>
            </a:fld>
            <a:endParaRPr lang="en-US"/>
          </a:p>
        </p:txBody>
      </p:sp>
    </p:spTree>
  </p:cSld>
  <p:clrMapOvr>
    <a:masterClrMapping/>
  </p:clrMapOvr>
</p:sld>
</file>

<file path=ppt/theme/theme1.xml><?xml version="1.0" encoding="utf-8"?>
<a:theme xmlns:a="http://schemas.openxmlformats.org/drawingml/2006/main" name="Trustner Paper">
  <a:themeElements>
    <a:clrScheme name="Trustner Paper">
      <a:dk1>
        <a:srgbClr val="0A1628"/>
      </a:dk1>
      <a:lt1>
        <a:srgbClr val="FBF7EF"/>
      </a:lt1>
      <a:dk2>
        <a:srgbClr val="0870B8"/>
      </a:dk2>
      <a:lt2>
        <a:srgbClr val="F3ECE0"/>
      </a:lt2>
      <a:accent1>
        <a:srgbClr val="0870B8"/>
      </a:accent1>
      <a:accent2>
        <a:srgbClr val="9A6B0F"/>
      </a:accent2>
      <a:accent3>
        <a:srgbClr val="0F5140"/>
      </a:accent3>
      <a:accent4>
        <a:srgbClr val="B4532A"/>
      </a:accent4>
      <a:accent5>
        <a:srgbClr val="E4DDD0"/>
      </a:accent5>
      <a:accent6>
        <a:srgbClr val="5B6675"/>
      </a:accent6>
      <a:hlink>
        <a:srgbClr val="0870B8"/>
      </a:hlink>
      <a:folHlink>
        <a:srgbClr val="5B6675"/>
      </a:folHlink>
    </a:clrScheme>
    <a:fontScheme name="Trustner Paper">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Trustner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money moves: UPI, NEFT, RTGS</dc:title>
  <dc:subject>PptxGenJS Presentation</dc:subject>
  <dc:creator>Trustner</dc:creator>
  <cp:lastModifiedBy>Trustner</cp:lastModifiedBy>
  <cp:revision>1</cp:revision>
  <dcterms:created xsi:type="dcterms:W3CDTF">2026-10-12T15:47:50Z</dcterms:created>
  <dcterms:modified xsi:type="dcterms:W3CDTF">2026-10-12T15:47:50Z</dcterms:modified>
</cp:coreProperties>
</file>