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the Sensex is near 77,000 and the Nifty 50 is near 24,000. Does that mean the Sensex shares have done three times as well? Take a few answers and park them. The quiz returns to this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'change'. A level of 24,000 says nothing until it is compared with the level on another date. The level depends on the starting value the index maker chose, which is covered on slide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NSE calls the free-float fraction the Investible Weight Factor (IWF); BSE calls it the Investable Weight Factor. NSE lists 22 categories of holding that are left out, including promoters, government holdings, strategic corporate holdings and shares under lock-in. BSE reviews its factors quarterly; NSE works from the shareholding pattern that companies file quarterly.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share price plays no direct part. C has the lowest price and A the second lowest, yet A and C carry the same weight. What counts is price × shares × free-float fraction.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formula is index value = current free-float market value ÷ base free-float market value × base index value. C at ₹110: 150 crore × ₹110 × 60% = ₹9,900 crore; total ₹30,900 crore; index 1,545. In real indices the base market value is adjusted for share issues and constituent changes so that these events alone do not move the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BSE document gives the Sensex 'first value date' as 3 April 1979 and the base as 1978-79. The Sensex also moved from full to free-float market capitalisation in the 2000s; the current BSE document does not give that date, so it is not on the slide. The two levels cannot be compared with each other because the base values and base dates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Exceptions: changes can also be made outside the timetable, for example after a merger, delisting or trading suspension. For the Nifty 50, four weeks' notice is given of a replacement, and at most five companies may be added in a calendar year through the scheduled reviews. The Nifty 50 review uses data for the six months ending January and July; the Sensex reference dates are the last trading days of April and October.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SEBI's reasoning in the circular: a price return index captures only capital gains, while the total return variant also takes in dividends, so it is the more appropriate benchmark. Exception on dividends: NSE adjusts special dividends in the price index itself. The requirement continues in SEBI's Master Circular for Mutual Funds of 20 March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these at each month-end, using market figures that are at least 30 days old. The Sensex close was checked against two secondary sources; confirm it on the BSE website. The dividend yield is the figure NSE publishes for the index. Do not comment on whether the market is high or low, or on where it may go.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IISL stands for India Index Services &amp; Products Ltd.; NSE IX is NSE International Exchange. The November 2022 NSE methodology still said Nifty 50 derivatives were traded at Singapore Exchange; the September 2026 edition names NSE International Exchange IFSC Limited (NSE IX). 'GIFT Nifty' is the brand name NSE IX uses for these contracts.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an index fund or ETF aims to match its index but shows a small gap, called tracking difference, because of costs and cash holdings. On the fourth: special dividends are an exception and are adjusted in the price index.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3%. X's weight is 6,000 ÷ 10,000 = 60%, and 60% × 5% = 3%. Check: the total goes from ₹10,000 crore to ₹10,300 crore.
Q2: The TRI adds the dividends paid by the 50 companies, assumed reinvested, to the price movement. SEBI requires schemes to benchmark against the total return variant from 1 February 2018, because a scheme also receives dividends on the shares it holds.
Q3: The levels cannot be compared. The Sensex started at 100 for 1978-79 with 30 companies; the Nifty 50 started at 1,000 on 3 November 1995 with 50 companies. Only percentage changes over the same period can be compared.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How Sensex and Nifty are built</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an index measures, how free-float weights work, and what the Sensex and Nifty 50 levels can tell you</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Index levels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An index turns the prices of many shares into one number.</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number means little by itself. Its change, from one day or one year to the next, shows how the market value of those shares has moved.</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words to know first</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Market value</a:t>
            </a:r>
            <a:endParaRPr lang="en-US" sz="1550" dirty="0"/>
          </a:p>
        </p:txBody>
      </p:sp>
      <p:sp>
        <p:nvSpPr>
          <p:cNvPr id="8" name="Text 4"/>
          <p:cNvSpPr/>
          <p:nvPr/>
        </p:nvSpPr>
        <p:spPr>
          <a:xfrm>
            <a:off x="6858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Share price × number of shares. Also called market capitalisation. It is what the whole company is priced at.</a:t>
            </a:r>
            <a:endParaRPr lang="en-US" sz="1250" dirty="0"/>
          </a:p>
        </p:txBody>
      </p:sp>
      <p:sp>
        <p:nvSpPr>
          <p:cNvPr id="9" name="Shape 5"/>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Free float</a:t>
            </a:r>
            <a:endParaRPr lang="en-US" sz="1550" dirty="0"/>
          </a:p>
        </p:txBody>
      </p:sp>
      <p:sp>
        <p:nvSpPr>
          <p:cNvPr id="13" name="Text 8"/>
          <p:cNvSpPr/>
          <p:nvPr/>
        </p:nvSpPr>
        <p:spPr>
          <a:xfrm>
            <a:off x="28003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part of a company's shares open to trading. Holdings of promoters and governments are among those left out.</a:t>
            </a:r>
            <a:endParaRPr lang="en-US" sz="1250" dirty="0"/>
          </a:p>
        </p:txBody>
      </p:sp>
      <p:sp>
        <p:nvSpPr>
          <p:cNvPr id="14" name="Shape 9"/>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Weight</a:t>
            </a:r>
            <a:endParaRPr lang="en-US" sz="1550" dirty="0"/>
          </a:p>
        </p:txBody>
      </p:sp>
      <p:sp>
        <p:nvSpPr>
          <p:cNvPr id="18" name="Text 12"/>
          <p:cNvSpPr/>
          <p:nvPr/>
        </p:nvSpPr>
        <p:spPr>
          <a:xfrm>
            <a:off x="49149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company's share of the index. A larger free-float market value gives a larger weight.</a:t>
            </a:r>
            <a:endParaRPr lang="en-US" sz="1250" dirty="0"/>
          </a:p>
        </p:txBody>
      </p:sp>
      <p:sp>
        <p:nvSpPr>
          <p:cNvPr id="19" name="Shape 13"/>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Base value</a:t>
            </a:r>
            <a:endParaRPr lang="en-US" sz="1550" dirty="0"/>
          </a:p>
        </p:txBody>
      </p:sp>
      <p:sp>
        <p:nvSpPr>
          <p:cNvPr id="23" name="Text 16"/>
          <p:cNvSpPr/>
          <p:nvPr/>
        </p:nvSpPr>
        <p:spPr>
          <a:xfrm>
            <a:off x="70294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index level fixed for a starting date. Today's level shows how far market value has moved since then.</a:t>
            </a:r>
            <a:endParaRPr lang="en-US" sz="1250" dirty="0"/>
          </a:p>
        </p:txBody>
      </p:sp>
      <p:sp>
        <p:nvSpPr>
          <p:cNvPr id="24"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for what is left out of free float: NSE Indices, Methodology Document for Equity Indices, September 2026 (Investible Weight Factors).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Building a three-share index: weights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THREE COMPANIES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Company A: 100 crore shares at ₹200. Free float 45%.</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Company B: 40 crore shares at ₹500. Free float 60%.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Company C: 150 crore shares at ₹100. Free float 60%.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Full market value: A = 100 crore × ₹200 = ₹20,000 crore. B = 40 crore × ₹500 = ₹20,000 crore. C = 150 crore × ₹100 = ₹15,000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Free-float value: A = ₹20,000 crore × 45% = ₹9,000 crore. B = ₹20,000 crore × 60% = ₹12,000 crore. C = ₹15,000 crore × 60% = ₹9,000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Total free-float value = ₹9,000 crore + ₹12,000 crore + ₹9,000 crore = ₹30,000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Weights: A = 9,000 ÷ 30,000 = 30%. B = 12,000 ÷ 30,000 = 40%. C = 9,000 ÷ 30,000 = 30%.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and B have the same full market value. B gets more weight because more of it is free to trade.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three invented companies and assumed figures. They do not refer to any real company.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From market value to an index level</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BASE AND A MOVE</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On the base day the free-float value of the three companies was ₹20,000 crore. The index was set at 1,000 for that day.</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Today their free-float value is ₹30,000 crore.</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Index today = ₹30,000 crore ÷ ₹20,000 crore × 1,000 = 1,500.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B's price rises 10%, from ₹500 to ₹550. Its free-float value becomes 40 crore × ₹550 × 60% = ₹13,200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New total = ₹9,000 crore + ₹13,200 crore + ₹9,000 crore = ₹31,200 crore. Index = 31,200 ÷ 20,000 × 1,000 = 1,560, a rise of 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Check: B's weight of 40% × its rise of 10% = 4%. Had C risen 10% instead, the index would be 1,545, a rise of 3%.</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index moves by each share's price change multiplied by its weight. Bigger weight, bigger pull.</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using the formula in the NSE Indices methodology (September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Sensex and Nifty 50 side by side</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828800"/>
                <a:gridCol w="3200400"/>
                <a:gridCol w="3200400"/>
              </a:tblGrid>
              <a:tr h="502920">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Sensex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Nifty 50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Maintained by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BSE Index Services Pvt. Ltd., a 100% subsidiary of BSE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NSE Indices Ltd. It is NSE's flagship index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Companies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30, chosen from the BSE 100 index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50, chosen from the Nifty 100 index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Starting point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Base year 1978-79, base value 100. Launched on 2 January 1986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Base date 3 November 1995, base value 1,000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Weights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Free-float market capitalisation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Free-float market capitalisation, since 26 June 2009</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Scheduled review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Twice a year. Changes take effect on the Monday after the third Friday of June and December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Twice a year. Changes take effect from the last trading day of March and September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BSE Index Services, BSE Indices Methodology, September 2026; NSE Indices, Methodology Document for Equity Indices, September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shares enter and leave</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fixed timetable</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Both indices are reviewed twice a year: the Sensex for June and December, the Nifty 50 for March and September.</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 eligible pool</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Sensex picks from the BSE 100 and the Nifty 50 from the Nifty 100. A share must also have derivatives traded on it.</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Size and trading tests</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Six months of data are used. Companies are ranked on free-float market value and tested on how regularly and easily they trade.</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No jump in the level</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When one share replaces another, the calculation is adjusted so that the swap alone does not move the index.</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200" b="1" dirty="0">
                <a:solidFill>
                  <a:srgbClr val="FFFFFF"/>
                </a:solidFill>
              </a:rPr>
              <a:t>Entry follows published size and trading rules, applied by an index committee. It is not a view on a share's worth.</a:t>
            </a:r>
            <a:endParaRPr lang="en-US" sz="1200" dirty="0"/>
          </a:p>
        </p:txBody>
      </p:sp>
      <p:sp>
        <p:nvSpPr>
          <p:cNvPr id="26" name="Text 2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BSE Indices Methodology, September 2026; NSE Indices, Methodology Document for Equity Indices, September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Price index and total return index</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level quoted in the news is the price index. Each index also has a total return version.</a:t>
            </a:r>
            <a:endParaRPr lang="en-US" sz="1500" dirty="0"/>
          </a:p>
        </p:txBody>
      </p:sp>
      <p:sp>
        <p:nvSpPr>
          <p:cNvPr id="5" name="Shape 2"/>
          <p:cNvSpPr/>
          <p:nvPr/>
        </p:nvSpPr>
        <p:spPr>
          <a:xfrm>
            <a:off x="457200" y="1737360"/>
            <a:ext cx="4000500" cy="1920240"/>
          </a:xfrm>
          <a:prstGeom prst="roundRect">
            <a:avLst>
              <a:gd name="adj" fmla="val 2857"/>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Price index</a:t>
            </a:r>
            <a:endParaRPr lang="en-US" sz="1600" dirty="0"/>
          </a:p>
        </p:txBody>
      </p:sp>
      <p:sp>
        <p:nvSpPr>
          <p:cNvPr id="8" name="Text 5"/>
          <p:cNvSpPr/>
          <p:nvPr/>
        </p:nvSpPr>
        <p:spPr>
          <a:xfrm>
            <a:off x="6583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Moves with share prices only.</a:t>
            </a:r>
            <a:endParaRPr lang="en-US" sz="1250" dirty="0"/>
          </a:p>
          <a:p>
            <a:pPr marL="177800" indent="-177800">
              <a:spcAft>
                <a:spcPts val="500"/>
              </a:spcAft>
              <a:buSzPct val="100000"/>
              <a:buChar char="•"/>
            </a:pPr>
            <a:r>
              <a:rPr lang="en-US" sz="1250" dirty="0">
                <a:solidFill>
                  <a:schemeClr val="tx1"/>
                </a:solidFill>
              </a:rPr>
              <a:t>Ordinary dividends paid by the companies are not counted.</a:t>
            </a:r>
            <a:endParaRPr lang="en-US" sz="1250" dirty="0"/>
          </a:p>
          <a:p>
            <a:pPr marL="177800" indent="-177800">
              <a:spcAft>
                <a:spcPts val="500"/>
              </a:spcAft>
              <a:buSzPct val="100000"/>
              <a:buChar char="•"/>
            </a:pPr>
            <a:r>
              <a:rPr lang="en-US" sz="1250" dirty="0">
                <a:solidFill>
                  <a:schemeClr val="tx1"/>
                </a:solidFill>
              </a:rPr>
              <a:t>This is the Sensex or Nifty 50 level seen in headlines.</a:t>
            </a:r>
            <a:endParaRPr lang="en-US" sz="1250" dirty="0"/>
          </a:p>
        </p:txBody>
      </p:sp>
      <p:sp>
        <p:nvSpPr>
          <p:cNvPr id="9" name="Shape 6"/>
          <p:cNvSpPr/>
          <p:nvPr/>
        </p:nvSpPr>
        <p:spPr>
          <a:xfrm>
            <a:off x="4686300" y="1737360"/>
            <a:ext cx="4000500" cy="1920240"/>
          </a:xfrm>
          <a:prstGeom prst="roundRect">
            <a:avLst>
              <a:gd name="adj" fmla="val 2857"/>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Total return index (TRI)</a:t>
            </a:r>
            <a:endParaRPr lang="en-US" sz="1600" dirty="0"/>
          </a:p>
        </p:txBody>
      </p:sp>
      <p:sp>
        <p:nvSpPr>
          <p:cNvPr id="12" name="Text 9"/>
          <p:cNvSpPr/>
          <p:nvPr/>
        </p:nvSpPr>
        <p:spPr>
          <a:xfrm>
            <a:off x="48874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Share prices plus dividends, assumed reinvested in the index.</a:t>
            </a:r>
            <a:endParaRPr lang="en-US" sz="1250" dirty="0"/>
          </a:p>
          <a:p>
            <a:pPr marL="177800" indent="-177800">
              <a:spcAft>
                <a:spcPts val="500"/>
              </a:spcAft>
              <a:buSzPct val="100000"/>
              <a:buChar char="•"/>
            </a:pPr>
            <a:r>
              <a:rPr lang="en-US" sz="1250" dirty="0">
                <a:solidFill>
                  <a:schemeClr val="tx1"/>
                </a:solidFill>
              </a:rPr>
              <a:t>Its return is higher by roughly the dividends paid.</a:t>
            </a:r>
            <a:endParaRPr lang="en-US" sz="1250" dirty="0"/>
          </a:p>
          <a:p>
            <a:pPr marL="177800" indent="-177800">
              <a:spcAft>
                <a:spcPts val="500"/>
              </a:spcAft>
              <a:buSzPct val="100000"/>
              <a:buChar char="•"/>
            </a:pPr>
            <a:r>
              <a:rPr lang="en-US" sz="1250" dirty="0">
                <a:solidFill>
                  <a:schemeClr val="tx1"/>
                </a:solidFill>
              </a:rPr>
              <a:t>SEBI: schemes must compare performance with the TRI, from 1 February 2018.</a:t>
            </a:r>
            <a:endParaRPr lang="en-US" sz="1250" dirty="0"/>
          </a:p>
        </p:txBody>
      </p:sp>
      <p:sp>
        <p:nvSpPr>
          <p:cNvPr id="13" name="Shape 10"/>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4" name="Text 11"/>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fund receives dividends on its shares. Comparing it with a price index would leave them out.</a:t>
            </a:r>
            <a:endParaRPr lang="en-US" sz="1350" dirty="0"/>
          </a:p>
        </p:txBody>
      </p:sp>
      <p:sp>
        <p:nvSpPr>
          <p:cNvPr id="15" name="Text 12"/>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SEBI circular SEBI/HO/IMD/DF3/CIR/P/2018/04, 4 January 2018; NSE Indices methodology, September 2026 (total return index).</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two indices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Closing levels on 31 August 2026. Levels change daily; state the date when quoting one.</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50 CLOSE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24,080</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Close: 24,080.40. About 24.1 times its base value of 1,000.</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SENSEX CLOSE</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76,957</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Close: 76,957.27. About 770 times its base value of 100.</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50 DIVIDEND YIELD</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1.17%</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The yield NSE publishes for the index: dividends as a share of price.</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50 SHARE OF NSE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66%</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About 66% of NSE's free-float market value, as the index document states.</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NSE Indices daily index close file, 31 Aug 2026; NSE Indices methodology, September 2026; Sensex close as reported in the press (secondary source).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arithmetic has not changed. Several names and one rule have.</a:t>
            </a:r>
            <a:endParaRPr lang="en-US" sz="1500" dirty="0"/>
          </a:p>
        </p:txBody>
      </p:sp>
      <p:sp>
        <p:nvSpPr>
          <p:cNvPr id="5" name="Shape 2"/>
          <p:cNvSpPr/>
          <p:nvPr/>
        </p:nvSpPr>
        <p:spPr>
          <a:xfrm>
            <a:off x="457200" y="1737360"/>
            <a:ext cx="40005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8" name="Text 5"/>
          <p:cNvSpPr/>
          <p:nvPr/>
        </p:nvSpPr>
        <p:spPr>
          <a:xfrm>
            <a:off x="6583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Asia Index Pvt. Ltd. maintains the Sensex.</a:t>
            </a:r>
            <a:endParaRPr lang="en-US" sz="1400" dirty="0"/>
          </a:p>
          <a:p>
            <a:pPr marL="177800" indent="-177800">
              <a:spcAft>
                <a:spcPts val="500"/>
              </a:spcAft>
              <a:buSzPct val="100000"/>
              <a:buChar char="•"/>
            </a:pPr>
            <a:r>
              <a:rPr lang="en-US" sz="1400" dirty="0">
                <a:solidFill>
                  <a:schemeClr val="tx1"/>
                </a:solidFill>
              </a:rPr>
              <a:t>IISL owns and manages the Nifty.</a:t>
            </a:r>
            <a:endParaRPr lang="en-US" sz="1400" dirty="0"/>
          </a:p>
          <a:p>
            <a:pPr marL="177800" indent="-177800">
              <a:spcAft>
                <a:spcPts val="500"/>
              </a:spcAft>
              <a:buSzPct val="100000"/>
              <a:buChar char="•"/>
            </a:pPr>
            <a:r>
              <a:rPr lang="en-US" sz="1400" dirty="0">
                <a:solidFill>
                  <a:schemeClr val="tx1"/>
                </a:solidFill>
              </a:rPr>
              <a:t>Fund returns are compared with the price index.</a:t>
            </a:r>
            <a:endParaRPr lang="en-US" sz="1400" dirty="0"/>
          </a:p>
          <a:p>
            <a:pPr marL="177800" indent="-177800">
              <a:spcAft>
                <a:spcPts val="500"/>
              </a:spcAft>
              <a:buSzPct val="100000"/>
              <a:buChar char="•"/>
            </a:pPr>
            <a:r>
              <a:rPr lang="en-US" sz="1400" dirty="0">
                <a:solidFill>
                  <a:schemeClr val="tx1"/>
                </a:solidFill>
              </a:rPr>
              <a:t>Nifty futures abroad trade in Singapore (SGX Nifty).</a:t>
            </a:r>
            <a:endParaRPr lang="en-US" sz="1400" dirty="0"/>
          </a:p>
        </p:txBody>
      </p:sp>
      <p:sp>
        <p:nvSpPr>
          <p:cNvPr id="9" name="Shape 6"/>
          <p:cNvSpPr/>
          <p:nvPr/>
        </p:nvSpPr>
        <p:spPr>
          <a:xfrm>
            <a:off x="4686300" y="1737360"/>
            <a:ext cx="4000500" cy="2487168"/>
          </a:xfrm>
          <a:prstGeom prst="roundRect">
            <a:avLst>
              <a:gd name="adj" fmla="val 2206"/>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2" name="Text 9"/>
          <p:cNvSpPr/>
          <p:nvPr/>
        </p:nvSpPr>
        <p:spPr>
          <a:xfrm>
            <a:off x="48874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It is now BSE Index Services Pvt. Ltd., owned by BSE.</a:t>
            </a:r>
            <a:endParaRPr lang="en-US" sz="1400" dirty="0"/>
          </a:p>
          <a:p>
            <a:pPr marL="177800" indent="-177800">
              <a:spcAft>
                <a:spcPts val="500"/>
              </a:spcAft>
              <a:buSzPct val="100000"/>
              <a:buChar char="•"/>
            </a:pPr>
            <a:r>
              <a:rPr lang="en-US" sz="1400" dirty="0">
                <a:solidFill>
                  <a:schemeClr val="tx1"/>
                </a:solidFill>
              </a:rPr>
              <a:t>IISL is now NSE Indices Ltd.</a:t>
            </a:r>
            <a:endParaRPr lang="en-US" sz="1400" dirty="0"/>
          </a:p>
          <a:p>
            <a:pPr marL="177800" indent="-177800">
              <a:spcAft>
                <a:spcPts val="500"/>
              </a:spcAft>
              <a:buSzPct val="100000"/>
              <a:buChar char="•"/>
            </a:pPr>
            <a:r>
              <a:rPr lang="en-US" sz="1400" dirty="0">
                <a:solidFill>
                  <a:schemeClr val="tx1"/>
                </a:solidFill>
              </a:rPr>
              <a:t>Since 1 February 2018: with the total return index.</a:t>
            </a:r>
            <a:endParaRPr lang="en-US" sz="1400" dirty="0"/>
          </a:p>
          <a:p>
            <a:pPr marL="177800" indent="-177800">
              <a:spcAft>
                <a:spcPts val="500"/>
              </a:spcAft>
              <a:buSzPct val="100000"/>
              <a:buChar char="•"/>
            </a:pPr>
            <a:r>
              <a:rPr lang="en-US" sz="1400" dirty="0">
                <a:solidFill>
                  <a:schemeClr val="tx1"/>
                </a:solidFill>
              </a:rPr>
              <a:t>They trade on NSE IX at GIFT City (GIFT Nifty).</a:t>
            </a:r>
            <a:endParaRPr lang="en-US" sz="1400" dirty="0"/>
          </a:p>
        </p:txBody>
      </p:sp>
      <p:sp>
        <p:nvSpPr>
          <p:cNvPr id="13" name="Text 10"/>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BSE Indices Methodology, Sept 2026; NSE Indices methodology, Nov 2022 and Sept 2026; NSE news item on GIFT Nifty; SEBI circular, 4 Jan 2018.</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Sensex is an average of 30 prices.'</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not a price average. It sets the free-float market value of the 30 companies today against their value in the base period.</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₹5,000 share moves it the most.'</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Weight comes from free-float market value, not one share's price. A ₹100 share can carry more weight than a ₹5,000 share.</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'Nifty up 1%, so my fund is up 1%.'</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Only a portfolio holding the same shares in the same weights moves with the index. Most portfolios differ from it.</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Nifty level includes dividends.'</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quoted level is a price index. Dividends are counted only in the total return version.</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index has two companies. X has a free-float market value of ₹6,000 crore and Y ₹4,000 crore. X's price rises 5% and Y's does not move. By how much does the index rise?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factsheet compares a scheme's return with the 'Nifty 50 TRI'. What does the TRI add to the Nifty 50 level seen in the news, and why is it used?</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'The Sensex is near 77,000 and the Nifty is near 24,000, so the Sensex has done three times as well.' What is wrong with this?</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Sensex: 30 companies, base 1978-79 = 100, launch 2 Jan 1986, selection from BSE 100, review dates: BSE Index Services Pvt. Ltd., BSE Indices Methodology, September 2026.</a:t>
            </a:r>
            <a:endParaRPr lang="en-US" sz="1000" dirty="0"/>
          </a:p>
          <a:p>
            <a:pPr marL="165100" indent="-165100">
              <a:spcAft>
                <a:spcPts val="400"/>
              </a:spcAft>
              <a:buSzPct val="100000"/>
              <a:buChar char="•"/>
            </a:pPr>
            <a:r>
              <a:rPr lang="en-US" sz="1000" dirty="0">
                <a:solidFill>
                  <a:schemeClr val="tx1"/>
                </a:solidFill>
              </a:rPr>
              <a:t>Nifty 50: 50 companies, base 3 Nov 1995 = 1,000, free float from 26 June 2009, review rules, formula, 66% coverage: NSE Indices Ltd., Methodology Document for Equity Indices, September 2026.</a:t>
            </a:r>
            <a:endParaRPr lang="en-US" sz="1000" dirty="0"/>
          </a:p>
          <a:p>
            <a:pPr marL="165100" indent="-165100">
              <a:spcAft>
                <a:spcPts val="400"/>
              </a:spcAft>
              <a:buSzPct val="100000"/>
              <a:buChar char="•"/>
            </a:pPr>
            <a:r>
              <a:rPr lang="en-US" sz="1000" dirty="0">
                <a:solidFill>
                  <a:schemeClr val="tx1"/>
                </a:solidFill>
              </a:rPr>
              <a:t>Total return benchmarking from 1 Feb 2018: SEBI circular SEBI/HO/IMD/DF3/CIR/P/2018/04, 4 January 2018; continued in SEBI Master Circular for Mutual Funds, 20 March 2026.</a:t>
            </a:r>
            <a:endParaRPr lang="en-US" sz="1000" dirty="0"/>
          </a:p>
          <a:p>
            <a:pPr marL="165100" indent="-165100">
              <a:spcAft>
                <a:spcPts val="400"/>
              </a:spcAft>
              <a:buSzPct val="100000"/>
              <a:buChar char="•"/>
            </a:pPr>
            <a:r>
              <a:rPr lang="en-US" sz="1000" dirty="0">
                <a:solidFill>
                  <a:schemeClr val="tx1"/>
                </a:solidFill>
              </a:rPr>
              <a:t>Nifty 50 close 24,080.40 and dividend yield 1.17% on 31 Aug 2026: NSE Indices daily index close file for that date.</a:t>
            </a:r>
            <a:endParaRPr lang="en-US" sz="1000" dirty="0"/>
          </a:p>
          <a:p>
            <a:pPr marL="165100" indent="-165100">
              <a:spcAft>
                <a:spcPts val="400"/>
              </a:spcAft>
              <a:buSzPct val="100000"/>
              <a:buChar char="•"/>
            </a:pPr>
            <a:r>
              <a:rPr lang="en-US" sz="1000" dirty="0">
                <a:solidFill>
                  <a:schemeClr val="tx1"/>
                </a:solidFill>
              </a:rPr>
              <a:t>Sensex close 76,957.27 on 31 Aug 2026: Kotak Neo market update, 1 Sept 2026, and Navia monthly wrap for August 2026 (secondary sources).</a:t>
            </a:r>
            <a:endParaRPr lang="en-US" sz="1000" dirty="0"/>
          </a:p>
          <a:p>
            <a:pPr marL="165100" indent="-165100">
              <a:spcAft>
                <a:spcPts val="400"/>
              </a:spcAft>
              <a:buSzPct val="100000"/>
              <a:buChar char="•"/>
            </a:pPr>
            <a:r>
              <a:rPr lang="en-US" sz="1000" dirty="0">
                <a:solidFill>
                  <a:schemeClr val="tx1"/>
                </a:solidFill>
              </a:rPr>
              <a:t>Companies A, B, C, X and Y and their figures are invented for illustration. They do not refer to any real company.</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Sensex and Nifty are built</dc:title>
  <dc:subject>PptxGenJS Presentation</dc:subject>
  <dc:creator>Trustner</dc:creator>
  <cp:lastModifiedBy>Trustner</cp:lastModifiedBy>
  <cp:revision>1</cp:revision>
  <dcterms:created xsi:type="dcterms:W3CDTF">2026-10-12T08:17:42Z</dcterms:created>
  <dcterms:modified xsi:type="dcterms:W3CDTF">2026-10-12T08:17:42Z</dcterms:modified>
</cp:coreProperties>
</file>