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Projected (axis starts at 50)</a:t>
            </a:r>
          </a:p>
        </c:rich>
      </c:tx>
      <c:layout/>
      <c:overlay val="0"/>
    </c:title>
    <c:autoTitleDeleted val="0"/>
    <c:plotArea>
      <c:layout/>
      <c:lineChart>
        <c:varyColors val="0"/>
        <c:ser>
          <c:idx val="0"/>
          <c:order val="0"/>
          <c:tx>
            <c:strRef>
              <c:f>Sheet1!$B$1</c:f>
              <c:strCache>
                <c:ptCount val="1"/>
                <c:pt idx="0">
                  <c:v>Working age (15-59), % of population</c:v>
                </c:pt>
              </c:strCache>
            </c:strRef>
          </c:tx>
          <c:spPr>
            <a:solidFill>
              <a:srgbClr val="0870B8"/>
            </a:solidFill>
            <a:ln w="31750" cap="flat">
              <a:solidFill>
                <a:srgbClr val="0870B8"/>
              </a:solidFill>
              <a:prstDash val="solid"/>
              <a:round/>
            </a:ln>
            <a:effectLst/>
          </c:spPr>
          <c:invertIfNegative val="0"/>
          <c:dLbls>
            <c:numFmt formatCode="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Sheet1!$A$2:$A$7</c:f>
              <c:multiLvlStrCache>
                <c:ptCount val="6"/>
                <c:lvl>
                  <c:pt idx="0">
                    <c:v>2011</c:v>
                  </c:pt>
                  <c:pt idx="1">
                    <c:v>2016</c:v>
                  </c:pt>
                  <c:pt idx="2">
                    <c:v>2021</c:v>
                  </c:pt>
                  <c:pt idx="3">
                    <c:v>2026</c:v>
                  </c:pt>
                  <c:pt idx="4">
                    <c:v>2031</c:v>
                  </c:pt>
                  <c:pt idx="5">
                    <c:v>2036</c:v>
                  </c:pt>
                </c:lvl>
              </c:multiLvlStrCache>
            </c:multiLvlStrRef>
          </c:cat>
          <c:val>
            <c:numRef>
              <c:f>Sheet1!$B$2:$B$7</c:f>
              <c:numCache>
                <c:formatCode>General</c:formatCode>
                <c:ptCount val="6"/>
                <c:pt idx="0">
                  <c:v>60.7</c:v>
                </c:pt>
                <c:pt idx="1">
                  <c:v>62.8</c:v>
                </c:pt>
                <c:pt idx="2">
                  <c:v>64.2</c:v>
                </c:pt>
                <c:pt idx="3">
                  <c:v>64.8</c:v>
                </c:pt>
                <c:pt idx="4">
                  <c:v>65.1</c:v>
                </c:pt>
                <c:pt idx="5">
                  <c:v>64.9</c:v>
                </c:pt>
              </c:numCache>
            </c:numRef>
          </c:val>
          <c:smooth val="0"/>
        </c:ser>
        <c:ser>
          <c:idx val="1"/>
          <c:order val="1"/>
          <c:tx>
            <c:strRef>
              <c:f>Sheet1!$C$1</c:f>
              <c:strCache>
                <c:ptCount val="1"/>
                <c:pt idx="0">
                  <c:v>Dependants per 100 working-age people</c:v>
                </c:pt>
              </c:strCache>
            </c:strRef>
          </c:tx>
          <c:spPr>
            <a:solidFill>
              <a:srgbClr val="9A6B0F"/>
            </a:solidFill>
            <a:ln w="31750" cap="flat">
              <a:solidFill>
                <a:srgbClr val="9A6B0F"/>
              </a:solidFill>
              <a:prstDash val="solid"/>
              <a:round/>
            </a:ln>
            <a:effectLst/>
          </c:spPr>
          <c:invertIfNegative val="0"/>
          <c:dLbls>
            <c:numFmt formatCode="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Sheet1!$A$2:$A$7</c:f>
              <c:multiLvlStrCache>
                <c:ptCount val="6"/>
                <c:lvl>
                  <c:pt idx="0">
                    <c:v>2011</c:v>
                  </c:pt>
                  <c:pt idx="1">
                    <c:v>2016</c:v>
                  </c:pt>
                  <c:pt idx="2">
                    <c:v>2021</c:v>
                  </c:pt>
                  <c:pt idx="3">
                    <c:v>2026</c:v>
                  </c:pt>
                  <c:pt idx="4">
                    <c:v>2031</c:v>
                  </c:pt>
                  <c:pt idx="5">
                    <c:v>2036</c:v>
                  </c:pt>
                </c:lvl>
              </c:multiLvlStrCache>
            </c:multiLvlStrRef>
          </c:cat>
          <c:val>
            <c:numRef>
              <c:f>Sheet1!$C$2:$C$7</c:f>
              <c:numCache>
                <c:formatCode>General</c:formatCode>
                <c:ptCount val="6"/>
                <c:pt idx="0">
                  <c:v>64.6</c:v>
                </c:pt>
                <c:pt idx="1">
                  <c:v>59.3</c:v>
                </c:pt>
                <c:pt idx="2">
                  <c:v>55.7</c:v>
                </c:pt>
                <c:pt idx="3">
                  <c:v>54.3</c:v>
                </c:pt>
                <c:pt idx="4">
                  <c:v>53.7</c:v>
                </c:pt>
                <c:pt idx="5">
                  <c:v>54</c:v>
                </c:pt>
              </c:numCache>
            </c:numRef>
          </c:val>
          <c:smooth val="0"/>
        </c:ser>
        <c:dLbls>
          <c:numFmt formatCode="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70"/>
          <c:min val="5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share of Indians are of working age, and is that share still rising? Few will know that India's fertility rate is now below 2.1. Keep their guesses for slide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Fewer dependants per worker means more of each rupee earned can go into saving and investment. When the large working generation retires, the share falls again. The term describes a period, not a permanent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dependency ratio is our arithmetic from SRS shares; SRS notes that its broad age shares do not add exactly to 100 because of rounding. On the 15-64 definition, the SRS working-age share for 2024 is 69.7%. 'Replacement level' is SRS's own term for a fertility rate of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480 ÷ 520 = 0.923; 340 ÷ 660 = 0.515; 260 × 3 = 780 lakh; 330 × 3 = 990 lakh; 660 × 0.4 = 264; 264 × 3 = 792 lakh. Wages are held equal so that only the age structure and the share in work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phase names are a teaching simplification; real transitions overlap and differ across states. The projections were made in 2020 from Census 2011 and may be updated after Census 2027. The 2024 SRS working-age share (66.4%) is already above the projection's 2026 figure (64.8%): SRS is a sample survey and the projection is a model, so do not mix the two 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the flat-looking dependency line, its make-up changes: young dependants fall from 50.8 to 31.0 per 100, while old dependants rise from 13.8 to 23.0. The total population is projected at 152.2 crore in 2036. Present these as the Government's projections, not as our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PLFS monthly figures use the 'current weekly status': a person's activity in the seven days before the survey. They are not comparable with older annual figures on 'usual status'. The deck 'How GDP is built' shows how saving becomes investment.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SRS is a large sample survey run every year by the Registrar General; it is the main source between censuses. Fertility ranges from 1.2 in Delhi to 2.9 in Bihar (SRS 2024), so the window opens and closes at different times in different states. Census 2027 population enumeration is scheduled for February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2011 child share is the Technical Group's 2011 base figure; 2024 is from SRS, a different source, so treat the comparison as broad. Census 2027 houselisting ran between April and September 2026; caste enumeration is part of its second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point matters most for us. Demographics can be explained as background to the economy. Do not use them to suggest that any market or fund will do well;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(300 + 100) ÷ 600 × 100 = 66.7 dependants per 100 working-age people.
Q2: It is below the replacement level of 2.1, so the child share tends to fall and, over time, the share of older people rises. In the 2020 official projection the 15-59 share peaks around 2031.
Q3: Any two of: how many actually work (labour force participation, especially of women), their skills and health (productivity), and whether saving is turned into productive investment.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India's demographic dividend</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it means when working-age people form a large share of the population, and what turns that into growth</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Population data for 2024 (SRS, published May 2026); labour data for August 2026 (PLFS, 15 September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demographic dividend is the room for faster growth when working-age people are a large, rising share.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is an opportunity, not a payment. It adds to growth only if those people find productive work, and it lasts only while the share stays high.</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numbers that describe it</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66.4%</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Working-age share</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Share of the population aged 15-59, the working-age band in India's official data. In 2024: 66.4%. Many international sources use 15-64 instead.</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~51</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Dependency ratio</a:t>
            </a:r>
            <a:endParaRPr lang="en-US" sz="1650" dirty="0"/>
          </a:p>
        </p:txBody>
      </p:sp>
      <p:sp>
        <p:nvSpPr>
          <p:cNvPr id="15" name="Text 10"/>
          <p:cNvSpPr/>
          <p:nvPr/>
        </p:nvSpPr>
        <p:spPr>
          <a:xfrm>
            <a:off x="35052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Children (0-14) plus older people (60+) for every 100 people of working age. In 2024: (24.0 + 9.7) ÷ 66.4 × 100 = about 51.</a:t>
            </a:r>
            <a:endParaRPr lang="en-US" sz="1350" dirty="0"/>
          </a:p>
        </p:txBody>
      </p:sp>
      <p:sp>
        <p:nvSpPr>
          <p:cNvPr id="16" name="Shape 11"/>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1.9</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Fertility rate</a:t>
            </a:r>
            <a:endParaRPr lang="en-US" sz="1650" dirty="0"/>
          </a:p>
        </p:txBody>
      </p:sp>
      <p:sp>
        <p:nvSpPr>
          <p:cNvPr id="21" name="Text 15"/>
          <p:cNvSpPr/>
          <p:nvPr/>
        </p:nvSpPr>
        <p:spPr>
          <a:xfrm>
            <a:off x="63246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average number of children a woman would have over her life at current rates. About 2.1 keeps a population the same size over the long run.</a:t>
            </a:r>
            <a:endParaRPr lang="en-US" sz="1350" dirty="0"/>
          </a:p>
        </p:txBody>
      </p:sp>
      <p:sp>
        <p:nvSpPr>
          <p:cNvPr id="22" name="Text 1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Office of the Registrar General, India, Sample Registration System (SRS) Statistical Report 2024, published 20 May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towns, same wages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Two towns of 1,000 people. Town A: 400 children, 520 of working age, 80 older people. Town B: 240, 660 and 100.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Each worker earns ₹3 lakh a year.</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Dependency: A = 480 ÷ 520 × 100 = about 92 per 100 working-age people. B = 340 ÷ 660 × 100 = about 52.</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half the working-age people work: A has 260 workers, B has 330.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Income per head: A = 260 × ₹3 lakh ÷ 1,000 = ₹78,000. B = 330 × ₹3 lakh ÷ 1,000 = ₹99,000.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only 40% in B work: 264 × ₹3 lakh ÷ 1,000 = ₹79,200. Most of B's advantage disappears.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age structure creates the room. Whether income rises depends on how many people actually work.</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invented towns and assumed figures. Not India's data.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phases of the transition</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737360"/>
                <a:gridCol w="3566160"/>
                <a:gridCol w="2926080"/>
              </a:tblGrid>
              <a:tr h="566928">
                <a:tc>
                  <a:txBody>
                    <a:bodyPr/>
                    <a:lstStyle/>
                    <a:p>
                      <a:pPr indent="0" marL="0">
                        <a:buNone/>
                      </a:pPr>
                      <a:r>
                        <a:rPr lang="en-US" sz="1250" b="1" dirty="0">
                          <a:solidFill>
                            <a:srgbClr val="FFFFFF"/>
                          </a:solidFill>
                        </a:rPr>
                        <a:t>Phase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India's numbers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1. Deaths fall first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Better health means fewer children die, while families stay large. The share of children rises and dependency is high.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1971: fertility rate 5.2; children (0-14) 41.2% of the population.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2. Births fall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Families get smaller. The large young generation grows up and the working-age share climbs: the window opens.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2024: fertility rate 1.9; working age (15-59) 66.4%, up from 57.7% in 1991.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3. The population ages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large working generation reaches old age. The share of older people rises and dependency climbs again.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2020 projection: 60+ share from 8.4% (2011) to 14.9% (2036); dependency lowest around 2031.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ORGI, SRS Statistical Report 2024 (May 2026); Technical Group on Population Projections 2011-2036 (MoHFW, July 2020), via MoSPI, Women and Men in India 2022.</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official projection, 2011 to 2036</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2020 projections, not counts; separate from the SRS 2024 survey (66.4%).</a:t>
            </a:r>
            <a:endParaRPr lang="en-US" sz="1250" dirty="0"/>
          </a:p>
          <a:p>
            <a:pPr marL="165100" indent="-165100">
              <a:spcAft>
                <a:spcPts val="700"/>
              </a:spcAft>
              <a:buSzPct val="100000"/>
              <a:buChar char="•"/>
            </a:pPr>
            <a:r>
              <a:rPr lang="en-US" sz="1250" dirty="0">
                <a:solidFill>
                  <a:schemeClr val="tx1"/>
                </a:solidFill>
              </a:rPr>
              <a:t>The 15-59 share peaks at 65.1% in 2031, the highest of six points, then edges down.</a:t>
            </a:r>
            <a:endParaRPr lang="en-US" sz="1250" dirty="0"/>
          </a:p>
          <a:p>
            <a:pPr marL="165100" indent="-165100">
              <a:spcAft>
                <a:spcPts val="700"/>
              </a:spcAft>
              <a:buSzPct val="100000"/>
              <a:buChar char="•"/>
            </a:pPr>
            <a:r>
              <a:rPr lang="en-US" sz="1250" dirty="0">
                <a:solidFill>
                  <a:schemeClr val="tx1"/>
                </a:solidFill>
              </a:rPr>
              <a:t>Dependants per 100 workers fall from 64.6 to 53.7, then turn up as the 60+ group grows.</a:t>
            </a:r>
            <a:endParaRPr lang="en-US" sz="1250" dirty="0"/>
          </a:p>
          <a:p>
            <a:pPr marL="165100" indent="-165100">
              <a:spcAft>
                <a:spcPts val="700"/>
              </a:spcAft>
              <a:buSzPct val="100000"/>
              <a:buChar char="•"/>
            </a:pPr>
            <a:r>
              <a:rPr lang="en-US" sz="1250" dirty="0">
                <a:solidFill>
                  <a:schemeClr val="tx1"/>
                </a:solidFill>
              </a:rPr>
              <a:t>Points are five years apart, so the peak year is approximate.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Report of the Technical Group on Population Projections for India and States 2011-2036, MoHFW, July 2020, as reproduced in MoSPI, Women and Men in India 2022, Statement 4.1.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turns the window into growth</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Jobs</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Working age is not the same as working. In August 2026, 55.6% of people aged 15 and above were in the labour force: working or seeking work.</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Women in work</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Female participation was 34.8% in August 2026, up from 33.7% a year earlier. For all persons aged 15 and above it was 55.6%.</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Skills and health</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Output per worker depends on education, training and health. A larger workforce adds less if productivity stays low.</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Saving and investment</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Fewer dependants per earner can leave more to save. Households provided 62.1% of India's gross saving in 2024-25.</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PLFS Monthly Bulletin for August 2026, 15 Sep 2026 (current weekly status, ages 15+); MoSPI press note on the new GDP series, 27 Feb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Latest official estimates. India's last census was in 2011; the next has a reference date of 1 March 2027 (most areas).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AGED 15-59</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66.4%</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the population in 2024. It was 57.7% in 1991.</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FERTILITY RATE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1.9</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2024. Below the replacement level of 2.1. Rural 2.1, urban 1.5.</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AGED 60 AND ABOVE</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9.7%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In 2024 (SRS). A 2020 projection has 14.9% in 2036.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WOMEN'S LFPR</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34.8%</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Labour force participation of women 15+, Aug 2026. All persons: 55.6%.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ORGI, SRS Statistical Report 2024, 20 May 2026; MoSPI, PLFS Monthly Bulletin for August 2026, 15 Sep 2026; Technical Group projections (MoHFW, July 2020).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Training decks written around 2013-15 used the data of that time.</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Around 2011-14</a:t>
            </a:r>
            <a:endParaRPr lang="en-US" sz="1600" dirty="0"/>
          </a:p>
        </p:txBody>
      </p:sp>
      <p:sp>
        <p:nvSpPr>
          <p:cNvPr id="8" name="Text 5"/>
          <p:cNvSpPr/>
          <p:nvPr/>
        </p:nvSpPr>
        <p:spPr>
          <a:xfrm>
            <a:off x="6583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Latest census 2011: population 121.1 crore.</a:t>
            </a:r>
            <a:endParaRPr lang="en-US" sz="1250" dirty="0"/>
          </a:p>
          <a:p>
            <a:pPr marL="177800" indent="-177800">
              <a:spcAft>
                <a:spcPts val="500"/>
              </a:spcAft>
              <a:buSzPct val="100000"/>
              <a:buChar char="•"/>
            </a:pPr>
            <a:r>
              <a:rPr lang="en-US" sz="1250" dirty="0">
                <a:solidFill>
                  <a:schemeClr val="tx1"/>
                </a:solidFill>
              </a:rPr>
              <a:t>Fertility rate 2.3 (2012-14 average), above 2.1.</a:t>
            </a:r>
            <a:endParaRPr lang="en-US" sz="1250" dirty="0"/>
          </a:p>
          <a:p>
            <a:pPr marL="177800" indent="-177800">
              <a:spcAft>
                <a:spcPts val="500"/>
              </a:spcAft>
              <a:buSzPct val="100000"/>
              <a:buChar char="•"/>
            </a:pPr>
            <a:r>
              <a:rPr lang="en-US" sz="1250" dirty="0">
                <a:solidFill>
                  <a:schemeClr val="tx1"/>
                </a:solidFill>
              </a:rPr>
              <a:t>Children (0-14) 30.9% of the population in 2011.</a:t>
            </a:r>
            <a:endParaRPr lang="en-US" sz="1250" dirty="0"/>
          </a:p>
        </p:txBody>
      </p:sp>
      <p:sp>
        <p:nvSpPr>
          <p:cNvPr id="9"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Now</a:t>
            </a:r>
            <a:endParaRPr lang="en-US" sz="1600" dirty="0"/>
          </a:p>
        </p:txBody>
      </p:sp>
      <p:sp>
        <p:nvSpPr>
          <p:cNvPr id="12" name="Text 9"/>
          <p:cNvSpPr/>
          <p:nvPr/>
        </p:nvSpPr>
        <p:spPr>
          <a:xfrm>
            <a:off x="48874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Census 2027 under way; reference 1 March 2027 (most areas).</a:t>
            </a:r>
            <a:endParaRPr lang="en-US" sz="1250" dirty="0"/>
          </a:p>
          <a:p>
            <a:pPr marL="177800" indent="-177800">
              <a:spcAft>
                <a:spcPts val="500"/>
              </a:spcAft>
              <a:buSzPct val="100000"/>
              <a:buChar char="•"/>
            </a:pPr>
            <a:r>
              <a:rPr lang="en-US" sz="1250" dirty="0">
                <a:solidFill>
                  <a:schemeClr val="tx1"/>
                </a:solidFill>
              </a:rPr>
              <a:t>Fertility rate 1.9 (2022-24 average), below 2.1.</a:t>
            </a:r>
            <a:endParaRPr lang="en-US" sz="1250" dirty="0"/>
          </a:p>
          <a:p>
            <a:pPr marL="177800" indent="-177800">
              <a:spcAft>
                <a:spcPts val="500"/>
              </a:spcAft>
              <a:buSzPct val="100000"/>
              <a:buChar char="•"/>
            </a:pPr>
            <a:r>
              <a:rPr lang="en-US" sz="1250" dirty="0">
                <a:solidFill>
                  <a:schemeClr val="tx1"/>
                </a:solidFill>
              </a:rPr>
              <a:t>Children (0-14) 24.0% of the population in 2024 (SRS).</a:t>
            </a:r>
            <a:endParaRPr lang="en-US" sz="1250" dirty="0"/>
          </a:p>
        </p:txBody>
      </p:sp>
      <p:sp>
        <p:nvSpPr>
          <p:cNvPr id="13"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4"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In the 2020 projection the 15-59 share peaks around 2031; it predates Census 2027 and SRS 2024.</a:t>
            </a:r>
            <a:endParaRPr lang="en-US" sz="1350" dirty="0"/>
          </a:p>
        </p:txBody>
      </p:sp>
      <p:sp>
        <p:nvSpPr>
          <p:cNvPr id="15"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SRS Statistical Report 2024; MoSPI, Women and Men in India 2022; Census 2027 briefing (Maharashtra), 30 Apr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'India will stay young for decades.'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Fertility is 1.9, below replacement. The 60+ share is projected to rise from 8.4% in 2011 to 14.9% in 2036.</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'More working-age people means growth.'</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Only if they work productively. In August 2026 about 55.6% of people aged 15+ were in the labour force, and 34.8% of women.</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dividend is the same everywhere.'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Among the bigger states, fertility ranges from 1.2 in Delhi to 2.9 in Bihar, so some states are ageing while others are still young.</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young country means rising markets.'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Population changes slowly and says nothing about returns in any period. It is one input to the economy, not an investment signal.</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district has 300 children, 600 people aged 15-59 and 100 people aged 60+. What is its dependency ratio?</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India's fertility rate was 1.9 in 2024. What does that tell you about the future age structure?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two things that decide whether a large working-age population raises income per head.</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Age shares, fertility rates (1971, 1991, 2012-14, 2024, by state) and trends: Office of the Registrar General, India, SRS Statistical Report 2024, published 20 May 2026.</a:t>
            </a:r>
            <a:endParaRPr lang="en-US" sz="1050" dirty="0"/>
          </a:p>
          <a:p>
            <a:pPr marL="165100" indent="-165100">
              <a:spcAft>
                <a:spcPts val="400"/>
              </a:spcAft>
              <a:buSzPct val="100000"/>
              <a:buChar char="•"/>
            </a:pPr>
            <a:r>
              <a:rPr lang="en-US" sz="1050" dirty="0">
                <a:solidFill>
                  <a:schemeClr val="tx1"/>
                </a:solidFill>
              </a:rPr>
              <a:t>Projections 2011-2036 and Census 2011 population: Technical Group on Population Projections (MoHFW, July 2020), in MoSPI, Women and Men in India 2022, chapter 4.</a:t>
            </a:r>
            <a:endParaRPr lang="en-US" sz="1050" dirty="0"/>
          </a:p>
          <a:p>
            <a:pPr marL="165100" indent="-165100">
              <a:spcAft>
                <a:spcPts val="400"/>
              </a:spcAft>
              <a:buSzPct val="100000"/>
              <a:buChar char="•"/>
            </a:pPr>
            <a:r>
              <a:rPr lang="en-US" sz="1050" dirty="0">
                <a:solidFill>
                  <a:schemeClr val="tx1"/>
                </a:solidFill>
              </a:rPr>
              <a:t>Labour force participation, August 2026: MoSPI, Periodic Labour Force Survey Monthly Bulletin for August 2026, press note of 15 Sep 2026.</a:t>
            </a:r>
            <a:endParaRPr lang="en-US" sz="1050" dirty="0"/>
          </a:p>
          <a:p>
            <a:pPr marL="165100" indent="-165100">
              <a:spcAft>
                <a:spcPts val="400"/>
              </a:spcAft>
              <a:buSzPct val="100000"/>
              <a:buChar char="•"/>
            </a:pPr>
            <a:r>
              <a:rPr lang="en-US" sz="1050" dirty="0">
                <a:solidFill>
                  <a:schemeClr val="tx1"/>
                </a:solidFill>
              </a:rPr>
              <a:t>Household share of gross saving, 2024-25: MoSPI, Press Note on New Series of GDP Estimates with Base Year 2022-23, 27 Feb 2026.</a:t>
            </a:r>
            <a:endParaRPr lang="en-US" sz="1050" dirty="0"/>
          </a:p>
          <a:p>
            <a:pPr marL="165100" indent="-165100">
              <a:spcAft>
                <a:spcPts val="400"/>
              </a:spcAft>
              <a:buSzPct val="100000"/>
              <a:buChar char="•"/>
            </a:pPr>
            <a:r>
              <a:rPr lang="en-US" sz="1050" dirty="0">
                <a:solidFill>
                  <a:schemeClr val="tx1"/>
                </a:solidFill>
              </a:rPr>
              <a:t>Census 2027 reference date and phases: Maharashtra census directorate press briefing, 30 Apr 2026 (on PIB).</a:t>
            </a:r>
            <a:endParaRPr lang="en-US" sz="1050" dirty="0"/>
          </a:p>
          <a:p>
            <a:pPr marL="165100" indent="-165100">
              <a:spcAft>
                <a:spcPts val="400"/>
              </a:spcAft>
              <a:buSzPct val="100000"/>
              <a:buChar char="•"/>
            </a:pPr>
            <a:r>
              <a:rPr lang="en-US" sz="1050" dirty="0">
                <a:solidFill>
                  <a:schemeClr val="tx1"/>
                </a:solidFill>
              </a:rPr>
              <a:t>The two towns and the quiz district are invented for illustration.</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India's demographic dividend</dc:title>
  <dc:subject>PptxGenJS Presentation</dc:subject>
  <dc:creator>Trustner</dc:creator>
  <cp:lastModifiedBy>Trustner</cp:lastModifiedBy>
  <cp:revision>1</cp:revision>
  <dcterms:created xsi:type="dcterms:W3CDTF">2026-10-15T19:18:45Z</dcterms:created>
  <dcterms:modified xsi:type="dcterms:W3CDTF">2026-10-15T19:18:45Z</dcterms:modified>
</cp:coreProperties>
</file>