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1.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Year-on-year inflation, per cent, 2026</a:t>
            </a:r>
          </a:p>
        </c:rich>
      </c:tx>
      <c:layout/>
      <c:overlay val="0"/>
    </c:title>
    <c:autoTitleDeleted val="0"/>
    <c:plotArea>
      <c:layout/>
      <c:lineChart>
        <c:varyColors val="0"/>
        <c:ser>
          <c:idx val="0"/>
          <c:order val="0"/>
          <c:tx>
            <c:strRef>
              <c:f>Sheet1!$B$1</c:f>
              <c:strCache>
                <c:ptCount val="1"/>
                <c:pt idx="0">
                  <c:v>Headline CPI</c:v>
                </c:pt>
              </c:strCache>
            </c:strRef>
          </c:tx>
          <c:spPr>
            <a:solidFill>
              <a:srgbClr val="0870B8"/>
            </a:solidFill>
            <a:ln w="31750" cap="flat">
              <a:solidFill>
                <a:srgbClr val="0870B8"/>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Sheet1!$A$2:$A$9</c:f>
              <c:multiLvlStrCache>
                <c:ptCount val="8"/>
                <c:lvl>
                  <c:pt idx="0">
                    <c:v>Jan</c:v>
                  </c:pt>
                  <c:pt idx="1">
                    <c:v>Feb</c:v>
                  </c:pt>
                  <c:pt idx="2">
                    <c:v>Mar</c:v>
                  </c:pt>
                  <c:pt idx="3">
                    <c:v>Apr</c:v>
                  </c:pt>
                  <c:pt idx="4">
                    <c:v>May</c:v>
                  </c:pt>
                  <c:pt idx="5">
                    <c:v>Jun</c:v>
                  </c:pt>
                  <c:pt idx="6">
                    <c:v>Jul</c:v>
                  </c:pt>
                  <c:pt idx="7">
                    <c:v>Aug</c:v>
                  </c:pt>
                </c:lvl>
              </c:multiLvlStrCache>
            </c:multiLvlStrRef>
          </c:cat>
          <c:val>
            <c:numRef>
              <c:f>Sheet1!$B$2:$B$9</c:f>
              <c:numCache>
                <c:formatCode>General</c:formatCode>
                <c:ptCount val="8"/>
                <c:pt idx="0">
                  <c:v>2.74</c:v>
                </c:pt>
                <c:pt idx="1">
                  <c:v>3.21</c:v>
                </c:pt>
                <c:pt idx="2">
                  <c:v>3.4</c:v>
                </c:pt>
                <c:pt idx="3">
                  <c:v>3.48</c:v>
                </c:pt>
                <c:pt idx="4">
                  <c:v>3.93</c:v>
                </c:pt>
                <c:pt idx="5">
                  <c:v>4.38</c:v>
                </c:pt>
                <c:pt idx="6">
                  <c:v>4.45</c:v>
                </c:pt>
                <c:pt idx="7">
                  <c:v>4.82</c:v>
                </c:pt>
              </c:numCache>
            </c:numRef>
          </c:val>
          <c:smooth val="0"/>
        </c:ser>
        <c:ser>
          <c:idx val="1"/>
          <c:order val="1"/>
          <c:tx>
            <c:strRef>
              <c:f>Sheet1!$C$1</c:f>
              <c:strCache>
                <c:ptCount val="1"/>
                <c:pt idx="0">
                  <c:v>Food (CFPI)</c:v>
                </c:pt>
              </c:strCache>
            </c:strRef>
          </c:tx>
          <c:spPr>
            <a:solidFill>
              <a:srgbClr val="9A6B0F"/>
            </a:solidFill>
            <a:ln w="31750" cap="flat">
              <a:solidFill>
                <a:srgbClr val="9A6B0F"/>
              </a:solidFill>
              <a:prstDash val="solid"/>
              <a:round/>
            </a:ln>
            <a:effectLst/>
          </c:spPr>
          <c:invertIfNegative val="0"/>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Sheet1!$A$2:$A$9</c:f>
              <c:multiLvlStrCache>
                <c:ptCount val="8"/>
                <c:lvl>
                  <c:pt idx="0">
                    <c:v>Jan</c:v>
                  </c:pt>
                  <c:pt idx="1">
                    <c:v>Feb</c:v>
                  </c:pt>
                  <c:pt idx="2">
                    <c:v>Mar</c:v>
                  </c:pt>
                  <c:pt idx="3">
                    <c:v>Apr</c:v>
                  </c:pt>
                  <c:pt idx="4">
                    <c:v>May</c:v>
                  </c:pt>
                  <c:pt idx="5">
                    <c:v>Jun</c:v>
                  </c:pt>
                  <c:pt idx="6">
                    <c:v>Jul</c:v>
                  </c:pt>
                  <c:pt idx="7">
                    <c:v>Aug</c:v>
                  </c:pt>
                </c:lvl>
              </c:multiLvlStrCache>
            </c:multiLvlStrRef>
          </c:cat>
          <c:val>
            <c:numRef>
              <c:f>Sheet1!$C$2:$C$9</c:f>
              <c:numCache>
                <c:formatCode>General</c:formatCode>
                <c:ptCount val="8"/>
                <c:pt idx="0">
                  <c:v>2.13</c:v>
                </c:pt>
                <c:pt idx="1">
                  <c:v>3.47</c:v>
                </c:pt>
                <c:pt idx="2">
                  <c:v>3.87</c:v>
                </c:pt>
                <c:pt idx="3">
                  <c:v>4.2</c:v>
                </c:pt>
                <c:pt idx="4">
                  <c:v>4.78</c:v>
                </c:pt>
                <c:pt idx="5">
                  <c:v>5.32</c:v>
                </c:pt>
                <c:pt idx="6">
                  <c:v>5.52</c:v>
                </c:pt>
                <c:pt idx="7">
                  <c:v>5.95</c:v>
                </c:pt>
              </c:numCache>
            </c:numRef>
          </c:val>
          <c:smooth val="0"/>
        </c:ser>
        <c:dLbls>
          <c:numFmt formatCode="0.0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7"/>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inflation is running at, and then what they feel it is running at. The two answers usually differ. Keep that gap in mind; the deck returns to it. The September 2026 CPI figure is due from MoSPI on 12 October 2026: update the chart slide once it is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ideas to fix early. First, inflation is about the whole basket, not onions or petrol alone. Second, the headline rate compares this month with the same month a year ago, so last year's prices matter as much as this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MoSPI is the Ministry of Statistics and Programme Implementation. Prices come from 1,465 rural markets and 1,395 urban markets in 434 towns, plus 12 online markets. The basket is arranged in 12 divisions. Because food carries the largest weight, a 10% rise in food moves the index far more than a 10% rise in recreation. Each release says the next will come on the 12th of the following month or the next working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sources of demand-pull are rising incomes, easy credit and higher public spending. Real episodes are usually a mix. RBI's October 2026 statement named a deficient monsoon, El Niño conditions and high energy and commodity prices on the supply side, and said risks from strong growth in money and credit exist. 'Knock-on effects' are what RBI calls second-round effects: see the wage-price slide. Governments can act on supply directly, for example through food stocks or import duties.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arithmetic applies to anything India buys abroad: edible oil, fertiliser, electronics. For context, RBI's Governor reported that the Indian basket of crude averaged US$ 82.0 a barrel in July 2026, citing the Petroleum Planning and Analysis Cell. How much reaches the consumer also depends on taxes and on how fuel is priced at the pump.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 calls this channel second-round effects: inflation expectations and the pricing behaviour of firms. It is the part of supply-side inflation that interest rates can act on. The household survey covers 19 major cities and its numbers usually run well above measured CPI inflation, so read its direction more than its level. In the same statement RBI did note some evidence of elevated inflation expectations.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target of 4% with a band of 2% to 6% is set by the Government; the deck 'RBI and monetary policy' covers the law. The report studied October 2016 to March 2020. The points about delayed purchases, debts and savings are standard economics, not findings of the report. A little inflation also lets prices and wages adjust between sectors without any of them having to fall in rupee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Dividing the rounded January indices gives 2.73%; MoSPI publishes 2.74%; the 0.01 difference is rounding. The base effect works both ways: a jump in prices a year ago makes this year's rate look lower. When a headline number moves, ask how much is this month's price change and how much is the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CFPI is MoSPI's Consumer Food Price Index. MoSPI does not publish a core figure; RBI defines core as CPI excluding the food and beverages division and fuel. On that measure core was 3.9% for the three months before August. Do not say where inflation is heading. RBI's own projection for 2026-27 is 5.2%, and can be quoted as RBI's.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MoSPI has published linking factors so that the general index can be traced back before 2025, but it says the two series can be linked directly only at the general index level because the classification changed. Material from before 2016 also predates the 4% inflation target; see the deck 'RBI and monetary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each household's basket differs from the average, and people notice frequent purchases such as food and fuel more than items whose prices are flat or falling. Do not tell a client the official number is wrong, and do not tell them their experience is wrong either. Both can be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Before: 80 × 90 = ₹7,200. After: 90 × 92 = ₹8,280. The rise is ₹1,080, which is 15%.
Q2: The base effect. Inflation compares with the same month a year ago. If the index fell in that month last year, the comparison base is lower, so the year-on-year rate rises even with no change this month.
Q3: Cost-push, or supply-side. Higher rates cannot add to the supply of vegetables. RBI says policy acts mainly by limiting second-round effects, such as higher inflation expectations feeding into wages and other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Inflation: types and causes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prices are measured, why they rise, and why the aim is a low, steady rate rather than none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CPI figures up to August 2026, released by MoSPI on 14 September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Inflation is a rise in the general level of prices. One price going up is not inflation.</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is measured as the change over twelve months in the cost of a basket of things households buy. In India the main measure is the Consumer Price Index, or CPI.</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CPI is built: the 2024 series</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358</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Items priced</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Goods and services in the basket, up from 299 in the old series. The weights come from the Household Consumption Expenditure Survey 2023-24.</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36.75%</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Weight of food</a:t>
            </a:r>
            <a:endParaRPr lang="en-US" sz="1650" dirty="0"/>
          </a:p>
        </p:txBody>
      </p:sp>
      <p:sp>
        <p:nvSpPr>
          <p:cNvPr id="15" name="Text 10"/>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Food and beverages, still the largest part. Old series (2012): 45.86%, but groupings changed, so the two are not like for like. A weight is a share of spending.</a:t>
            </a:r>
            <a:endParaRPr lang="en-US" sz="1350" dirty="0"/>
          </a:p>
        </p:txBody>
      </p:sp>
      <p:sp>
        <p:nvSpPr>
          <p:cNvPr id="16" name="Shape 11"/>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2024</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Base year</a:t>
            </a:r>
            <a:endParaRPr lang="en-US" sz="1650" dirty="0"/>
          </a:p>
        </p:txBody>
      </p:sp>
      <p:sp>
        <p:nvSpPr>
          <p:cNvPr id="21" name="Text 15"/>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index is set to 100 for 2024. The first figures on this base came out on 12 February 2026. Each month's CPI is released around the 12th of the next month.</a:t>
            </a:r>
            <a:endParaRPr lang="en-US" sz="1350" dirty="0"/>
          </a:p>
        </p:txBody>
      </p:sp>
      <p:sp>
        <p:nvSpPr>
          <p:cNvPr id="22" name="Text 1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MoSPI, First Press Release of Consumer Price Index on Base 2024=100, 12 Feb 2026 (including its technical note and FAQs).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causes: demand-pull and cost-push</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Demand-pull</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Spending grows faster than the supply of goods and services.</a:t>
            </a:r>
            <a:endParaRPr lang="en-US" sz="1400" dirty="0"/>
          </a:p>
          <a:p>
            <a:pPr marL="177800" indent="-177800">
              <a:spcAft>
                <a:spcPts val="500"/>
              </a:spcAft>
              <a:buSzPct val="100000"/>
              <a:buChar char="•"/>
            </a:pPr>
            <a:r>
              <a:rPr lang="en-US" sz="1400" dirty="0">
                <a:solidFill>
                  <a:schemeClr val="tx1"/>
                </a:solidFill>
              </a:rPr>
              <a:t>Price rises tend to be spread across many items.</a:t>
            </a:r>
            <a:endParaRPr lang="en-US" sz="1400" dirty="0"/>
          </a:p>
          <a:p>
            <a:pPr marL="177800" indent="-177800">
              <a:spcAft>
                <a:spcPts val="500"/>
              </a:spcAft>
              <a:buSzPct val="100000"/>
              <a:buChar char="•"/>
            </a:pPr>
            <a:r>
              <a:rPr lang="en-US" sz="1400" dirty="0">
                <a:solidFill>
                  <a:schemeClr val="tx1"/>
                </a:solidFill>
              </a:rPr>
              <a:t>Higher interest rates act on it directly, by slowing borrowing and spending.</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Cost-push (supply-side)</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Costs rise or supply falls: a weak monsoon, dearer fuel, a broken supply chain.</a:t>
            </a:r>
            <a:endParaRPr lang="en-US" sz="1400" dirty="0"/>
          </a:p>
          <a:p>
            <a:pPr marL="177800" indent="-177800">
              <a:spcAft>
                <a:spcPts val="500"/>
              </a:spcAft>
              <a:buSzPct val="100000"/>
              <a:buChar char="•"/>
            </a:pPr>
            <a:r>
              <a:rPr lang="en-US" sz="1400" dirty="0">
                <a:solidFill>
                  <a:schemeClr val="tx1"/>
                </a:solidFill>
              </a:rPr>
              <a:t>Price rises tend to start in a few items, such as vegetables or fuel.</a:t>
            </a:r>
            <a:endParaRPr lang="en-US" sz="1400" dirty="0"/>
          </a:p>
          <a:p>
            <a:pPr marL="177800" indent="-177800">
              <a:spcAft>
                <a:spcPts val="500"/>
              </a:spcAft>
              <a:buSzPct val="100000"/>
              <a:buChar char="•"/>
            </a:pPr>
            <a:r>
              <a:rPr lang="en-US" sz="1400" dirty="0">
                <a:solidFill>
                  <a:schemeClr val="tx1"/>
                </a:solidFill>
              </a:rPr>
              <a:t>Rates cannot grow food or produce oil. Policy mainly limits the knock-on effects.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In October 2026 RBI pointed to supply-side pressures and saw limited evidence of demand pressure.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RBI's view: RBI Monetary Policy Statement, 7 Oct 2026, paragraphs 9, 12 and 13.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Imported inflation: two ways in</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India buys a barrel of crude oil priced at $80. One dollar costs ₹90.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Cost in rupees: 80 × 90 = ₹7,200.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oil price rises to $100 and the rupee is unchanged: 100 × 90 = ₹9,000. The cost in rupees is up 25%.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oil price stays at $80 but one dollar now costs ₹99: 80 × 99 = ₹7,920. The cost is up 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Both happen together: 100 × 99 = ₹9,900. The cost is up 37.5%, more than 25% + 10%.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Dearer fuel then raises the cost of transport and of making other goods, so the effect spreads beyond fuel.</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Imported inflation arrives through the world price, the exchange rate, or both at once.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Not actual oil prices or exchange rates, and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wage-price spiral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one-time price shock can turn into lasting inflation if wages and prices start to chase each other.</a:t>
            </a:r>
            <a:endParaRPr lang="en-US" sz="1500" dirty="0"/>
          </a:p>
        </p:txBody>
      </p:sp>
      <p:sp>
        <p:nvSpPr>
          <p:cNvPr id="5" name="Shape 2"/>
          <p:cNvSpPr/>
          <p:nvPr/>
        </p:nvSpPr>
        <p:spPr>
          <a:xfrm>
            <a:off x="457200" y="1737360"/>
            <a:ext cx="8229600" cy="384048"/>
          </a:xfrm>
          <a:prstGeom prst="roundRect">
            <a:avLst>
              <a:gd name="adj" fmla="val 14286"/>
            </a:avLst>
          </a:prstGeom>
          <a:solidFill>
            <a:srgbClr val="FFFFFF"/>
          </a:solidFill>
          <a:ln w="9525">
            <a:solidFill>
              <a:schemeClr val="accent5"/>
            </a:solidFill>
            <a:prstDash val="solid"/>
          </a:ln>
        </p:spPr>
      </p:sp>
      <p:sp>
        <p:nvSpPr>
          <p:cNvPr id="6" name="Shape 3"/>
          <p:cNvSpPr/>
          <p:nvPr/>
        </p:nvSpPr>
        <p:spPr>
          <a:xfrm>
            <a:off x="621792" y="1709928"/>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0992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Prices rise</a:t>
            </a:r>
            <a:endParaRPr lang="en-US" sz="1450" dirty="0"/>
          </a:p>
        </p:txBody>
      </p:sp>
      <p:sp>
        <p:nvSpPr>
          <p:cNvPr id="9" name="Text 6"/>
          <p:cNvSpPr/>
          <p:nvPr/>
        </p:nvSpPr>
        <p:spPr>
          <a:xfrm>
            <a:off x="3611880" y="1737360"/>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shock, say dearer food or fuel, lifts the cost of living.</a:t>
            </a:r>
            <a:endParaRPr lang="en-US" sz="1150" dirty="0"/>
          </a:p>
        </p:txBody>
      </p:sp>
      <p:sp>
        <p:nvSpPr>
          <p:cNvPr id="10" name="Shape 7"/>
          <p:cNvSpPr/>
          <p:nvPr/>
        </p:nvSpPr>
        <p:spPr>
          <a:xfrm>
            <a:off x="457200" y="2249424"/>
            <a:ext cx="8229600" cy="384048"/>
          </a:xfrm>
          <a:prstGeom prst="roundRect">
            <a:avLst>
              <a:gd name="adj" fmla="val 14286"/>
            </a:avLst>
          </a:prstGeom>
          <a:solidFill>
            <a:srgbClr val="FFFFFF"/>
          </a:solidFill>
          <a:ln w="9525">
            <a:solidFill>
              <a:schemeClr val="accent5"/>
            </a:solidFill>
            <a:prstDash val="solid"/>
          </a:ln>
        </p:spPr>
      </p:sp>
      <p:sp>
        <p:nvSpPr>
          <p:cNvPr id="11" name="Shape 8"/>
          <p:cNvSpPr/>
          <p:nvPr/>
        </p:nvSpPr>
        <p:spPr>
          <a:xfrm>
            <a:off x="621792" y="2221992"/>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2219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249424"/>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People expect more</a:t>
            </a:r>
            <a:endParaRPr lang="en-US" sz="1450" dirty="0"/>
          </a:p>
        </p:txBody>
      </p:sp>
      <p:sp>
        <p:nvSpPr>
          <p:cNvPr id="14" name="Text 11"/>
          <p:cNvSpPr/>
          <p:nvPr/>
        </p:nvSpPr>
        <p:spPr>
          <a:xfrm>
            <a:off x="3611880" y="2249424"/>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RBI's September 2026 survey (19 cities): median expected inflation a year ahead, 10.0%.</a:t>
            </a:r>
            <a:endParaRPr lang="en-US" sz="1150" dirty="0"/>
          </a:p>
        </p:txBody>
      </p:sp>
      <p:sp>
        <p:nvSpPr>
          <p:cNvPr id="15" name="Shape 12"/>
          <p:cNvSpPr/>
          <p:nvPr/>
        </p:nvSpPr>
        <p:spPr>
          <a:xfrm>
            <a:off x="457200" y="2761488"/>
            <a:ext cx="8229600" cy="384048"/>
          </a:xfrm>
          <a:prstGeom prst="roundRect">
            <a:avLst>
              <a:gd name="adj" fmla="val 14286"/>
            </a:avLst>
          </a:prstGeom>
          <a:solidFill>
            <a:srgbClr val="FFFFFF"/>
          </a:solidFill>
          <a:ln w="9525">
            <a:solidFill>
              <a:schemeClr val="accent5"/>
            </a:solidFill>
            <a:prstDash val="solid"/>
          </a:ln>
        </p:spPr>
      </p:sp>
      <p:sp>
        <p:nvSpPr>
          <p:cNvPr id="16" name="Shape 13"/>
          <p:cNvSpPr/>
          <p:nvPr/>
        </p:nvSpPr>
        <p:spPr>
          <a:xfrm>
            <a:off x="621792" y="273405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273405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2761488"/>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Wages follow</a:t>
            </a:r>
            <a:endParaRPr lang="en-US" sz="1450" dirty="0"/>
          </a:p>
        </p:txBody>
      </p:sp>
      <p:sp>
        <p:nvSpPr>
          <p:cNvPr id="19" name="Text 16"/>
          <p:cNvSpPr/>
          <p:nvPr/>
        </p:nvSpPr>
        <p:spPr>
          <a:xfrm>
            <a:off x="3611880" y="2761488"/>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Workers ask for higher pay to keep up. Firms that agree face higher costs.</a:t>
            </a:r>
            <a:endParaRPr lang="en-US" sz="1150" dirty="0"/>
          </a:p>
        </p:txBody>
      </p:sp>
      <p:sp>
        <p:nvSpPr>
          <p:cNvPr id="20" name="Shape 17"/>
          <p:cNvSpPr/>
          <p:nvPr/>
        </p:nvSpPr>
        <p:spPr>
          <a:xfrm>
            <a:off x="457200" y="3273552"/>
            <a:ext cx="8229600" cy="384048"/>
          </a:xfrm>
          <a:prstGeom prst="roundRect">
            <a:avLst>
              <a:gd name="adj" fmla="val 14286"/>
            </a:avLst>
          </a:prstGeom>
          <a:solidFill>
            <a:srgbClr val="FFFFFF"/>
          </a:solidFill>
          <a:ln w="9525">
            <a:solidFill>
              <a:schemeClr val="accent5"/>
            </a:solidFill>
            <a:prstDash val="solid"/>
          </a:ln>
        </p:spPr>
      </p:sp>
      <p:sp>
        <p:nvSpPr>
          <p:cNvPr id="21" name="Shape 18"/>
          <p:cNvSpPr/>
          <p:nvPr/>
        </p:nvSpPr>
        <p:spPr>
          <a:xfrm>
            <a:off x="621792" y="3246120"/>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24612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273552"/>
            <a:ext cx="2286000" cy="38404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Prices rise again</a:t>
            </a:r>
            <a:endParaRPr lang="en-US" sz="1450" dirty="0"/>
          </a:p>
        </p:txBody>
      </p:sp>
      <p:sp>
        <p:nvSpPr>
          <p:cNvPr id="24" name="Text 21"/>
          <p:cNvSpPr/>
          <p:nvPr/>
        </p:nvSpPr>
        <p:spPr>
          <a:xfrm>
            <a:off x="3611880" y="3273552"/>
            <a:ext cx="4937760" cy="38404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Firms raise prices to cover the wage bill, and the loop starts over.</a:t>
            </a:r>
            <a:endParaRPr lang="en-US" sz="1150" dirty="0"/>
          </a:p>
        </p:txBody>
      </p:sp>
      <p:sp>
        <p:nvSpPr>
          <p:cNvPr id="25" name="Shape 22"/>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6" name="Text 23"/>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In October 2026 RBI saw only limited signs of supply pressures becoming embedded in pricing behaviour.</a:t>
            </a:r>
            <a:endParaRPr lang="en-US" sz="1350" dirty="0"/>
          </a:p>
        </p:txBody>
      </p:sp>
      <p:sp>
        <p:nvSpPr>
          <p:cNvPr id="27" name="Text 24"/>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Inflation Expectations Survey of Households, September 2026 round (7 Oct 2026); RBI Monetary Policy Statement, 7 Oct 2026, paragraph 12.</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aim is 4%, not zero</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&lt;2%</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Too low</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Contributors to RBI's 2021 currency report found a lower limit below 2% would hamper growth. When prices are expected to fall, people put off buying and debts get harder to repay.</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5-6%</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Too high</a:t>
            </a:r>
            <a:endParaRPr lang="en-US" sz="1650" dirty="0"/>
          </a:p>
        </p:txBody>
      </p:sp>
      <p:sp>
        <p:nvSpPr>
          <p:cNvPr id="15" name="Text 10"/>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same report put the level above which growth is clearly harmed at 5% to 6%. High inflation also eats into the buying power of savings and fixed incomes.</a:t>
            </a:r>
            <a:endParaRPr lang="en-US" sz="1350" dirty="0"/>
          </a:p>
        </p:txBody>
      </p:sp>
      <p:sp>
        <p:nvSpPr>
          <p:cNvPr id="16" name="Shape 11"/>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4%</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Low and steady</a:t>
            </a:r>
            <a:endParaRPr lang="en-US" sz="1650" dirty="0"/>
          </a:p>
        </p:txBody>
      </p:sp>
      <p:sp>
        <p:nvSpPr>
          <p:cNvPr id="21" name="Text 15"/>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report found trend inflation of 3.8% to 4.3% and judged 4% the appropriate level. A steady, known rate lets households and firms plan.</a:t>
            </a:r>
            <a:endParaRPr lang="en-US" sz="1350" dirty="0"/>
          </a:p>
        </p:txBody>
      </p:sp>
      <p:sp>
        <p:nvSpPr>
          <p:cNvPr id="22" name="Text 1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press release on the Report on Currency and Finance 2020-21, 'Reviewing the Monetary Policy Framework', 26 Feb 2021. The findings are those of the report's contributors.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base effect, with real numbers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JAN TO FEB 2026</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CPI inflation compares the index with the same month a year earlier.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Index a year earlier: 101.67 in January 2025, 101.32 in February 2025.</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January 2026: the index is 104.45. Against 101.67 a year earlier, MoSPI's final inflation rate is 2.74%.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February 2026: the index is 104.57. Prices rose only 0.11% in the month (104.57 ÷ 104.45).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But the comparison month moved too. A year earlier the index had fallen 0.34%, from 101.67 to 101.32.</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104.57 ÷ 101.32 = 1.0321, so inflation is 3.21%. It rose 0.47 of a point while prices hardly moved.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rate can rise or fall because of what prices did a year ago. That is the base effect.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Actual figures: MoSPI CPI (base 2024=100), All India Combined; releases of 12 Feb, 12 Mar and 13 Apr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Headline and food inflation in 2026</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Headline is the whole basket: 4.82% in August 2026, up from 2.74% in January.</a:t>
            </a:r>
            <a:endParaRPr lang="en-US" sz="1250" dirty="0"/>
          </a:p>
          <a:p>
            <a:pPr marL="165100" indent="-165100">
              <a:spcAft>
                <a:spcPts val="700"/>
              </a:spcAft>
              <a:buSzPct val="100000"/>
              <a:buChar char="•"/>
            </a:pPr>
            <a:r>
              <a:rPr lang="en-US" sz="1250" dirty="0">
                <a:solidFill>
                  <a:schemeClr val="tx1"/>
                </a:solidFill>
              </a:rPr>
              <a:t>Food prices swing more. Food inflation was 5.95% in August.</a:t>
            </a:r>
            <a:endParaRPr lang="en-US" sz="1250" dirty="0"/>
          </a:p>
          <a:p>
            <a:pPr marL="165100" indent="-165100">
              <a:spcAft>
                <a:spcPts val="700"/>
              </a:spcAft>
              <a:buSzPct val="100000"/>
              <a:buChar char="•"/>
            </a:pPr>
            <a:r>
              <a:rPr lang="en-US" sz="1250" dirty="0">
                <a:solidFill>
                  <a:schemeClr val="tx1"/>
                </a:solidFill>
              </a:rPr>
              <a:t>Core leaves out food and fuel to show the underlying trend. RBI put it at 4.2% in August.</a:t>
            </a:r>
            <a:endParaRPr lang="en-US" sz="1250" dirty="0"/>
          </a:p>
          <a:p>
            <a:pPr marL="165100" indent="-165100">
              <a:spcAft>
                <a:spcPts val="700"/>
              </a:spcAft>
              <a:buSzPct val="100000"/>
              <a:buChar char="•"/>
            </a:pPr>
            <a:r>
              <a:rPr lang="en-US" sz="1250" dirty="0">
                <a:solidFill>
                  <a:schemeClr val="tx1"/>
                </a:solidFill>
              </a:rPr>
              <a:t>The target is 4%, within a band of 2% to 6%.</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press releases (base 2024=100), 12 Feb to 14 Sep 2026; August is provisional. Core inflation: RBI Governor's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CPI has base year 2012, with food and beverages at 45.86% of the basket.</a:t>
            </a:r>
            <a:endParaRPr lang="en-US" sz="1400" dirty="0"/>
          </a:p>
          <a:p>
            <a:pPr marL="177800" indent="-177800">
              <a:spcAft>
                <a:spcPts val="500"/>
              </a:spcAft>
              <a:buSzPct val="100000"/>
              <a:buChar char="•"/>
            </a:pPr>
            <a:r>
              <a:rPr lang="en-US" sz="1400" dirty="0">
                <a:solidFill>
                  <a:schemeClr val="tx1"/>
                </a:solidFill>
              </a:rPr>
              <a:t>The basket has six groups, and house rent is measured in towns only.</a:t>
            </a:r>
            <a:endParaRPr lang="en-US" sz="1400" dirty="0"/>
          </a:p>
          <a:p>
            <a:pPr marL="177800" indent="-177800">
              <a:spcAft>
                <a:spcPts val="500"/>
              </a:spcAft>
              <a:buSzPct val="100000"/>
              <a:buChar char="•"/>
            </a:pPr>
            <a:r>
              <a:rPr lang="en-US" sz="1400" dirty="0">
                <a:solidFill>
                  <a:schemeClr val="tx1"/>
                </a:solidFill>
              </a:rPr>
              <a:t>Prices are collected from shops and markets only.</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Base year 2024, with food and beverages at 36.75%, since February 2026.</a:t>
            </a:r>
            <a:endParaRPr lang="en-US" sz="1400" dirty="0"/>
          </a:p>
          <a:p>
            <a:pPr marL="177800" indent="-177800">
              <a:spcAft>
                <a:spcPts val="500"/>
              </a:spcAft>
              <a:buSzPct val="100000"/>
              <a:buChar char="•"/>
            </a:pPr>
            <a:r>
              <a:rPr lang="en-US" sz="1400" dirty="0">
                <a:solidFill>
                  <a:schemeClr val="tx1"/>
                </a:solidFill>
              </a:rPr>
              <a:t>Twelve divisions. Rural house rent is included for the first time.</a:t>
            </a:r>
            <a:endParaRPr lang="en-US" sz="1400" dirty="0"/>
          </a:p>
          <a:p>
            <a:pPr marL="177800" indent="-177800">
              <a:spcAft>
                <a:spcPts val="500"/>
              </a:spcAft>
              <a:buSzPct val="100000"/>
              <a:buChar char="•"/>
            </a:pPr>
            <a:r>
              <a:rPr lang="en-US" sz="1400" dirty="0">
                <a:solidFill>
                  <a:schemeClr val="tx1"/>
                </a:solidFill>
              </a:rPr>
              <a:t>Twelve online markets are added, and airfares and streaming are priced online.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Weights and rates on the two bases are not like for like: groupings changed.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MoSPI, First Press Release of Consumer Price Index on Base 2024=100, 12 Feb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'Inflation fell, so prices fell.'</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lower rate means prices are rising more slowly. Prices fall only when the rate is below zero.</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'Higher rates cure any inflation.'</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Rates act on demand. With a supply shock, RBI says policy works mainly by limiting second-round effects.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'My costs rose more than CPI.'</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CPI is an average basket. In RBI's September 2026 survey the median perception in 19 cities was 8.4%; CPI showed 4.82% in August.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'Zero inflation would be ideal.'</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target is 4%. Contributors to an RBI report found a lower limit below 2% would hamper growth.</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barrel of oil costs $80 and a dollar costs ₹90. The oil price rises to $90 and the dollar to ₹92 (assumed figures). By how much does the rupee cost rise?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CPI index is unchanged this month, yet the inflation rate goes up. How can that happen?</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Vegetable prices jump after a weak monsoon. Is this demand-pull or cost-push, and what can interest rates do about it?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CPI 2024 series (items, weights, base year, markets, rural rent, online prices): MoSPI, First Press Release of CPI on Base 2024=100, 12 Feb 2026.</a:t>
            </a:r>
            <a:endParaRPr lang="en-US" sz="1050" dirty="0"/>
          </a:p>
          <a:p>
            <a:pPr marL="165100" indent="-165100">
              <a:spcAft>
                <a:spcPts val="400"/>
              </a:spcAft>
              <a:buSzPct val="100000"/>
              <a:buChar char="•"/>
            </a:pPr>
            <a:r>
              <a:rPr lang="en-US" sz="1050" dirty="0">
                <a:solidFill>
                  <a:schemeClr val="tx1"/>
                </a:solidFill>
              </a:rPr>
              <a:t>CPI and food inflation, January to August 2026, and index values: MoSPI monthly CPI press releases, 12 Mar to 14 Sep 2026.</a:t>
            </a:r>
            <a:endParaRPr lang="en-US" sz="1050" dirty="0"/>
          </a:p>
          <a:p>
            <a:pPr marL="165100" indent="-165100">
              <a:spcAft>
                <a:spcPts val="400"/>
              </a:spcAft>
              <a:buSzPct val="100000"/>
              <a:buChar char="•"/>
            </a:pPr>
            <a:r>
              <a:rPr lang="en-US" sz="1050" dirty="0">
                <a:solidFill>
                  <a:schemeClr val="tx1"/>
                </a:solidFill>
              </a:rPr>
              <a:t>Core inflation, supply-side pressures, second-round effects, 5.2% projection: RBI Monetary Policy Statement and Governor's Statement, 7 Oct 2026.</a:t>
            </a:r>
            <a:endParaRPr lang="en-US" sz="1050" dirty="0"/>
          </a:p>
          <a:p>
            <a:pPr marL="165100" indent="-165100">
              <a:spcAft>
                <a:spcPts val="400"/>
              </a:spcAft>
              <a:buSzPct val="100000"/>
              <a:buChar char="•"/>
            </a:pPr>
            <a:r>
              <a:rPr lang="en-US" sz="1050" dirty="0">
                <a:solidFill>
                  <a:schemeClr val="tx1"/>
                </a:solidFill>
              </a:rPr>
              <a:t>Households' inflation perception and expectation: RBI, Inflation Expectations Survey of Households, September 2026 round.</a:t>
            </a:r>
            <a:endParaRPr lang="en-US" sz="1050" dirty="0"/>
          </a:p>
          <a:p>
            <a:pPr marL="165100" indent="-165100">
              <a:spcAft>
                <a:spcPts val="400"/>
              </a:spcAft>
              <a:buSzPct val="100000"/>
              <a:buChar char="•"/>
            </a:pPr>
            <a:r>
              <a:rPr lang="en-US" sz="1050" dirty="0">
                <a:solidFill>
                  <a:schemeClr val="tx1"/>
                </a:solidFill>
              </a:rPr>
              <a:t>Growth harmed above 5% to 6%; limit below 2%; trend inflation: RBI Press Release 2020-2021/1159, 26 Feb 2021.</a:t>
            </a:r>
            <a:endParaRPr lang="en-US" sz="1050" dirty="0"/>
          </a:p>
          <a:p>
            <a:pPr marL="165100" indent="-165100">
              <a:spcAft>
                <a:spcPts val="400"/>
              </a:spcAft>
              <a:buSzPct val="100000"/>
              <a:buChar char="•"/>
            </a:pPr>
            <a:r>
              <a:rPr lang="en-US" sz="1050" dirty="0">
                <a:solidFill>
                  <a:schemeClr val="tx1"/>
                </a:solidFill>
              </a:rPr>
              <a:t>Indian basket crude price (in notes): RBI Governor's Statement, 7 Oct 2026, citing PPAC.</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 types and causes</dc:title>
  <dc:subject>PptxGenJS Presentation</dc:subject>
  <dc:creator>Trustner</dc:creator>
  <cp:lastModifiedBy>Trustner</cp:lastModifiedBy>
  <cp:revision>1</cp:revision>
  <dcterms:created xsi:type="dcterms:W3CDTF">2026-10-12T08:18:21Z</dcterms:created>
  <dcterms:modified xsi:type="dcterms:W3CDTF">2026-10-12T08:18:21Z</dcterms:modified>
</cp:coreProperties>
</file>