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room what has to happen between a company deciding to 'go public' and its shares trading on screen. Most people picture only listing day. This deck walks the whole path, and explains the safety net called underwriting.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IPO stands for 'initial public offering'. Keep the two ideas separate: the IPO is the sale; underwriting is the backstop behind it. Both are explained in this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DRHP is the 'draft red herring prospectus'; the near-final version filed before the issue opens is the red herring prospectus (RHP). Do not get drawn into the Latin; the point is that SEBI reviews the draft.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shares the underwriter takes up are called 'devolvement'. A fresh issue must receive at least 90% of the offer (Regulation 45), or all money is refunded. Underwriting is optional, and it protects the issue only if the underwriters honour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'T' is the day the issue closes; T+3 counts three working days from there. A fixed-price issue has no price band, but main-board issues are usually book-built. SME issues follow a separate, lighter framework.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company that does not meet the eligibility route must offer at least 75% to QIBs under Regulation 6(2). Half of each anchor investor's shares are locked in for 90 days and the rest for 30 days, since 1 Apr 2022.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regulatory parameters, so they are the latest in force, not lagged market data. The 90% test is in Regulation 45; refunds are due within four days of closure.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Older training material was written before ASBA was made compulsory for all investors (2016), before UPI applications (2018, limit raised to ₹5 lakh in 2022) and before the T+3 listing timeline (2023).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the listing price: we explain that it is not assured and we do not predict it. On allotment: the registrar runs a computerised lottery for an oversubscribed retail category, supervised by the exchange.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slide to rehearse. When a client asks 'should I apply for this IPO?', the answer is to walk them through these four questions and the offer document, not to give a 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
Q1: They devolve on the underwriter, who must buy them at ₹100 (10 lakh × ₹100 = ₹10 crore). The issue is fully subscribed and the company receives its money.
Q2: UPI (used for amounts up to ₹5 lakh via a broker), under ASBA. The money stays in their own bank account, only blocked, until shares are allotted or the block is released.
Q3: Within three working days (T+3). It has been mandatory for public issues opening on or after 1 December 2023.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5143500"/>
          </a:xfrm>
          <a:prstGeom prst="rect">
            <a:avLst/>
          </a:prstGeom>
          <a:solidFill>
            <a:schemeClr val="accent1"/>
          </a:solidFill>
          <a:ln/>
        </p:spPr>
      </p:sp>
      <p:pic>
        <p:nvPicPr>
          <p:cNvPr id="3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457200"/>
            <a:ext cx="1289304" cy="73152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85800" y="1783080"/>
            <a:ext cx="758952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4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85800" y="3200400"/>
            <a:ext cx="69494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pic>
        <p:nvPicPr>
          <p:cNvPr id="3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2128" y="274320"/>
            <a:ext cx="804672" cy="4572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475488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Trustner Learning Series  ·  For training and education only. Not investment advice.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14400"/>
            <a:ext cx="768096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108960"/>
            <a:ext cx="74980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pic>
        <p:nvPicPr>
          <p:cNvPr id="4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2128" y="274320"/>
            <a:ext cx="804672" cy="4572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57200" y="475488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Trustner Learning Series  ·  For training and education only. Not investment advice.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417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MARKET</a:t>
            </a:r>
            <a:endParaRPr lang="en-US" sz="12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85800" y="1783080"/>
            <a:ext cx="7589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chemeClr val="tx1"/>
                </a:solidFill>
              </a:rPr>
              <a:t>IPOs and underwriting</a:t>
            </a:r>
            <a:endParaRPr lang="en-US" sz="42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85800" y="320040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How a company sells shares to the public for the first time, and the promise that keeps the issue from failing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85800" y="434340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and process in force on 16 October 2026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4645152"/>
            <a:ext cx="7589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training and education only. Not investment advice.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14400"/>
            <a:ext cx="76809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An IPO is a company's first share sale to the public. Underwriting is an optional pledge to buy unsold shares.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108960"/>
            <a:ext cx="7498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The company raises money. If underwritten, the underwriter buys any shares left unsold, up to the agreed amount, so funds still reach the company.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Four words to know first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1885950" cy="6400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08176"/>
            <a:ext cx="329184" cy="3291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80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market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68580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a company raises new money by selling shares, as in an IPO. Afterwards they trade on the secondary market.</a:t>
            </a:r>
            <a:endParaRPr lang="en-US" sz="1250" dirty="0"/>
          </a:p>
        </p:txBody>
      </p:sp>
      <p:sp>
        <p:nvSpPr>
          <p:cNvPr id="9" name="Shape 5"/>
          <p:cNvSpPr/>
          <p:nvPr/>
        </p:nvSpPr>
        <p:spPr>
          <a:xfrm>
            <a:off x="257175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2571750" y="1188720"/>
            <a:ext cx="1885950" cy="640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350" y="1408176"/>
            <a:ext cx="329184" cy="3291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280035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Merchant banker</a:t>
            </a:r>
            <a:endParaRPr lang="en-US" sz="1550" dirty="0"/>
          </a:p>
        </p:txBody>
      </p:sp>
      <p:sp>
        <p:nvSpPr>
          <p:cNvPr id="13" name="Text 8"/>
          <p:cNvSpPr/>
          <p:nvPr/>
        </p:nvSpPr>
        <p:spPr>
          <a:xfrm>
            <a:off x="280035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bank that runs the issue: prepares documents, files them with SEBI and markets the offer. Also the lead manager.</a:t>
            </a:r>
            <a:endParaRPr lang="en-US" sz="1250" dirty="0"/>
          </a:p>
        </p:txBody>
      </p:sp>
      <p:sp>
        <p:nvSpPr>
          <p:cNvPr id="14" name="Shape 9"/>
          <p:cNvSpPr/>
          <p:nvPr/>
        </p:nvSpPr>
        <p:spPr>
          <a:xfrm>
            <a:off x="468630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4686300" y="1188720"/>
            <a:ext cx="1885950" cy="64008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900" y="1408176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91490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Underwriter</a:t>
            </a:r>
            <a:endParaRPr lang="en-US" sz="1550" dirty="0"/>
          </a:p>
        </p:txBody>
      </p:sp>
      <p:sp>
        <p:nvSpPr>
          <p:cNvPr id="18" name="Text 12"/>
          <p:cNvSpPr/>
          <p:nvPr/>
        </p:nvSpPr>
        <p:spPr>
          <a:xfrm>
            <a:off x="491490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party that agrees to buy any shares the public leaves unsold, up to an agreed amount. It earns a fee for the risk.</a:t>
            </a:r>
            <a:endParaRPr lang="en-US" sz="1250" dirty="0"/>
          </a:p>
        </p:txBody>
      </p:sp>
      <p:sp>
        <p:nvSpPr>
          <p:cNvPr id="19" name="Shape 13"/>
          <p:cNvSpPr/>
          <p:nvPr/>
        </p:nvSpPr>
        <p:spPr>
          <a:xfrm>
            <a:off x="680085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6800850" y="1188720"/>
            <a:ext cx="1885950" cy="64008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9450" y="1408176"/>
            <a:ext cx="329184" cy="329184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02945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Prospectus</a:t>
            </a:r>
            <a:endParaRPr lang="en-US" sz="1550" dirty="0"/>
          </a:p>
        </p:txBody>
      </p:sp>
      <p:sp>
        <p:nvSpPr>
          <p:cNvPr id="23" name="Text 16"/>
          <p:cNvSpPr/>
          <p:nvPr/>
        </p:nvSpPr>
        <p:spPr>
          <a:xfrm>
            <a:off x="702945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offer document: the business, the risks and the terms. The draft (DRHP) goes to SEBI for review first.</a:t>
            </a:r>
            <a:endParaRPr lang="en-US" sz="1250" dirty="0"/>
          </a:p>
        </p:txBody>
      </p:sp>
      <p:sp>
        <p:nvSpPr>
          <p:cNvPr id="24" name="Shape 17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5" name="Text 18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The merchant banker runs the issue; the underwriter stands behind it; the prospectus describes the offer.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Underwriting, with real arithmetic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2834640" cy="2487168"/>
          </a:xfrm>
          <a:prstGeom prst="roundRect">
            <a:avLst>
              <a:gd name="adj" fmla="val 2206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13258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SET-UP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1645920"/>
            <a:ext cx="246888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company offers 1 crore new shares at ₹100 each, to raise ₹100 crore.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merchant banker underwrites the whole issue. These figures are invented.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474720" y="1188720"/>
            <a:ext cx="5212080" cy="2487168"/>
          </a:xfrm>
          <a:prstGeom prst="roundRect">
            <a:avLst>
              <a:gd name="adj" fmla="val 220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566160" y="1261872"/>
          <a:ext cx="502920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617720"/>
              </a:tblGrid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The public applies for only 85 lakh shares. 15 lakh shares are left unsold, a 15% shortfall.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Because the issue is fully underwritten, those 15 lakh unsold shares 'devolve' on the underwriter.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The underwriter must buy them at the issue price: 15 lakh × ₹100 = ₹15 crore.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The company still receives its full ₹100 crore. The underwriter now holds 15 lakh shares and keeps its fee.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Underwriting insures against a shortfall: company money is protected; the underwriter bears the risk.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457200" y="4498848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Illustration with invented, round figures. Not a forecast and not a view on any issue.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How an IPO works, step by step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path for a book-built main-board issue today.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457200" y="1737360"/>
            <a:ext cx="8229600" cy="52578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21792" y="1780794"/>
            <a:ext cx="438912" cy="43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21792" y="178079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243584" y="1737360"/>
            <a:ext cx="228600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filed with SEBI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3611880" y="1737360"/>
            <a:ext cx="493776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merchant banker files the draft prospectus (DRHP). SEBI reviews it and issues observations before the issue can open.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57200" y="2391156"/>
            <a:ext cx="8229600" cy="52578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21792" y="2434590"/>
            <a:ext cx="438912" cy="43891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21792" y="243459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243584" y="2391156"/>
            <a:ext cx="228600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band and bidding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3611880" y="2391156"/>
            <a:ext cx="493776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issuer sets a price band. Investors bid within it over the open days. Anchor investors may be allotted one day before the issue opens.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457200" y="3044952"/>
            <a:ext cx="8229600" cy="52578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21792" y="3088386"/>
            <a:ext cx="438912" cy="43891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21792" y="308838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1243584" y="3044952"/>
            <a:ext cx="228600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through ASBA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3611880" y="3044952"/>
            <a:ext cx="493776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Investors apply with money blocked in their own bank account (ASBA). Individuals applying via a broker or other intermediary use UPI up to ₹5 lakh.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457200" y="3698748"/>
            <a:ext cx="8229600" cy="52578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1792" y="3742182"/>
            <a:ext cx="438912" cy="43891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21792" y="374218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1243584" y="3698748"/>
            <a:ext cx="228600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Allotment and listing</a:t>
            </a:r>
            <a:endParaRPr lang="en-US" sz="1450" dirty="0"/>
          </a:p>
        </p:txBody>
      </p:sp>
      <p:sp>
        <p:nvSpPr>
          <p:cNvPr id="24" name="Text 21"/>
          <p:cNvSpPr/>
          <p:nvPr/>
        </p:nvSpPr>
        <p:spPr>
          <a:xfrm>
            <a:off x="3611880" y="3698748"/>
            <a:ext cx="493776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Shares are allotted, blocked money is released for non-allottees, and the shares list and begin trading within three working days (T+3).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SEBI ICDR Regulations, 2018; SEBI circular of 5 Apr 2022 (UPI up to ₹5 lakh); SEBI circular of 9 Aug 2023 (T+3 listing).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Who the shares are offered to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book-built issue by a company that meets SEBI's eligibility route is divided like this.</a:t>
            </a:r>
            <a:endParaRPr lang="en-US" sz="15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37360"/>
          <a:ext cx="8229600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1920240"/>
                <a:gridCol w="384048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Category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Share of net offer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Who they are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Qualified Institutional Buyers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Not more than 50%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Banks, insurers, mutual funds and other large institutions. Up to 60% of this part can go to anchor investors.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Non-Institutional Investors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Not less than 15%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Individuals and others applying for more than ₹2 lakh.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Retail Individual Investors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Not less than 35%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People applying for up to ₹2 lakh. Each gets a minimum lot if shares allow; else a draw.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SEBI ICDR Regulations, 2018, Regulation 32(1) (allocation; eligibility route in Regulation 6(1)).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The IPO process today, in numbers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process parameters. These are SEBI rules, not market prices.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457200" y="1737360"/>
            <a:ext cx="1885950" cy="237744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8368" y="1901952"/>
            <a:ext cx="148361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UPI LIMIT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658368" y="2286000"/>
            <a:ext cx="148361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₹5L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658368" y="3017520"/>
            <a:ext cx="148361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 brokers, individuals use UPI up to ₹5 lakh (issues from 1 May 2022).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2571750" y="1737360"/>
            <a:ext cx="1885950" cy="237744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772918" y="1901952"/>
            <a:ext cx="148361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LISTING TIMELINE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2772918" y="2286000"/>
            <a:ext cx="148361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T+3</a:t>
            </a:r>
            <a:endParaRPr lang="en-US" sz="3400" dirty="0"/>
          </a:p>
        </p:txBody>
      </p:sp>
      <p:sp>
        <p:nvSpPr>
          <p:cNvPr id="12" name="Text 9"/>
          <p:cNvSpPr/>
          <p:nvPr/>
        </p:nvSpPr>
        <p:spPr>
          <a:xfrm>
            <a:off x="2772918" y="3017520"/>
            <a:ext cx="148361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Listing within three working days of close, mandatory since 1 Dec 2023.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686300" y="1737360"/>
            <a:ext cx="1885950" cy="237744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887468" y="1901952"/>
            <a:ext cx="148361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 ROUTE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4887468" y="2286000"/>
            <a:ext cx="148361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ASBA</a:t>
            </a:r>
            <a:endParaRPr lang="en-US" sz="3400" dirty="0"/>
          </a:p>
        </p:txBody>
      </p:sp>
      <p:sp>
        <p:nvSpPr>
          <p:cNvPr id="16" name="Text 13"/>
          <p:cNvSpPr/>
          <p:nvPr/>
        </p:nvSpPr>
        <p:spPr>
          <a:xfrm>
            <a:off x="4887468" y="3017520"/>
            <a:ext cx="148361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Non-anchor bids use blocked bank funds (ASBA), mandatory since 1 Jan 2016.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6800850" y="1737360"/>
            <a:ext cx="1885950" cy="237744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002018" y="1901952"/>
            <a:ext cx="148361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SUBSCRIPTION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002018" y="2286000"/>
            <a:ext cx="148361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90%</a:t>
            </a:r>
            <a:endParaRPr lang="en-US" sz="3400" dirty="0"/>
          </a:p>
        </p:txBody>
      </p:sp>
      <p:sp>
        <p:nvSpPr>
          <p:cNvPr id="20" name="Text 17"/>
          <p:cNvSpPr/>
          <p:nvPr/>
        </p:nvSpPr>
        <p:spPr>
          <a:xfrm>
            <a:off x="7002018" y="3017520"/>
            <a:ext cx="148361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fresh issue needs at least 90% subscribed, or all money is refunded.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SEBI circular of 5 Apr 2022 (UPI); 9 Aug 2023 (T+3); 10 Nov 2015 (ASBA for all, from 1 Jan 2016); ICDR Regulations, 2018, Reg 45 (minimum subscription).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If you learnt this from older material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4000500" cy="5029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8368" y="11887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What older decks say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58368" y="1810512"/>
            <a:ext cx="36118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You post a cheque with your application, and it is banked when you apply.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Shares list about a week (T+6) after the issue closes.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Everyone applies the same way, through a paper bank form.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6863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86300" y="1188720"/>
            <a:ext cx="4000500" cy="50292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887468" y="11887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What holds now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887468" y="1810512"/>
            <a:ext cx="36118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You apply through ASBA; the money stays in your account, only blocked, since 1 Jan 2016.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Shares list on T+3, three working days after close, mandatory since 1 Dec 2023.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Individuals applying via brokers use UPI for amounts up to ₹5 lakh, since 1 May 2022.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The idea of underwriting has not changed. How you apply, and how fast shares list, have.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SEBI circulars of 10 Nov 2015 (ASBA), 5 Apr 2022 (UPI) and 9 Aug 2023 (T+3).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Four things people get wrong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402461"/>
            <a:ext cx="310896" cy="31089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88720" y="1188720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'If I apply, I will get shares.'</a:t>
            </a:r>
            <a:endParaRPr lang="en-US" sz="1450" dirty="0"/>
          </a:p>
        </p:txBody>
      </p:sp>
      <p:sp>
        <p:nvSpPr>
          <p:cNvPr id="7" name="Text 3"/>
          <p:cNvSpPr/>
          <p:nvPr/>
        </p:nvSpPr>
        <p:spPr>
          <a:xfrm>
            <a:off x="4023360" y="1188720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an issue is heavily oversubscribed, retail shares may go by draw of lots. Many applicants get nothing; applying does not guarantee allotment.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457200" y="2055114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2268855"/>
            <a:ext cx="310896" cy="31089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88720" y="2055114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'Apply for more and get more.'</a:t>
            </a:r>
            <a:endParaRPr lang="en-US" sz="1450" dirty="0"/>
          </a:p>
        </p:txBody>
      </p:sp>
      <p:sp>
        <p:nvSpPr>
          <p:cNvPr id="11" name="Text 6"/>
          <p:cNvSpPr/>
          <p:nvPr/>
        </p:nvSpPr>
        <p:spPr>
          <a:xfrm>
            <a:off x="4023360" y="2055114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 applicants get one minimum lot if shares allow; leftovers go pro rata. If lots run short, a draw decides, so applying more may add nothing.</a:t>
            </a:r>
            <a:endParaRPr lang="en-US" sz="1300" dirty="0"/>
          </a:p>
        </p:txBody>
      </p:sp>
      <p:sp>
        <p:nvSpPr>
          <p:cNvPr id="12" name="Shape 7"/>
          <p:cNvSpPr/>
          <p:nvPr/>
        </p:nvSpPr>
        <p:spPr>
          <a:xfrm>
            <a:off x="457200" y="2921508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3135249"/>
            <a:ext cx="310896" cy="31089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88720" y="2921508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'The point of an IPO is the listing pop.'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4023360" y="2921508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IPO raises money for the company. The listing price can be above or below the issue price; nothing about it is assured.</a:t>
            </a:r>
            <a:endParaRPr lang="en-US" sz="1300" dirty="0"/>
          </a:p>
        </p:txBody>
      </p:sp>
      <p:sp>
        <p:nvSpPr>
          <p:cNvPr id="16" name="Shape 10"/>
          <p:cNvSpPr/>
          <p:nvPr/>
        </p:nvSpPr>
        <p:spPr>
          <a:xfrm>
            <a:off x="457200" y="3787902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4001643"/>
            <a:ext cx="310896" cy="31089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188720" y="3787902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'The underwriter sets the price.'</a:t>
            </a:r>
            <a:endParaRPr lang="en-US" sz="1450" dirty="0"/>
          </a:p>
        </p:txBody>
      </p:sp>
      <p:sp>
        <p:nvSpPr>
          <p:cNvPr id="19" name="Text 12"/>
          <p:cNvSpPr/>
          <p:nvPr/>
        </p:nvSpPr>
        <p:spPr>
          <a:xfrm>
            <a:off x="4023360" y="3787902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issuer and merchant banker set the price band. The underwriter's job is to buy an unsold shortfall, not to price the issue.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Four questions to ask about any IPO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8229600" cy="521208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1792" y="1229868"/>
            <a:ext cx="438912" cy="43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12298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243584" y="1188720"/>
            <a:ext cx="22860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raises the money?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3611880" y="1188720"/>
            <a:ext cx="49377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it fresh capital for the company, or existing holders selling their stake (an offer for sale)? Only fresh capital reaches the company.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57200" y="1837944"/>
            <a:ext cx="8229600" cy="521208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21792" y="1879092"/>
            <a:ext cx="438912" cy="43891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21792" y="187909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243584" y="1837944"/>
            <a:ext cx="22860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the prospectus say?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3611880" y="1837944"/>
            <a:ext cx="49377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offer document sets out the business, how the money will be used, and the risk factors. Read the risk factors, not only the headline.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457200" y="2487168"/>
            <a:ext cx="8229600" cy="521208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" y="2528316"/>
            <a:ext cx="438912" cy="43891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21792" y="25283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243584" y="2487168"/>
            <a:ext cx="22860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price band?</a:t>
            </a:r>
            <a:endParaRPr lang="en-US" sz="1450" dirty="0"/>
          </a:p>
        </p:txBody>
      </p:sp>
      <p:sp>
        <p:nvSpPr>
          <p:cNvPr id="18" name="Text 15"/>
          <p:cNvSpPr/>
          <p:nvPr/>
        </p:nvSpPr>
        <p:spPr>
          <a:xfrm>
            <a:off x="3611880" y="2487168"/>
            <a:ext cx="49377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band and the basis for it are in the offer document. The final price is fixed within the band after bidding.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457200" y="3136392"/>
            <a:ext cx="8229600" cy="521208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21792" y="3177540"/>
            <a:ext cx="438912" cy="43891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21792" y="31775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1243584" y="3136392"/>
            <a:ext cx="22860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am I applying for?</a:t>
            </a:r>
            <a:endParaRPr lang="en-US" sz="1450" dirty="0"/>
          </a:p>
        </p:txBody>
      </p:sp>
      <p:sp>
        <p:nvSpPr>
          <p:cNvPr id="23" name="Text 20"/>
          <p:cNvSpPr/>
          <p:nvPr/>
        </p:nvSpPr>
        <p:spPr>
          <a:xfrm>
            <a:off x="3611880" y="3136392"/>
            <a:ext cx="49377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lot size, the amount that will be blocked, and the fact that an allotment is not guaranteed if the issue is oversubscribed.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We explain the process and the documents. We do not tell a client whether to apply to any issue.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Check yourself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188720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280160" y="1188720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fully underwritten issue of 1 crore shares at ₹100 draws applications for 90 lakh shares. What happens to the other 10 lakh?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57200" y="2350008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21792" y="2350008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Q2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280160" y="2350008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individual wants to apply for ₹3 lakh of an IPO through a broker. Which payment route is used, and what happens to the money until allotment?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57200" y="3511296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3511296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Q3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280160" y="3511296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working days after an issue closes must the shares list, and since when has that been compulsory?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Sources and disclaimer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984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FOR THE FIGURES IN THIS DECK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58368" y="1591056"/>
            <a:ext cx="7827264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T+3 listing (optional from 1 Sep 2023, mandatory for issues opening on or after 1 Dec 2023): SEBI circular SEBI/HO/CFD/TPD1/CIR/P/2023/140, 9 Aug 2023.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Retail UPI application limit of ₹5 lakh, from 1 May 2022: SEBI circular SEBI/HO/CFD/DIL2/CIR/P/2022/45, 5 Apr 2022.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ASBA compulsory for all investors for issues opening on or after 1 Jan 2016: SEBI circular CIR/CFD/POLICYCELL/11/2015, 10 Nov 2015.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Allocation (QIB not more than 50%, NII not less than 15%, retail not less than 35%): SEBI ICDR Regulations, 2018, Regulation 32(1); minimum subscription of 90%: Regulation 45.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Anchor investor lock-in (50% for 90 days, 50% for 30 days) for issues opening on or after 1 Apr 2022: SEBI (ICDR) (Amendment) Regulations, 2022.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All company names, share counts and prices in the worked example are invented for illustration and refer to no real issue.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3566160"/>
            <a:ext cx="8229600" cy="9601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3639312"/>
            <a:ext cx="78272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material is for training and investor education only. It is not investment, tax or legal advice and is not a recommendation to buy, sell or hold any security or scheme. Examples use assumed figures unless a source and date are shown. Mutual fund investments are subject to market risks; read all scheme related documents carefully. Trustner Asset Services Pvt. Ltd. is an AMFI-registered Mutual Fund Distributor (ARN-286886).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ustner Paper">
  <a:themeElements>
    <a:clrScheme name="Trustner Paper">
      <a:dk1>
        <a:srgbClr val="0A1628"/>
      </a:dk1>
      <a:lt1>
        <a:srgbClr val="FBF7EF"/>
      </a:lt1>
      <a:dk2>
        <a:srgbClr val="0870B8"/>
      </a:dk2>
      <a:lt2>
        <a:srgbClr val="F3ECE0"/>
      </a:lt2>
      <a:accent1>
        <a:srgbClr val="0870B8"/>
      </a:accent1>
      <a:accent2>
        <a:srgbClr val="9A6B0F"/>
      </a:accent2>
      <a:accent3>
        <a:srgbClr val="0F5140"/>
      </a:accent3>
      <a:accent4>
        <a:srgbClr val="B4532A"/>
      </a:accent4>
      <a:accent5>
        <a:srgbClr val="E4DDD0"/>
      </a:accent5>
      <a:accent6>
        <a:srgbClr val="5B6675"/>
      </a:accent6>
      <a:hlink>
        <a:srgbClr val="0870B8"/>
      </a:hlink>
      <a:folHlink>
        <a:srgbClr val="5B6675"/>
      </a:folHlink>
    </a:clrScheme>
    <a:fontScheme name="Trustner Paper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Trustner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IPOs and underwriting</dc:title>
  <dc:subject>PptxGenJS Presentation</dc:subject>
  <dc:creator>Trustner</dc:creator>
  <cp:lastModifiedBy>Trustner</cp:lastModifiedBy>
  <cp:revision>1</cp:revision>
  <dcterms:created xsi:type="dcterms:W3CDTF">2026-10-16T00:00:44Z</dcterms:created>
  <dcterms:modified xsi:type="dcterms:W3CDTF">2026-10-16T00:00:44Z</dcterms:modified>
</cp:coreProperties>
</file>