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Value per ₹100 of face value (illustrative)</a:t>
            </a:r>
          </a:p>
        </c:rich>
      </c:tx>
      <c:layout/>
      <c:overlay val="0"/>
    </c:title>
    <c:autoTitleDeleted val="0"/>
    <c:plotArea>
      <c:layout/>
      <c:lineChart>
        <c:varyColors val="0"/>
        <c:ser>
          <c:idx val="0"/>
          <c:order val="0"/>
          <c:tx>
            <c:strRef>
              <c:f>Sheet1!$B$1</c:f>
              <c:strCache>
                <c:ptCount val="1"/>
                <c:pt idx="0">
                  <c:v>Amortised value</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Sheet1!$A$2:$A$8</c:f>
              <c:multiLvlStrCache>
                <c:ptCount val="7"/>
                <c:lvl>
                  <c:pt idx="0">
                    <c:v>Day 0</c:v>
                  </c:pt>
                  <c:pt idx="1">
                    <c:v>Day 10</c:v>
                  </c:pt>
                  <c:pt idx="2">
                    <c:v>Day 20</c:v>
                  </c:pt>
                  <c:pt idx="3">
                    <c:v>Day 30</c:v>
                  </c:pt>
                  <c:pt idx="4">
                    <c:v>Day 40</c:v>
                  </c:pt>
                  <c:pt idx="5">
                    <c:v>Day 50</c:v>
                  </c:pt>
                  <c:pt idx="6">
                    <c:v>Day 60</c:v>
                  </c:pt>
                </c:lvl>
              </c:multiLvlStrCache>
            </c:multiLvlStrRef>
          </c:cat>
          <c:val>
            <c:numRef>
              <c:f>Sheet1!$B$2:$B$8</c:f>
              <c:numCache>
                <c:formatCode>General</c:formatCode>
                <c:ptCount val="7"/>
                <c:pt idx="0">
                  <c:v>98.5</c:v>
                </c:pt>
                <c:pt idx="1">
                  <c:v>98.75</c:v>
                </c:pt>
                <c:pt idx="2">
                  <c:v>99</c:v>
                </c:pt>
                <c:pt idx="3">
                  <c:v>99.25</c:v>
                </c:pt>
                <c:pt idx="4">
                  <c:v>99.5</c:v>
                </c:pt>
                <c:pt idx="5">
                  <c:v>99.75</c:v>
                </c:pt>
                <c:pt idx="6">
                  <c:v>100</c:v>
                </c:pt>
              </c:numCache>
            </c:numRef>
          </c:val>
          <c:smooth val="0"/>
        </c:ser>
        <c:ser>
          <c:idx val="1"/>
          <c:order val="1"/>
          <c:tx>
            <c:strRef>
              <c:f>Sheet1!$C$1</c:f>
              <c:strCache>
                <c:ptCount val="1"/>
                <c:pt idx="0">
                  <c:v>Market-based price</c:v>
                </c:pt>
              </c:strCache>
            </c:strRef>
          </c:tx>
          <c:spPr>
            <a:solidFill>
              <a:srgbClr val="9A6B0F"/>
            </a:solidFill>
            <a:ln w="31750" cap="flat">
              <a:solidFill>
                <a:srgbClr val="9A6B0F"/>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Sheet1!$A$2:$A$8</c:f>
              <c:multiLvlStrCache>
                <c:ptCount val="7"/>
                <c:lvl>
                  <c:pt idx="0">
                    <c:v>Day 0</c:v>
                  </c:pt>
                  <c:pt idx="1">
                    <c:v>Day 10</c:v>
                  </c:pt>
                  <c:pt idx="2">
                    <c:v>Day 20</c:v>
                  </c:pt>
                  <c:pt idx="3">
                    <c:v>Day 30</c:v>
                  </c:pt>
                  <c:pt idx="4">
                    <c:v>Day 40</c:v>
                  </c:pt>
                  <c:pt idx="5">
                    <c:v>Day 50</c:v>
                  </c:pt>
                  <c:pt idx="6">
                    <c:v>Day 60</c:v>
                  </c:pt>
                </c:lvl>
              </c:multiLvlStrCache>
            </c:multiLvlStrRef>
          </c:cat>
          <c:val>
            <c:numRef>
              <c:f>Sheet1!$C$2:$C$8</c:f>
              <c:numCache>
                <c:formatCode>General</c:formatCode>
                <c:ptCount val="7"/>
                <c:pt idx="0">
                  <c:v>98.5</c:v>
                </c:pt>
                <c:pt idx="1">
                  <c:v>98.8</c:v>
                </c:pt>
                <c:pt idx="2">
                  <c:v>98.55</c:v>
                </c:pt>
                <c:pt idx="3">
                  <c:v>98.9</c:v>
                </c:pt>
                <c:pt idx="4">
                  <c:v>99.55</c:v>
                </c:pt>
                <c:pt idx="5">
                  <c:v>99.7</c:v>
                </c:pt>
                <c:pt idx="6">
                  <c:v>100</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0.5"/>
          <c:min val="98"/>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a fund bought a bond for ₹100 last month. What is it worth in the fund's books today? Take two or three answers. The deck shows that the answer is today's market-based price, not the ₹100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 means net asset value: the value of one unit of a scheme. The few items that are not valued at market-based prices, such as short-term bank deposits, come up on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term is used for the daily settlement of futures contracts, where gains and losses are paid in cash each day. This deck is about fund valuation only. Amortisation ended for mutual fund debt holdings on 1 April 2020; see slide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units, cash and liabilities unchanged so that the room sees one cause only. In practice expenses accrue daily and units change with purchases and redemptions. The fall is assumed for arithmetic; it is not a view on any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share is 'non-traded' if it has not traded on any exchange for 30 calendar days. Any illiquid shares above the 15% limit are valued at zero. For a bond rated below investment grade the agencies give a price or a standard haircut. A fund house may depart from an agency price, but must record the reason and disclose it on its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Amortisation: (100 − 98.50) ÷ 6 = ₹0.25 for every 10 days. Both lines meet at ₹100 only if the borrower repays in full. The gap on day 20 is the problem the next slide works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2019 board paper on valuation made this point: values that do not reflect the realisable price may encourage a first-mover advantage at the cost of the remaining investors. It works the other way too: books below market price short-change the investor who redeems.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Next-morning declaration: 10 AM for funds of funds and for schemes with at least 80% of assets overseas, and 9 AM for schemes holding exchange-traded commodity derivatives. These are rules, not market figures, so they carry no 30-day lag. Check them against the latest Master Circular once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182-day, 91-day and 60-day history is from SEBI's own board memorandum of March 2019. In the months before 1 April 2020 the 30-day limit applied to all such paper, and the amortised price had to stay close to the agency price. A liquid or overnight fund's NAV can therefore fall on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first point, do not call any fund category safe. On the third, the agencies follow a documented 'waterfall': traded yields in the security first, then other evidence. Do not name the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conversation a mutual fund distributor has most often after a sharp market day. Rehearse it with a debt scheme and an equity scheme. If the client wants to act, the decision is theirs; we give the facts and the scheme documents.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2 checks both the arithmetic and the date of the rule change.Question 2 checks both the arithmetic and the date of the rule change.
ANSWERS
Q1: (206 + 6 − 2) ÷ 20 = ₹210 crore ÷ 20 crore units = ₹10.50 a unit.
Q2: (100 − 98.80) ÷ 30 = ₹0.04 a day, so ₹99.20 after 10 days. No. Amortisation ended on 1 April 2020; the paper is valued at agency prices.
Q3: Its holdings are priced at market-based prices every day, so the NAV can fall as well as rise. Moves are usually small. Check what was repriced before saying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Mark to market and NAV</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mutual fund prices what it holds every day, and why that price reaches the investor through the NAV</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fund values what it holds at today's price, not at the price it paid.</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That is mark to market. Because it is done every business day, a rise or fall in the price of a share or bond shows up in the NAV the same day.</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Mark to market</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Valuing a holding at its current market price, or the closest estimate of it, each time the books are drawn up.</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NAV</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Value of the scheme's investments plus other assets, minus what it owes, divided by the number of units.</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Amortisation</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Moving a bond's book value from cost to face value in equal daily steps, whatever the market does. No longer used.</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Fair value</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 estimate of the price a holding would fetch when no usable traded price exists. It follows a written method.</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NAV is rounded to four decimals for debt schemes and index funds, and to at least two for others.</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paragraphs 9.1.2 and 9.1.3.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day in the life of a NAV</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 SMALL HYBRID SCHEME</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Monday: shares ₹58 crore, bonds ₹40 crore, cash and receivables ₹3 crore. It owes ₹1 crore. Units issued: 10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Tuesday: its shares close 2% lower. Its bonds are priced 0.4% higher.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Monday: 58 + 40 + 3 − 1 = ₹100 crore of net assets. ₹100 crore ÷ 10 crore units = a NAV of ₹10.00.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Tuesday, shares: ₹58 crore less 2% = ₹56.84 crore. Bonds: ₹40 crore plus 0.4% = ₹40.16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Tuesday: 56.84 + 40.16 + 3 − 1 = ₹99 crore. ₹99 crore ÷ 10 crore units = a NAV of ₹9.90.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Nothing was bought or sold. The NAV moved 1% because the holdings were priced again.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NAV changed with no trade by the fund. Repricing the holdings alone moved it from ₹10.00 to ₹9.90.</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scheme and assumed figures. Units and other items held constant.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each holding is priced</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3200400"/>
                <a:gridCol w="2834640"/>
              </a:tblGrid>
              <a:tr h="502920">
                <a:tc>
                  <a:txBody>
                    <a:bodyPr/>
                    <a:lstStyle/>
                    <a:p>
                      <a:pPr indent="0" marL="0">
                        <a:buNone/>
                      </a:pPr>
                      <a:r>
                        <a:rPr lang="en-US" sz="1250" b="1" dirty="0">
                          <a:solidFill>
                            <a:srgbClr val="FFFFFF"/>
                          </a:solidFill>
                        </a:rPr>
                        <a:t>Holding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Price used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Point to note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Listed shares that trade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Last quoted closing price on the exchange where the share mainly trades.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With no trade that day, a price up to 30 calendar days old may be used.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Bonds and money market paper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Average of the security-level prices given by valuation agencies.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Whatever the time left to maturity. Government securities too.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Repos longer than overnight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Marked to market, with prices from valuation agencies.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From 1 January 2025. Earlier: cost plus accrual up to 30 days.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Short-term bank deposits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Cost plus the interest accrued so far.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Money parked until it is invested. Not marked to market.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Shares that do not trade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Fair value 'in good faith', on SEBI principles approved by the AMC's board.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Such illiquid shares are capped at 15% of a scheme's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20 March 2026, Chapter 10 (10.2, 10.5 to 10.7); SEBI circular, 26 November 2024 (repos).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ways to carry a 60-day paper</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Bought at ₹98.50, repaid at ₹100 after 60 days. Amortisation adds the same ₹0.25 every 10 days.</a:t>
            </a:r>
            <a:endParaRPr lang="en-US" sz="1250" dirty="0"/>
          </a:p>
          <a:p>
            <a:pPr marL="165100" indent="-165100">
              <a:spcAft>
                <a:spcPts val="700"/>
              </a:spcAft>
              <a:buSzPct val="100000"/>
              <a:buChar char="•"/>
            </a:pPr>
            <a:r>
              <a:rPr lang="en-US" sz="1250" dirty="0">
                <a:solidFill>
                  <a:schemeClr val="tx1"/>
                </a:solidFill>
              </a:rPr>
              <a:t>The market-based price moves with interest rates and with news about the borrower.</a:t>
            </a:r>
            <a:endParaRPr lang="en-US" sz="1250" dirty="0"/>
          </a:p>
          <a:p>
            <a:pPr marL="165100" indent="-165100">
              <a:spcAft>
                <a:spcPts val="700"/>
              </a:spcAft>
              <a:buSzPct val="100000"/>
              <a:buChar char="•"/>
            </a:pPr>
            <a:r>
              <a:rPr lang="en-US" sz="1250" dirty="0">
                <a:solidFill>
                  <a:schemeClr val="tx1"/>
                </a:solidFill>
              </a:rPr>
              <a:t>On day 20 the market-based price is ₹98.55. The amortised value is ₹99.00, which is ₹0.45 more.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paper and assumed prices. Not market data.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gap matters: who leaves first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IF BOOKS IGNORE MARKET</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scheme has 1,000 units. Its paper stands in the books at ₹1,00,000, so the NAV is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paper would fetch only ₹98,000 in the market.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investor redeems 500 units.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redeeming investor is paid 500 × ₹100 = ₹50,000.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pay, the scheme sells paper at market prices. Paper worth ₹98,000 − ₹50,000 = ₹48,000 is left.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500 units that remain are backed by ₹48,000: ₹96 a unit. The whole ₹2,000 gap now sits with them.</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 mark to market the NAV would have been ₹98,000 ÷ 1,000 = ₹98 for both groups.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Books above market price favour whoever redeems first. Marking to market treats both groups alike.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scheme and assumed figures. Costs of selling are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rules in numbers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Four figures from SEBI's rules on NAV and valuation, as in force on 12 October 2026.</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NAV DECLARED BY</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11 PM</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On the same business day for most schemes. Some declare the next morning.</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DECIMALS IN NAV</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4</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For debt schemes and index funds. At least 2 for other schemes.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NO TRADE FOR</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2652" b="1" dirty="0">
                <a:solidFill>
                  <a:schemeClr val="accent3"/>
                </a:solidFill>
                <a:latin typeface="Cambria" pitchFamily="34" charset="0"/>
                <a:ea typeface="Cambria" pitchFamily="34" charset="-122"/>
                <a:cs typeface="Cambria" pitchFamily="34" charset="-120"/>
              </a:rPr>
              <a:t>30 days</a:t>
            </a:r>
            <a:endParaRPr lang="en-US" sz="2652"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 share not traded for 30 calendar days is treated as non-traded.</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CAP ON ILLIQUID SHARES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15%</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a scheme's total assets. Anything held above it is valued at zero.</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paragraphs 9.1.3, 9.3.4, 10.2.2 and 10.7.1.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Amortisation was allowed for short-dated debt paper for years. SEBI narrowed it in steps, then ended it.</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Debt paper with under 182 days left was amortised in 2008.</a:t>
            </a:r>
            <a:endParaRPr lang="en-US" sz="1400" dirty="0"/>
          </a:p>
          <a:p>
            <a:pPr marL="177800" indent="-177800">
              <a:spcAft>
                <a:spcPts val="500"/>
              </a:spcAft>
              <a:buSzPct val="100000"/>
              <a:buChar char="•"/>
            </a:pPr>
            <a:r>
              <a:rPr lang="en-US" sz="1400" dirty="0">
                <a:solidFill>
                  <a:schemeClr val="tx1"/>
                </a:solidFill>
              </a:rPr>
              <a:t>The limit was cut to 91 days in 2010 and to 60 days in February 2012.</a:t>
            </a:r>
            <a:endParaRPr lang="en-US" sz="1400" dirty="0"/>
          </a:p>
          <a:p>
            <a:pPr marL="177800" indent="-177800">
              <a:spcAft>
                <a:spcPts val="500"/>
              </a:spcAft>
              <a:buSzPct val="100000"/>
              <a:buChar char="•"/>
            </a:pPr>
            <a:r>
              <a:rPr lang="en-US" sz="1400" dirty="0">
                <a:solidFill>
                  <a:schemeClr val="tx1"/>
                </a:solidFill>
              </a:rPr>
              <a:t>It was cut to 30 days in 2019. Repos of up to 30 days stayed at cost plus accrual.</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Since 1 April 2020 no debt or money market paper is amortised.</a:t>
            </a:r>
            <a:endParaRPr lang="en-US" sz="1400" dirty="0"/>
          </a:p>
          <a:p>
            <a:pPr marL="177800" indent="-177800">
              <a:spcAft>
                <a:spcPts val="500"/>
              </a:spcAft>
              <a:buSzPct val="100000"/>
              <a:buChar char="•"/>
            </a:pPr>
            <a:r>
              <a:rPr lang="en-US" sz="1400" dirty="0">
                <a:solidFill>
                  <a:schemeClr val="tx1"/>
                </a:solidFill>
              </a:rPr>
              <a:t>Such paper is valued at agency prices, whatever the time left to maturity.</a:t>
            </a:r>
            <a:endParaRPr lang="en-US" sz="1400" dirty="0"/>
          </a:p>
          <a:p>
            <a:pPr marL="177800" indent="-177800">
              <a:spcAft>
                <a:spcPts val="500"/>
              </a:spcAft>
              <a:buSzPct val="100000"/>
              <a:buChar char="•"/>
            </a:pPr>
            <a:r>
              <a:rPr lang="en-US" sz="1400" dirty="0">
                <a:solidFill>
                  <a:schemeClr val="tx1"/>
                </a:solidFill>
              </a:rPr>
              <a:t>Since 1 January 2025 repos are marked to market too, with agency prices beyond overnight.</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board memorandum on valuation, March 2019; SEBI circulars of 24 Sep 2019 and 26 Nov 2024; Master Circular, 20 Mar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liquid fund's NAV cannot fall.'</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Its paper is marked to market like other debt holdings. Moves are usually small because the paper is short-dated, but a fall on a day is possible.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fall in NAV is only on paper.'</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For the scheme, nothing was sold. But an investor who redeems that day is paid at that NAV, so for that investor it is real.</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bond's price is quoted like a share's.'</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Many bonds do not trade daily. Agencies work out a price from trades in that bond or in similar ones. It is an estimate, made by a set method.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'NAV shows what the fund paid.'</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NAV uses current prices. What the fund paid for a holding does not enter the NAV calculation.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Explaining a one-day fall in NAV</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Say what NAV is</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value of the scheme's holdings at that day's prices, less what it owes, for each unit.</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Find what was repriced</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Share prices, bond yields or a change in a borrower's credit rating. The fund's factsheet and portfolio show what it holds.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Separate price from default</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lower bond price is not the same as a borrower failing to pay. Say which of the two has happened.</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Stop at the facts</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Do not predict a recovery and do not suggest a switch or a redemption. Returns are not assured.</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how the NAV was arrived at. We do not forecast where it goes next.</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scheme's investments are worth ₹206 crore, other assets are ₹6 crore and it owes ₹2 crore. It has 20 crore units. What is the NAV?</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paper bought at ₹98.80 is repaid at ₹100 after 30 days. What is its amortised value after 10 days? May a mutual fund carry it at that value today?</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'My liquid fund's NAV dipped yesterday. I thought that could not happen.' What do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NAV formula, rounding and declaration times: SEBI Master Circular for Mutual Funds, 20 March 2026, paragraphs 9.1.2, 9.1.3 and 9.3.4.</a:t>
            </a:r>
            <a:endParaRPr lang="en-US" sz="1000" dirty="0"/>
          </a:p>
          <a:p>
            <a:pPr marL="165100" indent="-165100">
              <a:spcAft>
                <a:spcPts val="400"/>
              </a:spcAft>
              <a:buSzPct val="100000"/>
              <a:buChar char="•"/>
            </a:pPr>
            <a:r>
              <a:rPr lang="en-US" sz="1000" dirty="0">
                <a:solidFill>
                  <a:schemeClr val="tx1"/>
                </a:solidFill>
              </a:rPr>
              <a:t>Valuation of shares, debt and money market securities, government securities, deposits and illiquid shares: same Master Circular, Chapter 10.</a:t>
            </a:r>
            <a:endParaRPr lang="en-US" sz="1000" dirty="0"/>
          </a:p>
          <a:p>
            <a:pPr marL="165100" indent="-165100">
              <a:spcAft>
                <a:spcPts val="400"/>
              </a:spcAft>
              <a:buSzPct val="100000"/>
              <a:buChar char="•"/>
            </a:pPr>
            <a:r>
              <a:rPr lang="en-US" sz="1000" dirty="0">
                <a:solidFill>
                  <a:schemeClr val="tx1"/>
                </a:solidFill>
              </a:rPr>
              <a:t>End of amortisation from 1 April 2020: SEBI circular SEBI/HO/IMD/DF4/CIR/P/2019/102, 'Valuation of money market and debt securities', 24 Sep 2019.</a:t>
            </a:r>
            <a:endParaRPr lang="en-US" sz="1000" dirty="0"/>
          </a:p>
          <a:p>
            <a:pPr marL="165100" indent="-165100">
              <a:spcAft>
                <a:spcPts val="400"/>
              </a:spcAft>
              <a:buSzPct val="100000"/>
              <a:buChar char="•"/>
            </a:pPr>
            <a:r>
              <a:rPr lang="en-US" sz="1000" dirty="0">
                <a:solidFill>
                  <a:schemeClr val="tx1"/>
                </a:solidFill>
              </a:rPr>
              <a:t>Repos marked to market from 1 January 2025: SEBI circular SEBI/HO/IMD/IMD-I PoD-1/P/CIR/2024/163, 26 Nov 2024.</a:t>
            </a:r>
            <a:endParaRPr lang="en-US" sz="1000" dirty="0"/>
          </a:p>
          <a:p>
            <a:pPr marL="165100" indent="-165100">
              <a:spcAft>
                <a:spcPts val="400"/>
              </a:spcAft>
              <a:buSzPct val="100000"/>
              <a:buChar char="•"/>
            </a:pPr>
            <a:r>
              <a:rPr lang="en-US" sz="1000" dirty="0">
                <a:solidFill>
                  <a:schemeClr val="tx1"/>
                </a:solidFill>
              </a:rPr>
              <a:t>Earlier amortisation limits (182, 91, 60 and 30 days) and the first-mover point: SEBI board memorandum 'Valuation of money market and debt securities by Mutual Funds', March 2019.</a:t>
            </a:r>
            <a:endParaRPr lang="en-US" sz="1000" dirty="0"/>
          </a:p>
          <a:p>
            <a:pPr marL="165100" indent="-165100">
              <a:spcAft>
                <a:spcPts val="400"/>
              </a:spcAft>
              <a:buSzPct val="100000"/>
              <a:buChar char="•"/>
            </a:pPr>
            <a:r>
              <a:rPr lang="en-US" sz="1000" dirty="0">
                <a:solidFill>
                  <a:schemeClr val="tx1"/>
                </a:solidFill>
              </a:rPr>
              <a:t>The schemes, the paper and all figures in the worked examples and the chart are invented for illustration. They are not market data.</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 to market and NAV</dc:title>
  <dc:subject>PptxGenJS Presentation</dc:subject>
  <dc:creator>Trustner</dc:creator>
  <cp:lastModifiedBy>Trustner</cp:lastModifiedBy>
  <cp:revision>1</cp:revision>
  <dcterms:created xsi:type="dcterms:W3CDTF">2026-10-12T15:38:55Z</dcterms:created>
  <dcterms:modified xsi:type="dcterms:W3CDTF">2026-10-12T15:38:55Z</dcterms:modified>
</cp:coreProperties>
</file>