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an 'equity-linked debenture' was. That older name is one type of what is now called a market linked debenture, or MLD. By the end they should be able to say how an MLD's return is decided, how it is taxed, and what the investor is really taking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up for a moment. The two parts to separate all through the deck: the promise to repay the principal, which depends on the issuer, and the extra return, which depends on a market formula.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debenture that does not promise the full face value back is not treated as a debt security under SEBI's rules and cannot be listed as one. The PP-MLD prefix on the rating marks a principal-protected MLD.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MLDs use many payout shapes: caps, floors, digital (all-or-nothing) coupons and barriers. This is the simplest shape. The point to land: the return is scaled by the participation ratio and floored at zero, so the principal, not the return, is what is protected.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two-part description is the common structure; the offer document sets the actual terms. SEBI requires the offer document to show a scenario analysis: the debenture's value under rising, stable and falling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₹10,000 face-value option (July 2024; zero-coupon added December 2025) needs a merchant banker, a plain structure and no structured obligations, so a market-linked payout keeps the ₹1 lakh floor. Net worth and disclosure norms come from the 2011 guidelines, carried into SEBI's NCS master circular.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rule and stop. The tax change is the single most important update for anyone who learnt the old treatment. These are rules, not price data, so the latest position is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Finance Act 2023, a listed MLD held over a year was taxed as a long-term capital gain at 10% without indexation. Section 50AA ended that; now every rupee of gain is short-term at the investor's slab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The commonest confusion in practice is treating 'principal protected' as 'risk free'. It is not: it carries the issuer's credit risk, and the return is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Coupon = 20% × 80% = 16%. Maturity value = ₹1,00,000 × 1.16 = ₹1,16,000. (Assumed figures; the principal is protected, so a fall would return ₹1,00,000 and no coupon, if the issuer pays.)
Q2: First, the protection is the issuer's promise, so it carries the issuer's credit risk. Second, the extra return is not assured; it can be zero. Returns are not assured.
Q3: Since 1 April 2023 (section 50AA, now section 76 of the Income-tax Act 2025) the gain is a short-term capital gain at the investor's slab rate, whatever the holding period. Earlier, a listed MLD held over a year was taxed as long-term at 10% without indexation.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Market linked debentures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A debenture whose return is set by a formula tied to a market, not by a fixed coupon</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in force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market linked debenture's return comes from a formula tied to a market level, not from a fixed coupon alone.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For a listed MLD, the issuer borrows your money and promises to repay it at maturity. What it pays on top follows a chosen index or rate, through a formula fixed on day one.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Debenture</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bond issued by a company. You lend; it owes you the face value at a set maturity date.</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The underlying</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market the payout is tied to: often an equity index, a basket of shares, or a rate such as MIBOR.</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Participation</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share of the market's move that is passed to you. A 70% ratio turns a 30% index gain into a 21% coupon.</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Capital protection</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issuer undertakes to repay the full face value at maturity. These are rated with a 'PP-MLD' prefix.</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Principal protection is the issuer's promise. It is only as good as the issuer's ability to pay.</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guidelines for issue and listing of structured products / market linked debentures, 28 Sep 2011; Income-tax Act definition of a market linked debenture.</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payout is worked out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3-year MLD, face value ₹1,00,000, linked to an equity index.</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Start level 20,000. Participation ratio 70%. Principal is protected at maturity.</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rises to 26,000: index move = (26,000 − 20,000) ÷ 20,000 = 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coupon = 30% × 70% = 21%. Maturity value = ₹1,00,000 × 1.21 = ₹1,21,000.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falls to 17,000: index move = −15%. The coupon cannot go below zero.</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You get back the ₹1,00,000 face value, and nothing on top — provided the issuer pays.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Up market: a share of the gain. Flat or down market: your face value back, no return.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invented figures. Not a forecast and not a real product.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the issuer does with your money</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principal-protected MLD is usually built from two parts.</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protection part</a:t>
            </a:r>
            <a:endParaRPr lang="en-US" sz="1650" dirty="0"/>
          </a:p>
        </p:txBody>
      </p:sp>
      <p:sp>
        <p:nvSpPr>
          <p:cNvPr id="9" name="Text 5"/>
          <p:cNvSpPr/>
          <p:nvPr/>
        </p:nvSpPr>
        <p:spPr>
          <a:xfrm>
            <a:off x="685800" y="2798064"/>
            <a:ext cx="35433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Most of the money is placed so that it grows back to the face value by maturity. This is what funds the promise to repay principal.</a:t>
            </a:r>
            <a:endParaRPr lang="en-US" sz="1350" dirty="0"/>
          </a:p>
        </p:txBody>
      </p:sp>
      <p:sp>
        <p:nvSpPr>
          <p:cNvPr id="10"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1" name="Shape 7"/>
          <p:cNvSpPr/>
          <p:nvPr/>
        </p:nvSpPr>
        <p:spPr>
          <a:xfrm>
            <a:off x="4686300" y="1737360"/>
            <a:ext cx="40005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4914900" y="1956816"/>
            <a:ext cx="329184" cy="329184"/>
          </a:xfrm>
          <a:prstGeom prst="rect">
            <a:avLst/>
          </a:prstGeom>
        </p:spPr>
      </p:pic>
      <p:sp>
        <p:nvSpPr>
          <p:cNvPr id="13" name="Text 8"/>
          <p:cNvSpPr/>
          <p:nvPr/>
        </p:nvSpPr>
        <p:spPr>
          <a:xfrm>
            <a:off x="4914900" y="239572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market part</a:t>
            </a:r>
            <a:endParaRPr lang="en-US" sz="1650" dirty="0"/>
          </a:p>
        </p:txBody>
      </p:sp>
      <p:sp>
        <p:nvSpPr>
          <p:cNvPr id="14" name="Text 9"/>
          <p:cNvSpPr/>
          <p:nvPr/>
        </p:nvSpPr>
        <p:spPr>
          <a:xfrm>
            <a:off x="4914900" y="2798064"/>
            <a:ext cx="3543300" cy="74980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rest buys exposure to the chosen market, often through options. This is what can pay the extra coupon if the market moves the right way.</a:t>
            </a:r>
            <a:endParaRPr lang="en-US" sz="1350" dirty="0"/>
          </a:p>
        </p:txBody>
      </p:sp>
      <p:sp>
        <p:nvSpPr>
          <p:cNvPr id="15"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6"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Both parts sit inside one debenture issued by one company, so both carry that company's credit risk.</a:t>
            </a:r>
            <a:endParaRPr lang="en-US" sz="1350" dirty="0"/>
          </a:p>
        </p:txBody>
      </p:sp>
      <p:sp>
        <p:nvSpPr>
          <p:cNvPr id="17"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guidelines for issue and listing of structured products / market linked debentures, 28 Sep 2011 (scenario and valuation disclosures).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rules that govern an MLD</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11680"/>
                <a:gridCol w="5120640"/>
                <a:gridCol w="1097280"/>
              </a:tblGrid>
              <a:tr h="566928">
                <a:tc>
                  <a:txBody>
                    <a:bodyPr/>
                    <a:lstStyle/>
                    <a:p>
                      <a:pPr indent="0" marL="0">
                        <a:buNone/>
                      </a:pPr>
                      <a:r>
                        <a:rPr lang="en-US" sz="1250" b="1" dirty="0">
                          <a:solidFill>
                            <a:srgbClr val="FFFFFF"/>
                          </a:solidFill>
                        </a:rPr>
                        <a:t>Area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rule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Since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Who may issue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 issuer with a net worth of at least ₹100 crore, meeting SEBI's disclosure rules for structured products.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2011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Face value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 lakh for a privately placed listed debt security. The ₹10,000 option is only for plain debt with no structured payout, so it does not cover MLDs.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 Jan 2023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Valuation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 agency appointed by AMFI values the MLD. Earlier a SEBI-registered credit rating agency did this.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13 Jul 2020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Rating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principal-protected MLD is rated with a 'PP-MLD' prefix before the usual rating symbol.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2011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circulars of 28 Sep 2011, 13 Jul 2020, 28 Oct 2022 (face value to ₹1 lakh from 1 Jan 2023) and 3 Jul 2024 (₹10,000 option, plain debt only).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rules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These are regulatory and tax rules in force on 16 October 2026, not market prices.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FACE VALUE FLOOR</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3120" b="1" dirty="0">
                <a:solidFill>
                  <a:schemeClr val="accent1"/>
                </a:solidFill>
                <a:latin typeface="Cambria" pitchFamily="34" charset="0"/>
                <a:ea typeface="Cambria" pitchFamily="34" charset="-122"/>
                <a:cs typeface="Cambria" pitchFamily="34" charset="-120"/>
              </a:rPr>
              <a:t>₹1 lakh</a:t>
            </a:r>
            <a:endParaRPr lang="en-US" sz="312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Minimum for a privately placed MLD since 1 January 2023 (earlier ₹10 lakh).</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ISSUER NET WORTH</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3120" b="1" dirty="0">
                <a:solidFill>
                  <a:schemeClr val="accent2"/>
                </a:solidFill>
                <a:latin typeface="Cambria" pitchFamily="34" charset="0"/>
                <a:ea typeface="Cambria" pitchFamily="34" charset="-122"/>
                <a:cs typeface="Cambria" pitchFamily="34" charset="-120"/>
              </a:rPr>
              <a:t>₹100 cr</a:t>
            </a:r>
            <a:endParaRPr lang="en-US" sz="312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Issuer's minimum net worth at the time of issue (SEBI, 2011; carried forward).</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TAX ON GAINS</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3120" b="1" dirty="0">
                <a:solidFill>
                  <a:schemeClr val="accent3"/>
                </a:solidFill>
                <a:latin typeface="Cambria" pitchFamily="34" charset="0"/>
                <a:ea typeface="Cambria" pitchFamily="34" charset="-122"/>
                <a:cs typeface="Cambria" pitchFamily="34" charset="-120"/>
              </a:rPr>
              <a:t>Slab rate</a:t>
            </a:r>
            <a:endParaRPr lang="en-US" sz="312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Short-term, at slab rate, any holding period, on sale or maturity from 1 April 2023.</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circulars of 28 Sep 2011 and 28 Oct 2022; Income-tax Act 2025 section 76 (formerly section 50AA, Finance Act 2023).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They are called equity-linked debentures (ELDs).</a:t>
            </a:r>
            <a:endParaRPr lang="en-US" sz="1400" dirty="0"/>
          </a:p>
          <a:p>
            <a:pPr marL="177800" indent="-177800">
              <a:spcAft>
                <a:spcPts val="500"/>
              </a:spcAft>
              <a:buSzPct val="100000"/>
              <a:buChar char="•"/>
            </a:pPr>
            <a:r>
              <a:rPr lang="en-US" sz="1400" dirty="0">
                <a:solidFill>
                  <a:schemeClr val="tx1"/>
                </a:solidFill>
              </a:rPr>
              <a:t>Gains after a year are long-term, taxed at 10% without indexation.</a:t>
            </a:r>
            <a:endParaRPr lang="en-US" sz="1400" dirty="0"/>
          </a:p>
          <a:p>
            <a:pPr marL="177800" indent="-177800">
              <a:spcAft>
                <a:spcPts val="500"/>
              </a:spcAft>
              <a:buSzPct val="100000"/>
              <a:buChar char="•"/>
            </a:pPr>
            <a:r>
              <a:rPr lang="en-US" sz="1400" dirty="0">
                <a:solidFill>
                  <a:schemeClr val="tx1"/>
                </a:solidFill>
              </a:rPr>
              <a:t>Minimum ticket: ₹10 lakh (2011).</a:t>
            </a:r>
            <a:endParaRPr lang="en-US" sz="1400" dirty="0"/>
          </a:p>
          <a:p>
            <a:pPr marL="177800" indent="-177800">
              <a:spcAft>
                <a:spcPts val="500"/>
              </a:spcAft>
              <a:buSzPct val="100000"/>
              <a:buChar char="•"/>
            </a:pPr>
            <a:r>
              <a:rPr lang="en-US" sz="1400" dirty="0">
                <a:solidFill>
                  <a:schemeClr val="tx1"/>
                </a:solidFill>
              </a:rPr>
              <a:t>A credit rating agency values the debenture.</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category is market linked debentures (MLDs).</a:t>
            </a:r>
            <a:endParaRPr lang="en-US" sz="1400" dirty="0"/>
          </a:p>
          <a:p>
            <a:pPr marL="177800" indent="-177800">
              <a:spcAft>
                <a:spcPts val="500"/>
              </a:spcAft>
              <a:buSzPct val="100000"/>
              <a:buChar char="•"/>
            </a:pPr>
            <a:r>
              <a:rPr lang="en-US" sz="1400" dirty="0">
                <a:solidFill>
                  <a:schemeClr val="tx1"/>
                </a:solidFill>
              </a:rPr>
              <a:t>Gains are short-term at slab rate, any holding period, since 1 Apr 2023.</a:t>
            </a:r>
            <a:endParaRPr lang="en-US" sz="1400" dirty="0"/>
          </a:p>
          <a:p>
            <a:pPr marL="177800" indent="-177800">
              <a:spcAft>
                <a:spcPts val="500"/>
              </a:spcAft>
              <a:buSzPct val="100000"/>
              <a:buChar char="•"/>
            </a:pPr>
            <a:r>
              <a:rPr lang="en-US" sz="1400" dirty="0">
                <a:solidFill>
                  <a:schemeClr val="tx1"/>
                </a:solidFill>
              </a:rPr>
              <a:t>The face value is ₹1 lakh, since 1 Jan 2023.</a:t>
            </a:r>
            <a:endParaRPr lang="en-US" sz="1400" dirty="0"/>
          </a:p>
          <a:p>
            <a:pPr marL="177800" indent="-177800">
              <a:spcAft>
                <a:spcPts val="500"/>
              </a:spcAft>
              <a:buSzPct val="100000"/>
              <a:buChar char="•"/>
            </a:pPr>
            <a:r>
              <a:rPr lang="en-US" sz="1400" dirty="0">
                <a:solidFill>
                  <a:schemeClr val="tx1"/>
                </a:solidFill>
              </a:rPr>
              <a:t>An AMFI-appointed agency values it, since 13 Jul 2020.</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biggest change is tax: the long-term benefit on MLDs was removed from 1 April 2023.</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Income-tax Act 2025 s.76 (ex s.50AA, Finance Act 2023); SEBI circulars of 13 Jul 2020 and 28 Oct 2022.</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'Principal protected means guaranteed.'</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protection is the issuer's own promise. If the issuer cannot pay, the protection can fail, and you may not recover all principal.</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'It is a fixed-income product.'</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extra return depends on a market formula and can be zero. Some issues add a floor.</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'Held over a year, it is taxed like a bond.'</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Since 1 April 2023 the gain is short-term at your slab rate, whatever the holding period.</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 can sell it any day at a fair price.'</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Many MLDs trade thinly. Selling before maturity may be hard, and the price then depends on the valuation and a buyer.</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to check before anyone buys one</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payout formula</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Which market, what participation ratio, any cap, floor or barrier, and how the start and end levels are fixed.</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issuer's credit</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rating and the issuer behind it. Principal protection is only as strong as the issuer's ability to repay.</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tax</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Gains are short-term at the investor's slab rate, whatever the holding period. There is no long-term benefit.</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Getting out early</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Whether the debenture can be sold before maturity, at what cost, and who provides the valuation.</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Our ARN covers mutual funds only. We explain MLDs; we do not tell a client to buy or avoid one.</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MLD is linked to an index that rises 20%. The participation ratio is 80%. On a ₹1,00,000 face value, what coupon and maturity value does the holder get?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'my MLD is principal protected, so it is safe.' What two points must you make?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How is the gain on a market linked debenture taxed now, and how did that change?</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Definition, issuer net worth ₹100 crore, PP-MLD prefix, scenario disclosures: SEBI MLD guidelines, 28 Sep 2011. Its ₹10 lakh minimum ticket is no longer in the MLD chapter.</a:t>
            </a:r>
            <a:endParaRPr lang="en-US" sz="1000" dirty="0"/>
          </a:p>
          <a:p>
            <a:pPr marL="165100" indent="-165100">
              <a:spcAft>
                <a:spcPts val="400"/>
              </a:spcAft>
              <a:buSzPct val="100000"/>
              <a:buChar char="•"/>
            </a:pPr>
            <a:r>
              <a:rPr lang="en-US" sz="1000" dirty="0">
                <a:solidFill>
                  <a:schemeClr val="tx1"/>
                </a:solidFill>
              </a:rPr>
              <a:t>Valuation by an AMFI-appointed agency (earlier a SEBI-registered credit rating agency): SEBI circular SEBI/HO/DDHS/CIR/P/2020/120, 13 July 2020.</a:t>
            </a:r>
            <a:endParaRPr lang="en-US" sz="1000" dirty="0"/>
          </a:p>
          <a:p>
            <a:pPr marL="165100" indent="-165100">
              <a:spcAft>
                <a:spcPts val="400"/>
              </a:spcAft>
              <a:buSzPct val="100000"/>
              <a:buChar char="•"/>
            </a:pPr>
            <a:r>
              <a:rPr lang="en-US" sz="1000" dirty="0">
                <a:solidFill>
                  <a:schemeClr val="tx1"/>
                </a:solidFill>
              </a:rPr>
              <a:t>Face value reduced from ₹10 lakh to ₹1 lakh for privately placed listed debt securities, effective 1 January 2023: SEBI circular dated 28 October 2022.</a:t>
            </a:r>
            <a:endParaRPr lang="en-US" sz="1000" dirty="0"/>
          </a:p>
          <a:p>
            <a:pPr marL="165100" indent="-165100">
              <a:spcAft>
                <a:spcPts val="400"/>
              </a:spcAft>
              <a:buSzPct val="100000"/>
              <a:buChar char="•"/>
            </a:pPr>
            <a:r>
              <a:rPr lang="en-US" sz="1000" dirty="0">
                <a:solidFill>
                  <a:schemeClr val="tx1"/>
                </a:solidFill>
              </a:rPr>
              <a:t>₹10,000 face-value option for plain debt, no structured obligations: SEBI circulars of 3 July 2024 and 18 December 2025 (zero coupon added).</a:t>
            </a:r>
            <a:endParaRPr lang="en-US" sz="1000" dirty="0"/>
          </a:p>
          <a:p>
            <a:pPr marL="165100" indent="-165100">
              <a:spcAft>
                <a:spcPts val="400"/>
              </a:spcAft>
              <a:buSzPct val="100000"/>
              <a:buChar char="•"/>
            </a:pPr>
            <a:r>
              <a:rPr lang="en-US" sz="1000" dirty="0">
                <a:solidFill>
                  <a:schemeClr val="tx1"/>
                </a:solidFill>
              </a:rPr>
              <a:t>Gains taxed as short-term at slab rate whatever the holding period, from 1 April 2023: section 50AA, Income-tax Act 1961 (Finance Act 2023), now section 76 of the Income-tax Act 2025.</a:t>
            </a:r>
            <a:endParaRPr lang="en-US" sz="1000" dirty="0"/>
          </a:p>
          <a:p>
            <a:pPr marL="165100" indent="-165100">
              <a:spcAft>
                <a:spcPts val="400"/>
              </a:spcAft>
              <a:buSzPct val="100000"/>
              <a:buChar char="•"/>
            </a:pPr>
            <a:r>
              <a:rPr lang="en-US" sz="1000" dirty="0">
                <a:solidFill>
                  <a:schemeClr val="tx1"/>
                </a:solidFill>
              </a:rPr>
              <a:t>All amounts, index levels and the participation ratio in the worked example are invented for illustration and are not a real debenture.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linked debentures</dc:title>
  <dc:subject>PptxGenJS Presentation</dc:subject>
  <dc:creator>Trustner</dc:creator>
  <cp:lastModifiedBy>Trustner</cp:lastModifiedBy>
  <cp:revision>1</cp:revision>
  <dcterms:created xsi:type="dcterms:W3CDTF">2026-10-15T23:59:55Z</dcterms:created>
  <dcterms:modified xsi:type="dcterms:W3CDTF">2026-10-15T23:59:55Z</dcterms:modified>
</cp:coreProperties>
</file>