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charts/chart1.xml" ContentType="application/vnd.openxmlformats-officedocument.drawingml.chart+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Overnight volume, 31 Aug 2026 (₹ lakh crore)</a:t>
            </a:r>
          </a:p>
        </c:rich>
      </c:tx>
      <c:layout/>
      <c:overlay val="0"/>
    </c:title>
    <c:autoTitleDeleted val="0"/>
    <c:plotArea>
      <c:layout/>
      <c:barChart>
        <c:barDir val="col"/>
        <c:grouping val="clustered"/>
        <c:varyColors val="0"/>
        <c:ser>
          <c:idx val="0"/>
          <c:order val="0"/>
          <c:tx>
            <c:strRef>
              <c:f>Sheet1!$B$1</c:f>
              <c:strCache>
                <c:ptCount val="1"/>
                <c:pt idx="0">
                  <c:v>Volume (₹ lakh crore)</c:v>
                </c:pt>
              </c:strCache>
            </c:strRef>
          </c:tx>
          <c:spPr>
            <a:solidFill>
              <a:srgbClr val="0870B8"/>
            </a:solidFill>
            <a:effectLst/>
          </c:spPr>
          <c:invertIfNegative val="0"/>
          <c:dLbls>
            <c:numFmt formatCode="0.0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dPt>
            <c:idx val="0"/>
            <c:invertIfNegative val="0"/>
            <c:bubble3D val="0"/>
            <c:spPr>
              <a:solidFill>
                <a:srgbClr val="0870B8"/>
              </a:solidFill>
              <a:effectLst/>
            </c:spPr>
          </c:dPt>
          <c:dPt>
            <c:idx val="1"/>
            <c:invertIfNegative val="0"/>
            <c:bubble3D val="0"/>
            <c:spPr>
              <a:solidFill>
                <a:srgbClr val="9A6B0F"/>
              </a:solidFill>
              <a:effectLst/>
            </c:spPr>
          </c:dPt>
          <c:dPt>
            <c:idx val="2"/>
            <c:invertIfNegative val="0"/>
            <c:bubble3D val="0"/>
            <c:spPr>
              <a:solidFill>
                <a:srgbClr val="0F5140"/>
              </a:solidFill>
              <a:effectLst/>
            </c:spPr>
          </c:dPt>
          <c:dPt>
            <c:idx val="3"/>
            <c:invertIfNegative val="0"/>
            <c:bubble3D val="0"/>
            <c:spPr>
              <a:solidFill>
                <a:srgbClr val="B4532A"/>
              </a:solidFill>
              <a:effectLst/>
            </c:spPr>
          </c:dPt>
          <c:cat>
            <c:multiLvlStrRef>
              <c:f>Sheet1!$A$2:$A$5</c:f>
              <c:multiLvlStrCache>
                <c:ptCount val="4"/>
                <c:lvl>
                  <c:pt idx="0">
                    <c:v>Call money</c:v>
                  </c:pt>
                  <c:pt idx="1">
                    <c:v>Tri-party repo</c:v>
                  </c:pt>
                  <c:pt idx="2">
                    <c:v>Market repo</c:v>
                  </c:pt>
                  <c:pt idx="3">
                    <c:v>Corporate bond repo</c:v>
                  </c:pt>
                </c:lvl>
              </c:multiLvlStrCache>
            </c:multiLvlStrRef>
          </c:cat>
          <c:val>
            <c:numRef>
              <c:f>Sheet1!$B$2:$B$5</c:f>
              <c:numCache>
                <c:formatCode>General</c:formatCode>
                <c:ptCount val="4"/>
                <c:pt idx="0">
                  <c:v>0.13</c:v>
                </c:pt>
                <c:pt idx="1">
                  <c:v>4.73</c:v>
                </c:pt>
                <c:pt idx="2">
                  <c:v>1.74</c:v>
                </c:pt>
                <c:pt idx="3">
                  <c:v>0.06</c:v>
                </c:pt>
              </c:numCache>
            </c:numRef>
          </c:val>
        </c:ser>
        <c:dLbls>
          <c:numFmt formatCode="0.00" sourceLinked="0"/>
          <c:txPr>
            <a:bodyPr/>
            <a:lstStyle/>
            <a:p>
              <a:pPr>
                <a:defRPr b="0" i="0" strike="noStrike" sz="1100" u="none">
                  <a:solidFill>
                    <a:srgbClr val="0A1628"/>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max val="5"/>
          <c:min val="0"/>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by asking the room: where does a bank go if it is short of cash at four in the afternoon, and where does a liquid fund put yesterday's inflows by tomorrow morning? Both answers are in the money market. This deck follows the RBI toolkit deck and uses its terms: repo rate, SDF, MSF and the corridor.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one-year line is a convention, and it is the one RBI's directions on term money, commercial paper and certificates of deposit use. Anything longer is usually called the bond or capital market.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issuers of CP include all-India financial institutions, InvITs and REITs, and bodies corporate with net worth of at least ₹100 crore. CDs are issued by scheduled commercial banks, regional rural banks and small finance banks. 'Banks' in the call market includes regional rural, co-operative, small finance and payment banks. A 25 June 2026 RBI draft proposes wider term-money participation; the 2021 Directions apply until a final version is issued. Cash Management Bills are like Treasury bills but under 91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the division with the room. The same sum reproduces RBI's published figures: in the auction result of 27 August 2026 the 91-day cut-off price was ₹98.7046 and the yield RBI reported was 5.2640%; (100 − 98.7046) ÷ 98.7046 × 365 ÷ 91 gives 5.2640%. Commercial paper is also issued at a discount. The yearly rate here is a simple rate, with no compounding.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TREPS began on 5 November 2018, when it replaced the older Collateralised Borrowing and Lending Obligation (CBLO). Orders are in lots of ₹5 lakh, and settlement can be on the same day or the next. CCIL's page says terms run up to the next 7 days and to three month-end dates. The amount a member can borrow is the value of its collateral after a haircut, and CCIL prescribes which securities are eligible. 'Most deals are for one day' rests on RBI's figures for 31 August 2026: ₹4,73,195 crore overnight against ₹2,775 crore for longer terms. Mutual funds, which are not in the call market, are among the members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day's figures, shown with a lag of at least 30 days in line with SEBI's norms on price data used for education. Volumes swing from day to day. A market repo is a repo dealt between two parties without a tri-party agent. Market repo was 26% of the total. Total of the four segments: ₹6,65,978 crore; 4,73,195 ÷ 6,65,978 = 71.1% and 12,984 ÷ 6,65,978 = 1.9%.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repo rate is 5.50% from 7 October 2026, so the corridor now runs from 5.25% to 5.75%; August figures are used because market rates are shown with a 30-day lag. On 31 August 2026 tri-party repo averaged below the SDF rate; RBI gives no reason. A common reading is that lenders without SDF access, such as non-banks, also lend there. SDF has been the floor since 8 April 2022.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Market figures are shown with a lag of at least 30 days, in line with SEBI's norms on price data used for education. Refresh these at each month-end, using market figures that are at least 30 days old. The auction result is published every week, the money market release every working day and the Bulletin every month. Do not comment on where rates will go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Overnight Fund holds securities maturing in 1 day, a Liquid Fund debt and money market securities maturing in up to 91 days, and a Money Market Fund money market instruments maturing in up to 1 year. They are mutual fund schemes: NAV changes daily and returns are not assured. The debt fund categories deck covers them. ₹90,798 + ₹7,18,026 + ₹3,39,896 crore = ₹11,48,720 crore.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more changes from the RBI toolkit deck belong here: the floor of the corridor is the SDF rate, not the reverse repo rate, since 8 April 2022, and TREPS replaced CBLO on 5 November 2018. The call market is small but still matters, because its weighted average rate is RBI's operating target.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the first point: short maturity keeps price swings small, but it does not remove credit risk, and a fund holding CP or CDs carries the risk of those issuers. The credit risk deck covers ratings; A3 is the lowest rating at which CP may be issued, not a typical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Discount ₹3.00. ₹3.00 ÷ ₹97.00 = 3.0928% for 182 days. × 365 ÷ 182 = 6.20% a year.
Q2: Call money: overnight. Notice money: 2 to 14 days. Term money: 15 days to 1 year.
Q3: Because the weighted average call rate is RBI's operating target. RBI manages the cash in the banking system so that this rate stays close to the policy repo rate, inside the corridor between the SDF and MSF rates.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slideLayout" Target="../slideLayouts/slideLayout3.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DEBT MARKET</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Money market instruments</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Treasury bills, commercial paper, certificates of deposit, call money and TREPS: who borrows, and for how long</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RBI directions as on 12 October 2026; market figures as on 31 August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The money market is where money is lent and borrowed for 1 day to 1 year.</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The Government, banks and companies use it to cover short gaps in cash. Lenders use it to earn something on money they will need back soon.</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instruments at a glance</a:t>
            </a:r>
            <a:endParaRPr lang="en-US" sz="28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828800"/>
                <a:gridCol w="2011680"/>
                <a:gridCol w="1554480"/>
                <a:gridCol w="2834640"/>
              </a:tblGrid>
              <a:tr h="502920">
                <a:tc>
                  <a:txBody>
                    <a:bodyPr/>
                    <a:lstStyle/>
                    <a:p>
                      <a:pPr indent="0" marL="0">
                        <a:buNone/>
                      </a:pPr>
                      <a:r>
                        <a:rPr lang="en-US" sz="1250" b="1" dirty="0">
                          <a:solidFill>
                            <a:srgbClr val="FFFFFF"/>
                          </a:solidFill>
                        </a:rPr>
                        <a:t>Instrument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Who borrows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For how long</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What to know</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02920">
                <a:tc>
                  <a:txBody>
                    <a:bodyPr/>
                    <a:lstStyle/>
                    <a:p>
                      <a:pPr indent="0" marL="0">
                        <a:buNone/>
                      </a:pPr>
                      <a:r>
                        <a:rPr lang="en-US" sz="1150" b="1" dirty="0">
                          <a:solidFill>
                            <a:schemeClr val="tx1"/>
                          </a:solidFill>
                        </a:rPr>
                        <a:t>Treasury bill</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50" dirty="0">
                          <a:solidFill>
                            <a:schemeClr val="tx1"/>
                          </a:solidFill>
                        </a:rPr>
                        <a:t>Government of India</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50" dirty="0">
                          <a:solidFill>
                            <a:schemeClr val="tx1"/>
                          </a:solidFill>
                        </a:rPr>
                        <a:t>91, 182 or 364 days</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50" dirty="0">
                          <a:solidFill>
                            <a:schemeClr val="tx1"/>
                          </a:solidFill>
                        </a:rPr>
                        <a:t>Sold at a discount and repaid at face value. No interest payment. Minimum ₹10,000.</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150" b="1" dirty="0">
                          <a:solidFill>
                            <a:schemeClr val="tx1"/>
                          </a:solidFill>
                        </a:rPr>
                        <a:t>Commercial paper (CP)</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50" dirty="0">
                          <a:solidFill>
                            <a:schemeClr val="tx1"/>
                          </a:solidFill>
                        </a:rPr>
                        <a:t>Companies, NBFCs and some other bodies</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50" dirty="0">
                          <a:solidFill>
                            <a:schemeClr val="tx1"/>
                          </a:solidFill>
                        </a:rPr>
                        <a:t>7 days to 1 year</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50" dirty="0">
                          <a:solidFill>
                            <a:schemeClr val="tx1"/>
                          </a:solidFill>
                        </a:rPr>
                        <a:t>Unsecured promissory note, issued at a discount. Minimum ₹5 lakh. Rating of at least A3.</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150" b="1" dirty="0">
                          <a:solidFill>
                            <a:schemeClr val="tx1"/>
                          </a:solidFill>
                        </a:rPr>
                        <a:t>Certificate of deposit (CD)</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50" dirty="0">
                          <a:solidFill>
                            <a:schemeClr val="tx1"/>
                          </a:solidFill>
                        </a:rPr>
                        <a:t>Banks</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50" dirty="0">
                          <a:solidFill>
                            <a:schemeClr val="tx1"/>
                          </a:solidFill>
                        </a:rPr>
                        <a:t>7 days to 1 year</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50" dirty="0">
                          <a:solidFill>
                            <a:schemeClr val="tx1"/>
                          </a:solidFill>
                        </a:rPr>
                        <a:t>Issued only in demat form, at a discount or with a coupon. Minimum ₹5 lakh.</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150" b="1" dirty="0">
                          <a:solidFill>
                            <a:schemeClr val="tx1"/>
                          </a:solidFill>
                        </a:rPr>
                        <a:t>Call, notice and term money</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50" dirty="0">
                          <a:solidFill>
                            <a:schemeClr val="tx1"/>
                          </a:solidFill>
                        </a:rPr>
                        <a:t>Banks and primary dealers only</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50" dirty="0">
                          <a:solidFill>
                            <a:schemeClr val="tx1"/>
                          </a:solidFill>
                        </a:rPr>
                        <a:t>1 day; 2 to 14 days; 15 days to 1 year</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50" dirty="0">
                          <a:solidFill>
                            <a:schemeClr val="tx1"/>
                          </a:solidFill>
                        </a:rPr>
                        <a:t>Unsecured loans among themselves, with no collateral.</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150" b="1" dirty="0">
                          <a:solidFill>
                            <a:schemeClr val="tx1"/>
                          </a:solidFill>
                        </a:rPr>
                        <a:t>Tri-party repo (TREPS)</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50" dirty="0">
                          <a:solidFill>
                            <a:schemeClr val="tx1"/>
                          </a:solidFill>
                        </a:rPr>
                        <a:t>Members: banks, mutual funds, insurers, companies, others</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50" dirty="0">
                          <a:solidFill>
                            <a:schemeClr val="tx1"/>
                          </a:solidFill>
                        </a:rPr>
                        <a:t>Overnight or longer terms</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50" dirty="0">
                          <a:solidFill>
                            <a:schemeClr val="tx1"/>
                          </a:solidFill>
                        </a:rPr>
                        <a:t>Borrowing against securities given as collateral. A clearing corporation stands between the two sides.</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FAQs on the Government Securities Market; RBI Master Directions on CP (2024), CDs (2021) and Call, Notice and Term Money (2021); CCIL, Tri-party Repo.</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a Treasury bill pays</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THE SET-UP</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 91-day Treasury bill has a face value of ₹100.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Assume it is bought at auction for ₹98.50.</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It pays no interest. After 91 days the Government repays ₹100.</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discount is ₹100 − ₹98.50 = ₹1.50 on every ₹100 of face value.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Return over the 91 days = ₹1.50 ÷ ₹98.50 = 1.5228%.</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As a yearly rate: 1.5228% × 365 ÷ 91 = 6.11%. Auction results report the yield on this basis.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On the minimum lot of ₹10,000 face value: pay ₹9,850 today, receive ₹10,000 after 91 days, a gain of ₹150.</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The price is what is quoted; the yield is worked out from it. A lower price means a higher yield.</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an assumed price. It is not the price or yield of any actual Treasury bill.</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a tri-party repo (TREPS) works</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A repo is a loan backed by securities. In a tri-party repo an agent sits between borrower and lender.</a:t>
            </a:r>
            <a:endParaRPr lang="en-US" sz="1500" dirty="0"/>
          </a:p>
        </p:txBody>
      </p:sp>
      <p:sp>
        <p:nvSpPr>
          <p:cNvPr id="5" name="Shape 2"/>
          <p:cNvSpPr/>
          <p:nvPr/>
        </p:nvSpPr>
        <p:spPr>
          <a:xfrm>
            <a:off x="457200" y="1737360"/>
            <a:ext cx="8229600" cy="525780"/>
          </a:xfrm>
          <a:prstGeom prst="roundRect">
            <a:avLst>
              <a:gd name="adj" fmla="val 10435"/>
            </a:avLst>
          </a:prstGeom>
          <a:solidFill>
            <a:srgbClr val="FFFFFF"/>
          </a:solidFill>
          <a:ln w="9525">
            <a:solidFill>
              <a:schemeClr val="accent5"/>
            </a:solidFill>
            <a:prstDash val="solid"/>
          </a:ln>
        </p:spPr>
      </p:sp>
      <p:sp>
        <p:nvSpPr>
          <p:cNvPr id="6" name="Shape 3"/>
          <p:cNvSpPr/>
          <p:nvPr/>
        </p:nvSpPr>
        <p:spPr>
          <a:xfrm>
            <a:off x="621792" y="1780794"/>
            <a:ext cx="438912" cy="438912"/>
          </a:xfrm>
          <a:prstGeom prst="ellipse">
            <a:avLst/>
          </a:prstGeom>
          <a:solidFill>
            <a:schemeClr val="accent1"/>
          </a:solidFill>
          <a:ln w="12700">
            <a:solidFill>
              <a:schemeClr val="accent1"/>
            </a:solidFill>
            <a:prstDash val="solid"/>
          </a:ln>
        </p:spPr>
      </p:sp>
      <p:sp>
        <p:nvSpPr>
          <p:cNvPr id="7" name="Text 4"/>
          <p:cNvSpPr/>
          <p:nvPr/>
        </p:nvSpPr>
        <p:spPr>
          <a:xfrm>
            <a:off x="621792" y="178079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8" name="Text 5"/>
          <p:cNvSpPr/>
          <p:nvPr/>
        </p:nvSpPr>
        <p:spPr>
          <a:xfrm>
            <a:off x="1243584" y="1737360"/>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Collateral goes in</a:t>
            </a:r>
            <a:endParaRPr lang="en-US" sz="1450" dirty="0"/>
          </a:p>
        </p:txBody>
      </p:sp>
      <p:sp>
        <p:nvSpPr>
          <p:cNvPr id="9" name="Text 6"/>
          <p:cNvSpPr/>
          <p:nvPr/>
        </p:nvSpPr>
        <p:spPr>
          <a:xfrm>
            <a:off x="3611880" y="1737360"/>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A borrower places eligible securities with the clearing corporation, CCIL. Their value sets how much it can borrow.</a:t>
            </a:r>
            <a:endParaRPr lang="en-US" sz="1150" dirty="0"/>
          </a:p>
        </p:txBody>
      </p:sp>
      <p:sp>
        <p:nvSpPr>
          <p:cNvPr id="10" name="Shape 7"/>
          <p:cNvSpPr/>
          <p:nvPr/>
        </p:nvSpPr>
        <p:spPr>
          <a:xfrm>
            <a:off x="457200" y="2391156"/>
            <a:ext cx="8229600" cy="525780"/>
          </a:xfrm>
          <a:prstGeom prst="roundRect">
            <a:avLst>
              <a:gd name="adj" fmla="val 10435"/>
            </a:avLst>
          </a:prstGeom>
          <a:solidFill>
            <a:srgbClr val="FFFFFF"/>
          </a:solidFill>
          <a:ln w="9525">
            <a:solidFill>
              <a:schemeClr val="accent5"/>
            </a:solidFill>
            <a:prstDash val="solid"/>
          </a:ln>
        </p:spPr>
      </p:sp>
      <p:sp>
        <p:nvSpPr>
          <p:cNvPr id="11" name="Shape 8"/>
          <p:cNvSpPr/>
          <p:nvPr/>
        </p:nvSpPr>
        <p:spPr>
          <a:xfrm>
            <a:off x="621792" y="2434590"/>
            <a:ext cx="438912" cy="438912"/>
          </a:xfrm>
          <a:prstGeom prst="ellipse">
            <a:avLst/>
          </a:prstGeom>
          <a:solidFill>
            <a:schemeClr val="accent2"/>
          </a:solidFill>
          <a:ln w="12700">
            <a:solidFill>
              <a:schemeClr val="accent2"/>
            </a:solidFill>
            <a:prstDash val="solid"/>
          </a:ln>
        </p:spPr>
      </p:sp>
      <p:sp>
        <p:nvSpPr>
          <p:cNvPr id="12" name="Text 9"/>
          <p:cNvSpPr/>
          <p:nvPr/>
        </p:nvSpPr>
        <p:spPr>
          <a:xfrm>
            <a:off x="621792" y="243459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3" name="Text 10"/>
          <p:cNvSpPr/>
          <p:nvPr/>
        </p:nvSpPr>
        <p:spPr>
          <a:xfrm>
            <a:off x="1243584" y="2391156"/>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Orders are matched</a:t>
            </a:r>
            <a:endParaRPr lang="en-US" sz="1450" dirty="0"/>
          </a:p>
        </p:txBody>
      </p:sp>
      <p:sp>
        <p:nvSpPr>
          <p:cNvPr id="14" name="Text 11"/>
          <p:cNvSpPr/>
          <p:nvPr/>
        </p:nvSpPr>
        <p:spPr>
          <a:xfrm>
            <a:off x="3611880" y="2391156"/>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Borrowers and lenders place orders on the TREPS screen. Matching is anonymous.</a:t>
            </a:r>
            <a:endParaRPr lang="en-US" sz="1150" dirty="0"/>
          </a:p>
        </p:txBody>
      </p:sp>
      <p:sp>
        <p:nvSpPr>
          <p:cNvPr id="15" name="Shape 12"/>
          <p:cNvSpPr/>
          <p:nvPr/>
        </p:nvSpPr>
        <p:spPr>
          <a:xfrm>
            <a:off x="457200" y="3044952"/>
            <a:ext cx="8229600" cy="525780"/>
          </a:xfrm>
          <a:prstGeom prst="roundRect">
            <a:avLst>
              <a:gd name="adj" fmla="val 10435"/>
            </a:avLst>
          </a:prstGeom>
          <a:solidFill>
            <a:srgbClr val="FFFFFF"/>
          </a:solidFill>
          <a:ln w="9525">
            <a:solidFill>
              <a:schemeClr val="accent5"/>
            </a:solidFill>
            <a:prstDash val="solid"/>
          </a:ln>
        </p:spPr>
      </p:sp>
      <p:sp>
        <p:nvSpPr>
          <p:cNvPr id="16" name="Shape 13"/>
          <p:cNvSpPr/>
          <p:nvPr/>
        </p:nvSpPr>
        <p:spPr>
          <a:xfrm>
            <a:off x="621792" y="3088386"/>
            <a:ext cx="438912" cy="438912"/>
          </a:xfrm>
          <a:prstGeom prst="ellipse">
            <a:avLst/>
          </a:prstGeom>
          <a:solidFill>
            <a:schemeClr val="accent3"/>
          </a:solidFill>
          <a:ln w="12700">
            <a:solidFill>
              <a:schemeClr val="accent3"/>
            </a:solidFill>
            <a:prstDash val="solid"/>
          </a:ln>
        </p:spPr>
      </p:sp>
      <p:sp>
        <p:nvSpPr>
          <p:cNvPr id="17" name="Text 14"/>
          <p:cNvSpPr/>
          <p:nvPr/>
        </p:nvSpPr>
        <p:spPr>
          <a:xfrm>
            <a:off x="621792" y="308838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8" name="Text 15"/>
          <p:cNvSpPr/>
          <p:nvPr/>
        </p:nvSpPr>
        <p:spPr>
          <a:xfrm>
            <a:off x="1243584" y="3044952"/>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CCIL stands in the middle</a:t>
            </a:r>
            <a:endParaRPr lang="en-US" sz="1450" dirty="0"/>
          </a:p>
        </p:txBody>
      </p:sp>
      <p:sp>
        <p:nvSpPr>
          <p:cNvPr id="19" name="Text 16"/>
          <p:cNvSpPr/>
          <p:nvPr/>
        </p:nvSpPr>
        <p:spPr>
          <a:xfrm>
            <a:off x="3611880" y="3044952"/>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It is the central counterparty to every trade and the tri-party agent that looks after collateral and settlement.</a:t>
            </a:r>
            <a:endParaRPr lang="en-US" sz="1150" dirty="0"/>
          </a:p>
        </p:txBody>
      </p:sp>
      <p:sp>
        <p:nvSpPr>
          <p:cNvPr id="20" name="Shape 17"/>
          <p:cNvSpPr/>
          <p:nvPr/>
        </p:nvSpPr>
        <p:spPr>
          <a:xfrm>
            <a:off x="457200" y="3698748"/>
            <a:ext cx="8229600" cy="525780"/>
          </a:xfrm>
          <a:prstGeom prst="roundRect">
            <a:avLst>
              <a:gd name="adj" fmla="val 10435"/>
            </a:avLst>
          </a:prstGeom>
          <a:solidFill>
            <a:srgbClr val="FFFFFF"/>
          </a:solidFill>
          <a:ln w="9525">
            <a:solidFill>
              <a:schemeClr val="accent5"/>
            </a:solidFill>
            <a:prstDash val="solid"/>
          </a:ln>
        </p:spPr>
      </p:sp>
      <p:sp>
        <p:nvSpPr>
          <p:cNvPr id="21" name="Shape 18"/>
          <p:cNvSpPr/>
          <p:nvPr/>
        </p:nvSpPr>
        <p:spPr>
          <a:xfrm>
            <a:off x="621792" y="3742182"/>
            <a:ext cx="438912" cy="438912"/>
          </a:xfrm>
          <a:prstGeom prst="ellipse">
            <a:avLst/>
          </a:prstGeom>
          <a:solidFill>
            <a:schemeClr val="accent4"/>
          </a:solidFill>
          <a:ln w="12700">
            <a:solidFill>
              <a:schemeClr val="accent4"/>
            </a:solidFill>
            <a:prstDash val="solid"/>
          </a:ln>
        </p:spPr>
      </p:sp>
      <p:sp>
        <p:nvSpPr>
          <p:cNvPr id="22" name="Text 19"/>
          <p:cNvSpPr/>
          <p:nvPr/>
        </p:nvSpPr>
        <p:spPr>
          <a:xfrm>
            <a:off x="621792" y="374218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3" name="Text 20"/>
          <p:cNvSpPr/>
          <p:nvPr/>
        </p:nvSpPr>
        <p:spPr>
          <a:xfrm>
            <a:off x="1243584" y="3698748"/>
            <a:ext cx="2286000" cy="52578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loan is repaid</a:t>
            </a:r>
            <a:endParaRPr lang="en-US" sz="1450" dirty="0"/>
          </a:p>
        </p:txBody>
      </p:sp>
      <p:sp>
        <p:nvSpPr>
          <p:cNvPr id="24" name="Text 21"/>
          <p:cNvSpPr/>
          <p:nvPr/>
        </p:nvSpPr>
        <p:spPr>
          <a:xfrm>
            <a:off x="3611880" y="3698748"/>
            <a:ext cx="4937760" cy="525780"/>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At the end of the term the borrower repays with interest. On 31 Aug 2026 almost all deals were overnight; longer terms are also offered.</a:t>
            </a:r>
            <a:endParaRPr lang="en-US" sz="1150" dirty="0"/>
          </a:p>
        </p:txBody>
      </p:sp>
      <p:sp>
        <p:nvSpPr>
          <p:cNvPr id="25" name="Text 22"/>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CCIL, Tri-party Repo page; CCIL notification CCIL/L&amp;S/18/114, 29 Oct 2018; RBI Money Market Operations, 1 Sep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overnight money changed hands</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Read the chart</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Tri-party repo: ₹4,73,195 crore, 71% of that day's overnight volume.</a:t>
            </a:r>
            <a:endParaRPr lang="en-US" sz="1250" dirty="0"/>
          </a:p>
          <a:p>
            <a:pPr marL="165100" indent="-165100">
              <a:spcAft>
                <a:spcPts val="700"/>
              </a:spcAft>
              <a:buSzPct val="100000"/>
              <a:buChar char="•"/>
            </a:pPr>
            <a:r>
              <a:rPr lang="en-US" sz="1250" dirty="0">
                <a:solidFill>
                  <a:schemeClr val="tx1"/>
                </a:solidFill>
              </a:rPr>
              <a:t>Call money, the unsecured market: ₹12,984 crore, about 2%.</a:t>
            </a:r>
            <a:endParaRPr lang="en-US" sz="1250" dirty="0"/>
          </a:p>
          <a:p>
            <a:pPr marL="165100" indent="-165100">
              <a:spcAft>
                <a:spcPts val="700"/>
              </a:spcAft>
              <a:buSzPct val="100000"/>
              <a:buChar char="•"/>
            </a:pPr>
            <a:r>
              <a:rPr lang="en-US" sz="1250" dirty="0">
                <a:solidFill>
                  <a:schemeClr val="tx1"/>
                </a:solidFill>
              </a:rPr>
              <a:t>Market repo: ₹1,73,658 crore. Repo in corporate bonds: ₹6,140 crore.</a:t>
            </a:r>
            <a:endParaRPr lang="en-US" sz="1250" dirty="0"/>
          </a:p>
          <a:p>
            <a:pPr marL="165100" indent="-165100">
              <a:spcAft>
                <a:spcPts val="700"/>
              </a:spcAft>
              <a:buSzPct val="100000"/>
              <a:buChar char="•"/>
            </a:pPr>
            <a:r>
              <a:rPr lang="en-US" sz="1250" dirty="0">
                <a:solidFill>
                  <a:schemeClr val="tx1"/>
                </a:solidFill>
              </a:rPr>
              <a:t>Weighted average rates: call 5.18%, tri-party repo 4.96%, market repo 5.00%.</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RBI press release 'Money Market Operations as on August 31, 2026', 1 Sep 2026. Shares computed from the four overnight segments.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The call rate and RBI's corridor</a:t>
            </a:r>
            <a:endParaRPr lang="en-US" sz="2800" dirty="0"/>
          </a:p>
        </p:txBody>
      </p:sp>
      <p:sp>
        <p:nvSpPr>
          <p:cNvPr id="4" name="Shape 1"/>
          <p:cNvSpPr/>
          <p:nvPr/>
        </p:nvSpPr>
        <p:spPr>
          <a:xfrm>
            <a:off x="457200" y="1188720"/>
            <a:ext cx="8229600" cy="662940"/>
          </a:xfrm>
          <a:prstGeom prst="roundRect">
            <a:avLst>
              <a:gd name="adj" fmla="val 8276"/>
            </a:avLst>
          </a:prstGeom>
          <a:solidFill>
            <a:srgbClr val="FFFFFF"/>
          </a:solidFill>
          <a:ln w="9525">
            <a:solidFill>
              <a:schemeClr val="accent5"/>
            </a:solidFill>
            <a:prstDash val="solid"/>
          </a:ln>
        </p:spPr>
      </p:sp>
      <p:sp>
        <p:nvSpPr>
          <p:cNvPr id="5" name="Shape 2"/>
          <p:cNvSpPr/>
          <p:nvPr/>
        </p:nvSpPr>
        <p:spPr>
          <a:xfrm>
            <a:off x="621792" y="1300734"/>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300734"/>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Weighted average call rate</a:t>
            </a:r>
            <a:endParaRPr lang="en-US" sz="1450" dirty="0"/>
          </a:p>
        </p:txBody>
      </p:sp>
      <p:sp>
        <p:nvSpPr>
          <p:cNvPr id="8" name="Text 5"/>
          <p:cNvSpPr/>
          <p:nvPr/>
        </p:nvSpPr>
        <p:spPr>
          <a:xfrm>
            <a:off x="3611880" y="1188720"/>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average rate on a day's call money deals, weighted by the size of each deal. Usually shortened to WACR.</a:t>
            </a:r>
            <a:endParaRPr lang="en-US" sz="1300" dirty="0"/>
          </a:p>
        </p:txBody>
      </p:sp>
      <p:sp>
        <p:nvSpPr>
          <p:cNvPr id="9" name="Shape 6"/>
          <p:cNvSpPr/>
          <p:nvPr/>
        </p:nvSpPr>
        <p:spPr>
          <a:xfrm>
            <a:off x="457200" y="1979676"/>
            <a:ext cx="8229600" cy="662940"/>
          </a:xfrm>
          <a:prstGeom prst="roundRect">
            <a:avLst>
              <a:gd name="adj" fmla="val 8276"/>
            </a:avLst>
          </a:prstGeom>
          <a:solidFill>
            <a:srgbClr val="FFFFFF"/>
          </a:solidFill>
          <a:ln w="9525">
            <a:solidFill>
              <a:schemeClr val="accent5"/>
            </a:solidFill>
            <a:prstDash val="solid"/>
          </a:ln>
        </p:spPr>
      </p:sp>
      <p:sp>
        <p:nvSpPr>
          <p:cNvPr id="10" name="Shape 7"/>
          <p:cNvSpPr/>
          <p:nvPr/>
        </p:nvSpPr>
        <p:spPr>
          <a:xfrm>
            <a:off x="621792" y="2091690"/>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209169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979676"/>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RBI's operating target</a:t>
            </a:r>
            <a:endParaRPr lang="en-US" sz="1450" dirty="0"/>
          </a:p>
        </p:txBody>
      </p:sp>
      <p:sp>
        <p:nvSpPr>
          <p:cNvPr id="13" name="Text 10"/>
          <p:cNvSpPr/>
          <p:nvPr/>
        </p:nvSpPr>
        <p:spPr>
          <a:xfrm>
            <a:off x="3611880" y="1979676"/>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RBI manages the amount of cash in the banking system so that the WACR stays close to the policy repo rate.</a:t>
            </a:r>
            <a:endParaRPr lang="en-US" sz="1300" dirty="0"/>
          </a:p>
        </p:txBody>
      </p:sp>
      <p:sp>
        <p:nvSpPr>
          <p:cNvPr id="14" name="Shape 11"/>
          <p:cNvSpPr/>
          <p:nvPr/>
        </p:nvSpPr>
        <p:spPr>
          <a:xfrm>
            <a:off x="457200" y="2770632"/>
            <a:ext cx="8229600" cy="662940"/>
          </a:xfrm>
          <a:prstGeom prst="roundRect">
            <a:avLst>
              <a:gd name="adj" fmla="val 8276"/>
            </a:avLst>
          </a:prstGeom>
          <a:solidFill>
            <a:srgbClr val="FFFFFF"/>
          </a:solidFill>
          <a:ln w="9525">
            <a:solidFill>
              <a:schemeClr val="accent5"/>
            </a:solidFill>
            <a:prstDash val="solid"/>
          </a:ln>
        </p:spPr>
      </p:sp>
      <p:sp>
        <p:nvSpPr>
          <p:cNvPr id="15" name="Shape 12"/>
          <p:cNvSpPr/>
          <p:nvPr/>
        </p:nvSpPr>
        <p:spPr>
          <a:xfrm>
            <a:off x="621792" y="2882646"/>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88264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770632"/>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corridor</a:t>
            </a:r>
            <a:endParaRPr lang="en-US" sz="1450" dirty="0"/>
          </a:p>
        </p:txBody>
      </p:sp>
      <p:sp>
        <p:nvSpPr>
          <p:cNvPr id="18" name="Text 15"/>
          <p:cNvSpPr/>
          <p:nvPr/>
        </p:nvSpPr>
        <p:spPr>
          <a:xfrm>
            <a:off x="3611880" y="2770632"/>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 SDF rate, 0.25 percentage point below the repo rate, is the floor. The MSF rate, 0.25 point above, is the ceiling.</a:t>
            </a:r>
            <a:endParaRPr lang="en-US" sz="1300" dirty="0"/>
          </a:p>
        </p:txBody>
      </p:sp>
      <p:sp>
        <p:nvSpPr>
          <p:cNvPr id="19" name="Shape 16"/>
          <p:cNvSpPr/>
          <p:nvPr/>
        </p:nvSpPr>
        <p:spPr>
          <a:xfrm>
            <a:off x="457200" y="3561588"/>
            <a:ext cx="8229600" cy="662940"/>
          </a:xfrm>
          <a:prstGeom prst="roundRect">
            <a:avLst>
              <a:gd name="adj" fmla="val 8276"/>
            </a:avLst>
          </a:prstGeom>
          <a:solidFill>
            <a:srgbClr val="FFFFFF"/>
          </a:solidFill>
          <a:ln w="9525">
            <a:solidFill>
              <a:schemeClr val="accent5"/>
            </a:solidFill>
            <a:prstDash val="solid"/>
          </a:ln>
        </p:spPr>
      </p:sp>
      <p:sp>
        <p:nvSpPr>
          <p:cNvPr id="20" name="Shape 17"/>
          <p:cNvSpPr/>
          <p:nvPr/>
        </p:nvSpPr>
        <p:spPr>
          <a:xfrm>
            <a:off x="621792" y="3673602"/>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67360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561588"/>
            <a:ext cx="2286000" cy="662940"/>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On 31 August 2026</a:t>
            </a:r>
            <a:endParaRPr lang="en-US" sz="1450" dirty="0"/>
          </a:p>
        </p:txBody>
      </p:sp>
      <p:sp>
        <p:nvSpPr>
          <p:cNvPr id="23" name="Text 20"/>
          <p:cNvSpPr/>
          <p:nvPr/>
        </p:nvSpPr>
        <p:spPr>
          <a:xfrm>
            <a:off x="3611880" y="3561588"/>
            <a:ext cx="4937760" cy="662940"/>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Repo 5.25%, SDF 5.00%, MSF 5.50%. The WACR was 5.18%, inside the corridor. Tri-party repo averaged 4.96%, just below the floor.</a:t>
            </a:r>
            <a:endParaRPr lang="en-US" sz="1300" dirty="0"/>
          </a:p>
        </p:txBody>
      </p:sp>
      <p:sp>
        <p:nvSpPr>
          <p:cNvPr id="24" name="Text 2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Monetary Policy overview page (operating target, corridor); RBI Money Market Operations, 1 Sep 2026; RBI Current Rates, 1 Sep 2026 (policy rates).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Where things stand</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Late August 2026. The repo rate was 5.25% then; it has been 5.50% since 7 October 2026.</a:t>
            </a:r>
            <a:endParaRPr lang="en-US" sz="1500" dirty="0"/>
          </a:p>
        </p:txBody>
      </p:sp>
      <p:sp>
        <p:nvSpPr>
          <p:cNvPr id="5" name="Shape 2"/>
          <p:cNvSpPr/>
          <p:nvPr/>
        </p:nvSpPr>
        <p:spPr>
          <a:xfrm>
            <a:off x="457200" y="1737360"/>
            <a:ext cx="1885950" cy="2377440"/>
          </a:xfrm>
          <a:prstGeom prst="roundRect">
            <a:avLst>
              <a:gd name="adj" fmla="val 2909"/>
            </a:avLst>
          </a:prstGeom>
          <a:solidFill>
            <a:srgbClr val="FFFFFF"/>
          </a:solidFill>
          <a:ln w="9525">
            <a:solidFill>
              <a:schemeClr val="accent5"/>
            </a:solidFill>
            <a:prstDash val="solid"/>
          </a:ln>
        </p:spPr>
      </p:sp>
      <p:sp>
        <p:nvSpPr>
          <p:cNvPr id="6" name="Text 3"/>
          <p:cNvSpPr/>
          <p:nvPr/>
        </p:nvSpPr>
        <p:spPr>
          <a:xfrm>
            <a:off x="6583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91-DAY T-BILL YIELD</a:t>
            </a:r>
            <a:endParaRPr lang="en-US" sz="1150" dirty="0"/>
          </a:p>
        </p:txBody>
      </p:sp>
      <p:sp>
        <p:nvSpPr>
          <p:cNvPr id="7" name="Text 4"/>
          <p:cNvSpPr/>
          <p:nvPr/>
        </p:nvSpPr>
        <p:spPr>
          <a:xfrm>
            <a:off x="658368" y="2286000"/>
            <a:ext cx="1483614" cy="685800"/>
          </a:xfrm>
          <a:prstGeom prst="rect">
            <a:avLst/>
          </a:prstGeom>
          <a:noFill/>
          <a:ln/>
        </p:spPr>
        <p:txBody>
          <a:bodyPr wrap="square" lIns="0" tIns="0" rIns="0" bIns="0" rtlCol="0" anchor="ctr"/>
          <a:lstStyle/>
          <a:p>
            <a:pPr indent="0" marL="0">
              <a:buNone/>
            </a:pPr>
            <a:r>
              <a:rPr lang="en-US" sz="3400" b="1" dirty="0">
                <a:solidFill>
                  <a:schemeClr val="accent1"/>
                </a:solidFill>
                <a:latin typeface="Cambria" pitchFamily="34" charset="0"/>
                <a:ea typeface="Cambria" pitchFamily="34" charset="-122"/>
                <a:cs typeface="Cambria" pitchFamily="34" charset="-120"/>
              </a:rPr>
              <a:t>5.26%</a:t>
            </a:r>
            <a:endParaRPr lang="en-US" sz="3400" dirty="0"/>
          </a:p>
        </p:txBody>
      </p:sp>
      <p:sp>
        <p:nvSpPr>
          <p:cNvPr id="8" name="Text 5"/>
          <p:cNvSpPr/>
          <p:nvPr/>
        </p:nvSpPr>
        <p:spPr>
          <a:xfrm>
            <a:off x="6583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Cut-off yield in the result RBI published on 27 August 2026. 364-day bill: 5.80%.</a:t>
            </a:r>
            <a:endParaRPr lang="en-US" sz="1250" dirty="0"/>
          </a:p>
        </p:txBody>
      </p:sp>
      <p:sp>
        <p:nvSpPr>
          <p:cNvPr id="9" name="Shape 6"/>
          <p:cNvSpPr/>
          <p:nvPr/>
        </p:nvSpPr>
        <p:spPr>
          <a:xfrm>
            <a:off x="2571750" y="1737360"/>
            <a:ext cx="1885950" cy="2377440"/>
          </a:xfrm>
          <a:prstGeom prst="roundRect">
            <a:avLst>
              <a:gd name="adj" fmla="val 2909"/>
            </a:avLst>
          </a:prstGeom>
          <a:solidFill>
            <a:srgbClr val="FFFFFF"/>
          </a:solidFill>
          <a:ln w="9525">
            <a:solidFill>
              <a:schemeClr val="accent5"/>
            </a:solidFill>
            <a:prstDash val="solid"/>
          </a:ln>
        </p:spPr>
      </p:sp>
      <p:sp>
        <p:nvSpPr>
          <p:cNvPr id="10" name="Text 7"/>
          <p:cNvSpPr/>
          <p:nvPr/>
        </p:nvSpPr>
        <p:spPr>
          <a:xfrm>
            <a:off x="27729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AVERAGE CALL RATE</a:t>
            </a:r>
            <a:endParaRPr lang="en-US" sz="1150" dirty="0"/>
          </a:p>
        </p:txBody>
      </p:sp>
      <p:sp>
        <p:nvSpPr>
          <p:cNvPr id="11" name="Text 8"/>
          <p:cNvSpPr/>
          <p:nvPr/>
        </p:nvSpPr>
        <p:spPr>
          <a:xfrm>
            <a:off x="2772918" y="2286000"/>
            <a:ext cx="1483614" cy="685800"/>
          </a:xfrm>
          <a:prstGeom prst="rect">
            <a:avLst/>
          </a:prstGeom>
          <a:noFill/>
          <a:ln/>
        </p:spPr>
        <p:txBody>
          <a:bodyPr wrap="square" lIns="0" tIns="0" rIns="0" bIns="0" rtlCol="0" anchor="ctr"/>
          <a:lstStyle/>
          <a:p>
            <a:pPr indent="0" marL="0">
              <a:buNone/>
            </a:pPr>
            <a:r>
              <a:rPr lang="en-US" sz="3400" b="1" dirty="0">
                <a:solidFill>
                  <a:schemeClr val="accent2"/>
                </a:solidFill>
                <a:latin typeface="Cambria" pitchFamily="34" charset="0"/>
                <a:ea typeface="Cambria" pitchFamily="34" charset="-122"/>
                <a:cs typeface="Cambria" pitchFamily="34" charset="-120"/>
              </a:rPr>
              <a:t>5.18%</a:t>
            </a:r>
            <a:endParaRPr lang="en-US" sz="3400" dirty="0"/>
          </a:p>
        </p:txBody>
      </p:sp>
      <p:sp>
        <p:nvSpPr>
          <p:cNvPr id="12" name="Text 9"/>
          <p:cNvSpPr/>
          <p:nvPr/>
        </p:nvSpPr>
        <p:spPr>
          <a:xfrm>
            <a:off x="27729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Weighted average on 31 August 2026. Deals ranged from 4.55% to 5.25%.</a:t>
            </a:r>
            <a:endParaRPr lang="en-US" sz="1250" dirty="0"/>
          </a:p>
        </p:txBody>
      </p:sp>
      <p:sp>
        <p:nvSpPr>
          <p:cNvPr id="13" name="Shape 10"/>
          <p:cNvSpPr/>
          <p:nvPr/>
        </p:nvSpPr>
        <p:spPr>
          <a:xfrm>
            <a:off x="4686300" y="1737360"/>
            <a:ext cx="1885950" cy="2377440"/>
          </a:xfrm>
          <a:prstGeom prst="roundRect">
            <a:avLst>
              <a:gd name="adj" fmla="val 2909"/>
            </a:avLst>
          </a:prstGeom>
          <a:solidFill>
            <a:srgbClr val="FFFFFF"/>
          </a:solidFill>
          <a:ln w="9525">
            <a:solidFill>
              <a:schemeClr val="accent5"/>
            </a:solidFill>
            <a:prstDash val="solid"/>
          </a:ln>
        </p:spPr>
      </p:sp>
      <p:sp>
        <p:nvSpPr>
          <p:cNvPr id="14" name="Text 11"/>
          <p:cNvSpPr/>
          <p:nvPr/>
        </p:nvSpPr>
        <p:spPr>
          <a:xfrm>
            <a:off x="488746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CDs, ₹ LAKH CRORE</a:t>
            </a:r>
            <a:endParaRPr lang="en-US" sz="1150" dirty="0"/>
          </a:p>
        </p:txBody>
      </p:sp>
      <p:sp>
        <p:nvSpPr>
          <p:cNvPr id="15" name="Text 12"/>
          <p:cNvSpPr/>
          <p:nvPr/>
        </p:nvSpPr>
        <p:spPr>
          <a:xfrm>
            <a:off x="4887468" y="2286000"/>
            <a:ext cx="1483614" cy="685800"/>
          </a:xfrm>
          <a:prstGeom prst="rect">
            <a:avLst/>
          </a:prstGeom>
          <a:noFill/>
          <a:ln/>
        </p:spPr>
        <p:txBody>
          <a:bodyPr wrap="square" lIns="0" tIns="0" rIns="0" bIns="0" rtlCol="0" anchor="ctr"/>
          <a:lstStyle/>
          <a:p>
            <a:pPr indent="0" marL="0">
              <a:buNone/>
            </a:pPr>
            <a:r>
              <a:rPr lang="en-US" sz="3400" b="1" dirty="0">
                <a:solidFill>
                  <a:schemeClr val="accent3"/>
                </a:solidFill>
                <a:latin typeface="Cambria" pitchFamily="34" charset="0"/>
                <a:ea typeface="Cambria" pitchFamily="34" charset="-122"/>
                <a:cs typeface="Cambria" pitchFamily="34" charset="-120"/>
              </a:rPr>
              <a:t>6.36</a:t>
            </a:r>
            <a:endParaRPr lang="en-US" sz="3400" dirty="0"/>
          </a:p>
        </p:txBody>
      </p:sp>
      <p:sp>
        <p:nvSpPr>
          <p:cNvPr id="16" name="Text 13"/>
          <p:cNvSpPr/>
          <p:nvPr/>
        </p:nvSpPr>
        <p:spPr>
          <a:xfrm>
            <a:off x="488746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₹6,35,985 crore of certificates of deposit outstanding on 31 August 2026.</a:t>
            </a:r>
            <a:endParaRPr lang="en-US" sz="1250" dirty="0"/>
          </a:p>
        </p:txBody>
      </p:sp>
      <p:sp>
        <p:nvSpPr>
          <p:cNvPr id="17" name="Shape 14"/>
          <p:cNvSpPr/>
          <p:nvPr/>
        </p:nvSpPr>
        <p:spPr>
          <a:xfrm>
            <a:off x="6800850" y="1737360"/>
            <a:ext cx="1885950" cy="2377440"/>
          </a:xfrm>
          <a:prstGeom prst="roundRect">
            <a:avLst>
              <a:gd name="adj" fmla="val 2909"/>
            </a:avLst>
          </a:prstGeom>
          <a:solidFill>
            <a:srgbClr val="FFFFFF"/>
          </a:solidFill>
          <a:ln w="9525">
            <a:solidFill>
              <a:schemeClr val="accent5"/>
            </a:solidFill>
            <a:prstDash val="solid"/>
          </a:ln>
        </p:spPr>
      </p:sp>
      <p:sp>
        <p:nvSpPr>
          <p:cNvPr id="18" name="Text 15"/>
          <p:cNvSpPr/>
          <p:nvPr/>
        </p:nvSpPr>
        <p:spPr>
          <a:xfrm>
            <a:off x="7002018" y="1901952"/>
            <a:ext cx="1483614" cy="384048"/>
          </a:xfrm>
          <a:prstGeom prst="rect">
            <a:avLst/>
          </a:prstGeom>
          <a:noFill/>
          <a:ln/>
        </p:spPr>
        <p:txBody>
          <a:bodyPr wrap="square" lIns="0" tIns="0" rIns="0" bIns="0" rtlCol="0" anchor="t"/>
          <a:lstStyle/>
          <a:p>
            <a:pPr indent="0" marL="0">
              <a:buNone/>
            </a:pPr>
            <a:r>
              <a:rPr lang="en-US" sz="1150" b="1" spc="50" kern="0" dirty="0">
                <a:solidFill>
                  <a:schemeClr val="accent6"/>
                </a:solidFill>
                <a:latin typeface="Calibri" pitchFamily="34" charset="0"/>
                <a:ea typeface="Calibri" pitchFamily="34" charset="-122"/>
                <a:cs typeface="Calibri" pitchFamily="34" charset="-120"/>
              </a:rPr>
              <a:t>CP, ₹ LAKH CRORE</a:t>
            </a:r>
            <a:endParaRPr lang="en-US" sz="1150" dirty="0"/>
          </a:p>
        </p:txBody>
      </p:sp>
      <p:sp>
        <p:nvSpPr>
          <p:cNvPr id="19" name="Text 16"/>
          <p:cNvSpPr/>
          <p:nvPr/>
        </p:nvSpPr>
        <p:spPr>
          <a:xfrm>
            <a:off x="7002018" y="2286000"/>
            <a:ext cx="1483614" cy="685800"/>
          </a:xfrm>
          <a:prstGeom prst="rect">
            <a:avLst/>
          </a:prstGeom>
          <a:noFill/>
          <a:ln/>
        </p:spPr>
        <p:txBody>
          <a:bodyPr wrap="square" lIns="0" tIns="0" rIns="0" bIns="0" rtlCol="0" anchor="ctr"/>
          <a:lstStyle/>
          <a:p>
            <a:pPr indent="0" marL="0">
              <a:buNone/>
            </a:pPr>
            <a:r>
              <a:rPr lang="en-US" sz="3400" b="1" dirty="0">
                <a:solidFill>
                  <a:schemeClr val="accent4"/>
                </a:solidFill>
                <a:latin typeface="Cambria" pitchFamily="34" charset="0"/>
                <a:ea typeface="Cambria" pitchFamily="34" charset="-122"/>
                <a:cs typeface="Cambria" pitchFamily="34" charset="-120"/>
              </a:rPr>
              <a:t>6.40</a:t>
            </a:r>
            <a:endParaRPr lang="en-US" sz="3400" dirty="0"/>
          </a:p>
        </p:txBody>
      </p:sp>
      <p:sp>
        <p:nvSpPr>
          <p:cNvPr id="20" name="Text 17"/>
          <p:cNvSpPr/>
          <p:nvPr/>
        </p:nvSpPr>
        <p:spPr>
          <a:xfrm>
            <a:off x="7002018" y="3017520"/>
            <a:ext cx="1483614" cy="1005840"/>
          </a:xfrm>
          <a:prstGeom prst="rect">
            <a:avLst/>
          </a:prstGeom>
          <a:noFill/>
          <a:ln/>
        </p:spPr>
        <p:txBody>
          <a:bodyPr wrap="square" lIns="0" tIns="0" rIns="0" bIns="0" rtlCol="0" anchor="t"/>
          <a:lstStyle/>
          <a:p>
            <a:pPr indent="0" marL="0">
              <a:buNone/>
            </a:pPr>
            <a:r>
              <a:rPr lang="en-US" sz="1250" dirty="0">
                <a:solidFill>
                  <a:schemeClr val="tx1"/>
                </a:solidFill>
                <a:latin typeface="Calibri" pitchFamily="34" charset="0"/>
                <a:ea typeface="Calibri" pitchFamily="34" charset="-122"/>
                <a:cs typeface="Calibri" pitchFamily="34" charset="-120"/>
              </a:rPr>
              <a:t>₹6,39,857 crore of commercial paper outstanding on 31 August 2026.</a:t>
            </a:r>
            <a:endParaRPr lang="en-US" sz="1250" dirty="0"/>
          </a:p>
        </p:txBody>
      </p:sp>
      <p:sp>
        <p:nvSpPr>
          <p:cNvPr id="21" name="Text 18"/>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press releases, T-bill auction result (27 Aug 2026) and Money Market Operations (1 Sep 2026); RBI Bulletin, September 2026, Tables 28 and 29.</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How an individual reaches this market</a:t>
            </a:r>
            <a:endParaRPr lang="en-US" sz="2800" dirty="0"/>
          </a:p>
        </p:txBody>
      </p:sp>
      <p:sp>
        <p:nvSpPr>
          <p:cNvPr id="4" name="Shape 1"/>
          <p:cNvSpPr/>
          <p:nvPr/>
        </p:nvSpPr>
        <p:spPr>
          <a:xfrm>
            <a:off x="457200" y="1188720"/>
            <a:ext cx="2590800" cy="3035808"/>
          </a:xfrm>
          <a:prstGeom prst="roundRect">
            <a:avLst>
              <a:gd name="adj" fmla="val 2118"/>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Treasury bills, directly</a:t>
            </a:r>
            <a:endParaRPr lang="en-US" sz="1650" dirty="0"/>
          </a:p>
        </p:txBody>
      </p:sp>
      <p:sp>
        <p:nvSpPr>
          <p:cNvPr id="8" name="Text 4"/>
          <p:cNvSpPr/>
          <p:nvPr/>
        </p:nvSpPr>
        <p:spPr>
          <a:xfrm>
            <a:off x="6858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On RBI Retail Direct an individual can bid for Treasury bills from ₹10,000, and can set up auto-bidding to reinvest the money when a bill matures.</a:t>
            </a:r>
            <a:endParaRPr lang="en-US" sz="1350" dirty="0"/>
          </a:p>
        </p:txBody>
      </p:sp>
      <p:sp>
        <p:nvSpPr>
          <p:cNvPr id="9" name="Shape 5"/>
          <p:cNvSpPr/>
          <p:nvPr/>
        </p:nvSpPr>
        <p:spPr>
          <a:xfrm>
            <a:off x="3276600" y="1188720"/>
            <a:ext cx="2590800" cy="3035808"/>
          </a:xfrm>
          <a:prstGeom prst="roundRect">
            <a:avLst>
              <a:gd name="adj" fmla="val 2118"/>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Through debt funds</a:t>
            </a:r>
            <a:endParaRPr lang="en-US" sz="1650" dirty="0"/>
          </a:p>
        </p:txBody>
      </p:sp>
      <p:sp>
        <p:nvSpPr>
          <p:cNvPr id="13" name="Text 8"/>
          <p:cNvSpPr/>
          <p:nvPr/>
        </p:nvSpPr>
        <p:spPr>
          <a:xfrm>
            <a:off x="35052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Overnight, Liquid and Money Market Funds hold these instruments. Together they held ₹11,48,720 crore on 31 August 2026.</a:t>
            </a:r>
            <a:endParaRPr lang="en-US" sz="1350" dirty="0"/>
          </a:p>
        </p:txBody>
      </p:sp>
      <p:sp>
        <p:nvSpPr>
          <p:cNvPr id="14" name="Shape 9"/>
          <p:cNvSpPr/>
          <p:nvPr/>
        </p:nvSpPr>
        <p:spPr>
          <a:xfrm>
            <a:off x="6096000" y="1188720"/>
            <a:ext cx="2590800" cy="3035808"/>
          </a:xfrm>
          <a:prstGeom prst="roundRect">
            <a:avLst>
              <a:gd name="adj" fmla="val 2118"/>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CP and CDs</a:t>
            </a:r>
            <a:endParaRPr lang="en-US" sz="1650" dirty="0"/>
          </a:p>
        </p:txBody>
      </p:sp>
      <p:sp>
        <p:nvSpPr>
          <p:cNvPr id="18" name="Text 12"/>
          <p:cNvSpPr/>
          <p:nvPr/>
        </p:nvSpPr>
        <p:spPr>
          <a:xfrm>
            <a:off x="63246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Issued in multiples of ₹5 lakh. Individuals may subscribe (up to 25% of a primary CP issue); mutual fund schemes also hold them.</a:t>
            </a:r>
            <a:endParaRPr lang="en-US" sz="1350" dirty="0"/>
          </a:p>
        </p:txBody>
      </p:sp>
      <p:sp>
        <p:nvSpPr>
          <p:cNvPr id="19" name="Text 13"/>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press releases of 12 Nov 2021 (Retail Direct) and 6 Aug 2025 (auto-bidding); RBI FAQs on G-secs; SEBI Master Circular, 20 Mar 2026; AMFI Monthly Note, August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Shape 1"/>
          <p:cNvSpPr/>
          <p:nvPr/>
        </p:nvSpPr>
        <p:spPr>
          <a:xfrm>
            <a:off x="457200" y="1188720"/>
            <a:ext cx="4000500" cy="3035808"/>
          </a:xfrm>
          <a:prstGeom prst="roundRect">
            <a:avLst>
              <a:gd name="adj" fmla="val 1807"/>
            </a:avLst>
          </a:prstGeom>
          <a:solidFill>
            <a:srgbClr val="FFFFFF"/>
          </a:solidFill>
          <a:ln w="9525">
            <a:solidFill>
              <a:schemeClr val="accent5"/>
            </a:solidFill>
            <a:prstDash val="solid"/>
          </a:ln>
        </p:spPr>
      </p:sp>
      <p:sp>
        <p:nvSpPr>
          <p:cNvPr id="5" name="Shape 2"/>
          <p:cNvSpPr/>
          <p:nvPr/>
        </p:nvSpPr>
        <p:spPr>
          <a:xfrm>
            <a:off x="457200" y="1188720"/>
            <a:ext cx="4000500" cy="502920"/>
          </a:xfrm>
          <a:prstGeom prst="rect">
            <a:avLst/>
          </a:prstGeom>
          <a:solidFill>
            <a:schemeClr val="accent1"/>
          </a:solidFill>
          <a:ln w="12700">
            <a:solidFill>
              <a:schemeClr val="accent1"/>
            </a:solidFill>
            <a:prstDash val="solid"/>
          </a:ln>
        </p:spPr>
      </p:sp>
      <p:sp>
        <p:nvSpPr>
          <p:cNvPr id="6" name="Text 3"/>
          <p:cNvSpPr/>
          <p:nvPr/>
        </p:nvSpPr>
        <p:spPr>
          <a:xfrm>
            <a:off x="6583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older decks say</a:t>
            </a:r>
            <a:endParaRPr lang="en-US" sz="1600" dirty="0"/>
          </a:p>
        </p:txBody>
      </p:sp>
      <p:sp>
        <p:nvSpPr>
          <p:cNvPr id="7" name="Text 4"/>
          <p:cNvSpPr/>
          <p:nvPr/>
        </p:nvSpPr>
        <p:spPr>
          <a:xfrm>
            <a:off x="658368" y="1810512"/>
            <a:ext cx="3611880" cy="232257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Treasury bills come in 3, 6 and 9-month maturities.</a:t>
            </a:r>
            <a:endParaRPr lang="en-US" sz="1400" dirty="0"/>
          </a:p>
          <a:p>
            <a:pPr marL="177800" indent="-177800">
              <a:spcAft>
                <a:spcPts val="500"/>
              </a:spcAft>
              <a:buSzPct val="100000"/>
              <a:buChar char="•"/>
            </a:pPr>
            <a:r>
              <a:rPr lang="en-US" sz="1400" dirty="0">
                <a:solidFill>
                  <a:schemeClr val="tx1"/>
                </a:solidFill>
              </a:rPr>
              <a:t>CDs run from one month to five years, in any denomination.</a:t>
            </a:r>
            <a:endParaRPr lang="en-US" sz="1400" dirty="0"/>
          </a:p>
          <a:p>
            <a:pPr marL="177800" indent="-177800">
              <a:spcAft>
                <a:spcPts val="500"/>
              </a:spcAft>
              <a:buSzPct val="100000"/>
              <a:buChar char="•"/>
            </a:pPr>
            <a:r>
              <a:rPr lang="en-US" sz="1400" dirty="0">
                <a:solidFill>
                  <a:schemeClr val="tx1"/>
                </a:solidFill>
              </a:rPr>
              <a:t>Call money is lent for one to fifteen days.</a:t>
            </a:r>
            <a:endParaRPr lang="en-US" sz="1400" dirty="0"/>
          </a:p>
          <a:p>
            <a:pPr marL="177800" indent="-177800">
              <a:spcAft>
                <a:spcPts val="500"/>
              </a:spcAft>
              <a:buSzPct val="100000"/>
              <a:buChar char="•"/>
            </a:pPr>
            <a:r>
              <a:rPr lang="en-US" sz="1400" dirty="0">
                <a:solidFill>
                  <a:schemeClr val="tx1"/>
                </a:solidFill>
              </a:rPr>
              <a:t>Call money is the most important part of the money market.</a:t>
            </a:r>
            <a:endParaRPr lang="en-US" sz="1400" dirty="0"/>
          </a:p>
        </p:txBody>
      </p:sp>
      <p:sp>
        <p:nvSpPr>
          <p:cNvPr id="8" name="Shape 5"/>
          <p:cNvSpPr/>
          <p:nvPr/>
        </p:nvSpPr>
        <p:spPr>
          <a:xfrm>
            <a:off x="4686300" y="1188720"/>
            <a:ext cx="4000500" cy="3035808"/>
          </a:xfrm>
          <a:prstGeom prst="roundRect">
            <a:avLst>
              <a:gd name="adj" fmla="val 1807"/>
            </a:avLst>
          </a:prstGeom>
          <a:solidFill>
            <a:srgbClr val="FFFFFF"/>
          </a:solidFill>
          <a:ln w="9525">
            <a:solidFill>
              <a:schemeClr val="accent5"/>
            </a:solidFill>
            <a:prstDash val="solid"/>
          </a:ln>
        </p:spPr>
      </p:sp>
      <p:sp>
        <p:nvSpPr>
          <p:cNvPr id="9" name="Shape 6"/>
          <p:cNvSpPr/>
          <p:nvPr/>
        </p:nvSpPr>
        <p:spPr>
          <a:xfrm>
            <a:off x="4686300" y="1188720"/>
            <a:ext cx="4000500" cy="502920"/>
          </a:xfrm>
          <a:prstGeom prst="rect">
            <a:avLst/>
          </a:prstGeom>
          <a:solidFill>
            <a:schemeClr val="accent3"/>
          </a:solidFill>
          <a:ln w="12700">
            <a:solidFill>
              <a:schemeClr val="accent3"/>
            </a:solidFill>
            <a:prstDash val="solid"/>
          </a:ln>
        </p:spPr>
      </p:sp>
      <p:sp>
        <p:nvSpPr>
          <p:cNvPr id="10" name="Text 7"/>
          <p:cNvSpPr/>
          <p:nvPr/>
        </p:nvSpPr>
        <p:spPr>
          <a:xfrm>
            <a:off x="4887468" y="118872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now</a:t>
            </a:r>
            <a:endParaRPr lang="en-US" sz="1600" dirty="0"/>
          </a:p>
        </p:txBody>
      </p:sp>
      <p:sp>
        <p:nvSpPr>
          <p:cNvPr id="11" name="Text 8"/>
          <p:cNvSpPr/>
          <p:nvPr/>
        </p:nvSpPr>
        <p:spPr>
          <a:xfrm>
            <a:off x="4887468" y="1810512"/>
            <a:ext cx="3611880" cy="232257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Treasury bills are issued for 91, 182 and 364 days.</a:t>
            </a:r>
            <a:endParaRPr lang="en-US" sz="1400" dirty="0"/>
          </a:p>
          <a:p>
            <a:pPr marL="177800" indent="-177800">
              <a:spcAft>
                <a:spcPts val="500"/>
              </a:spcAft>
              <a:buSzPct val="100000"/>
              <a:buChar char="•"/>
            </a:pPr>
            <a:r>
              <a:rPr lang="en-US" sz="1400" dirty="0">
                <a:solidFill>
                  <a:schemeClr val="tx1"/>
                </a:solidFill>
              </a:rPr>
              <a:t>CDs run from 7 days to 1 year, in lots of ₹5 lakh (RBI Directions, 2021).</a:t>
            </a:r>
            <a:endParaRPr lang="en-US" sz="1400" dirty="0"/>
          </a:p>
          <a:p>
            <a:pPr marL="177800" indent="-177800">
              <a:spcAft>
                <a:spcPts val="500"/>
              </a:spcAft>
              <a:buSzPct val="100000"/>
              <a:buChar char="•"/>
            </a:pPr>
            <a:r>
              <a:rPr lang="en-US" sz="1400" dirty="0">
                <a:solidFill>
                  <a:schemeClr val="tx1"/>
                </a:solidFill>
              </a:rPr>
              <a:t>Call is overnight. Notice money is 2 to 14 days; term money 15 days to 1 year.</a:t>
            </a:r>
            <a:endParaRPr lang="en-US" sz="1400" dirty="0"/>
          </a:p>
          <a:p>
            <a:pPr marL="177800" indent="-177800">
              <a:spcAft>
                <a:spcPts val="500"/>
              </a:spcAft>
              <a:buSzPct val="100000"/>
              <a:buChar char="•"/>
            </a:pPr>
            <a:r>
              <a:rPr lang="en-US" sz="1400" dirty="0">
                <a:solidFill>
                  <a:schemeClr val="tx1"/>
                </a:solidFill>
              </a:rPr>
              <a:t>On 31 Aug 2026 tri-party repo was far larger: 71% of overnight volume; call about 2%.</a:t>
            </a:r>
            <a:endParaRPr lang="en-US" sz="1400" dirty="0"/>
          </a:p>
        </p:txBody>
      </p:sp>
      <p:sp>
        <p:nvSpPr>
          <p:cNvPr id="12" name="Text 9"/>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FAQs on the Government Securities Market; RBI Master Directions on CDs and Call, Notice and Term Money (2021); RBI Money Market Operations, 1 Sep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money market has no risk.'</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Treasury bills carry the Government's promise. CP is unsecured, and a CD depends on the bank that issued it.</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'Treasury bills pay interest.'</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They pay no coupon. The return is the gap between the discounted price paid and the face value repaid.</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'Mutual funds lend in call money.'</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RBI's Directions list only banks and primary dealers. Funds lend through tri-party repo and buy T-bills, CP and CDs.</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'RBI sets the call rate.'</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Borrowers and lenders set it each day. RBI sets the corridor and manages cash so that the rate stays near the repo rate.</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182-day Treasury bill with a face value of ₹100 is bought for ₹97.00 (assumed). What is its yield, on the basis used in auction results?</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Name the three unsecured markets open to banks and primary dealers, and the term of each.</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On 31 August 2026 call money was about 2% of overnight volume and tri-party repo about 71%. Why is the call rate still watched so closely?</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950" dirty="0">
                <a:solidFill>
                  <a:schemeClr val="tx1"/>
                </a:solidFill>
              </a:rPr>
              <a:t>Treasury bills: RBI FAQs 'Government Securities Market in India'; RBI Press Release 2026-2027/972, 27 Aug 2026 (auction result).</a:t>
            </a:r>
            <a:endParaRPr lang="en-US" sz="950" dirty="0"/>
          </a:p>
          <a:p>
            <a:pPr marL="165100" indent="-165100">
              <a:spcAft>
                <a:spcPts val="400"/>
              </a:spcAft>
              <a:buSzPct val="100000"/>
              <a:buChar char="•"/>
            </a:pPr>
            <a:r>
              <a:rPr lang="en-US" sz="950" dirty="0">
                <a:solidFill>
                  <a:schemeClr val="tx1"/>
                </a:solidFill>
              </a:rPr>
              <a:t>Commercial paper: RBI Master Direction, 3 Jan 2024. Certificates of deposit: RBI Master Direction, 4 Jun 2021. Call, notice and term money: RBI Master Direction, 1 Apr 2021.</a:t>
            </a:r>
            <a:endParaRPr lang="en-US" sz="950" dirty="0"/>
          </a:p>
          <a:p>
            <a:pPr marL="165100" indent="-165100">
              <a:spcAft>
                <a:spcPts val="400"/>
              </a:spcAft>
              <a:buSzPct val="100000"/>
              <a:buChar char="•"/>
            </a:pPr>
            <a:r>
              <a:rPr lang="en-US" sz="950" dirty="0">
                <a:solidFill>
                  <a:schemeClr val="tx1"/>
                </a:solidFill>
              </a:rPr>
              <a:t>Tri-party repo: The Clearing Corporation of India Ltd. (CCIL), Tri-party Repo page. Start date of 5 Nov 2018: CCIL notification CCIL/L&amp;S/18/114, 29 Oct 2018.</a:t>
            </a:r>
            <a:endParaRPr lang="en-US" sz="950" dirty="0"/>
          </a:p>
          <a:p>
            <a:pPr marL="165100" indent="-165100">
              <a:spcAft>
                <a:spcPts val="400"/>
              </a:spcAft>
              <a:buSzPct val="100000"/>
              <a:buChar char="•"/>
            </a:pPr>
            <a:r>
              <a:rPr lang="en-US" sz="950" dirty="0">
                <a:solidFill>
                  <a:schemeClr val="tx1"/>
                </a:solidFill>
              </a:rPr>
              <a:t>Volumes and rates on 31 Aug 2026: RBI Press Release 2026-2027/1008, Money Market Operations, 1 Sep 2026. Policy rates on that date: RBI Current Rates (page archived 2 Sep 2026).</a:t>
            </a:r>
            <a:endParaRPr lang="en-US" sz="950" dirty="0"/>
          </a:p>
          <a:p>
            <a:pPr marL="165100" indent="-165100">
              <a:spcAft>
                <a:spcPts val="400"/>
              </a:spcAft>
              <a:buSzPct val="100000"/>
              <a:buChar char="•"/>
            </a:pPr>
            <a:r>
              <a:rPr lang="en-US" sz="950" dirty="0">
                <a:solidFill>
                  <a:schemeClr val="tx1"/>
                </a:solidFill>
              </a:rPr>
              <a:t>CDs and CP outstanding: RBI Bulletin, September 2026, Tables 28 and 29. Operating target and corridor: RBI Monetary Policy overview page. SDF as floor since 8 Apr 2022: RBI press release.</a:t>
            </a:r>
            <a:endParaRPr lang="en-US" sz="950" dirty="0"/>
          </a:p>
          <a:p>
            <a:pPr marL="165100" indent="-165100">
              <a:spcAft>
                <a:spcPts val="400"/>
              </a:spcAft>
              <a:buSzPct val="100000"/>
              <a:buChar char="•"/>
            </a:pPr>
            <a:r>
              <a:rPr lang="en-US" sz="950" dirty="0">
                <a:solidFill>
                  <a:schemeClr val="tx1"/>
                </a:solidFill>
              </a:rPr>
              <a:t>Funds: SEBI Master Circular, 20 Mar 2026; AMFI Monthly Note, August 2026. RBI Retail Direct: RBI releases of 12 Nov 2021 and 6 Aug 2025. The T-bill example uses an assumed price.</a:t>
            </a:r>
            <a:endParaRPr lang="en-US" sz="95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Money market instruments</dc:title>
  <dc:subject>PptxGenJS Presentation</dc:subject>
  <dc:creator>Trustner</dc:creator>
  <cp:lastModifiedBy>Trustner</cp:lastModifiedBy>
  <cp:revision>1</cp:revision>
  <dcterms:created xsi:type="dcterms:W3CDTF">2026-10-12T12:43:16Z</dcterms:created>
  <dcterms:modified xsi:type="dcterms:W3CDTF">2026-10-12T12:43:16Z</dcterms:modified>
</cp:coreProperties>
</file>