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if everyone with an account at one bank asked for their money tomorrow, could the bank pay? Most will say no and feel uneasy. This deck explains why that is normal, and what stands behind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called fractional reserve banking. It is not a flaw that someone forgot to fix: it is how deposit-taking and lending work together. The safety nets on slide 8 exist because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M3 also includes 'other' deposits with RBI, a small item, and reserve money includes them too. CRR is set as a share of a bank's net demand and time liabilities, which for our purposes means deposits.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 is a geometric series: 1,000 × (1 + 0.8 + 0.8² + …) = 1,000 ÷ (1 − 0.8) = 5,000. Check at 25%: 1,000 ÷ 0.25 = 4,000. The model assumes nobody keeps any cash and banks always lend the maximum.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33,766,475 ÷ 5,278,142 = 6.40 (₹ crore, 30 Sep 2026). Part of the gap is that people hold cash: currency with the public was 12.5% of M3. Banks also hold government securities for SLR. The Bank of England calls the money multiplier 'not an accurate description' of how money is created; we teach the textbook first so that the difference makes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logic is a self-fulfilling fear: if I think others will withdraw, my best move is to withdraw too. Deposit insurance and central bank lending exist to break that logic. The next slide is a documented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bank's group had about $212 billion in total assets. By the review's comparison, a large US bank that failed in 2008 lost about $10 billion over 8 days. The bank had announced a $1.8 billion after-tax loss on securities sales on 8 March 2023; withdrawals began the next day. The same joint statement covered a second US bank closed on 12 March 2023.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Deposits held in different banks, or in different capacities (for example personally and as a partner of a firm), are insured separately; accounts in all branches of one bank are added together. Deposits of governments and of other banks are not covered. Bank deposit insurance does not apply to mutual fund units, which are not deposits. The April 2026 change adds 2.5 percentage points to the run-off rates for such retail deposits (7.5% and 12.5% instead of 5% and 10%).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Broad money can grow faster than reserve money when bank lending and deposits grow faster than currency and bank reserves. DICGC's Deposit Insurance Fund was ₹2,61,823 crore on 31 March 2026, up 14.4% in a year; banks pay its premium, not depositors. DICGC moved from a flat premium to a risk-based premium from 1 April 2026. In 2025-26 it settled ₹1,988 crore of claims, all from cooperative banks.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training material was written before the 2020 increase in cover, before the 2021 amendment on interim payment and before the 2023 runs in the US. The 90-day payment came with the 2021 amendment to the DICGC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the cover is per bank, so deposits in two different banks are insured separately. Say what the rule is; do not suggest how a client should split money between banks.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2,000 ÷ 0.25 = ₹8,000 of deposits. Reserves are 25% of 8,000 = ₹2,000, so ₹6,000 is lent.
Q2: ₹5 lakh. Accounts in the same right and capacity at all branches of one bank are added together (₹7 lakh), and the cover is ₹5 lakh per depositor per bank.
Q3: About 94% of its deposits were uninsured, its depositors were a close network of technology firms and investors, and the Fed's review says social media fuelled coordinated withdrawals.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Money multiplier &amp; bank runs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bank lending turns a little central bank money into a lot of deposits, and why that needs trust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Money figures as on 30 September 2026 (RBI); deposit insurance as published by DICGC, May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Banks keep only a small part of deposits as cash. That works while depositors do not all want it at once.</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Lending lets each rupee of central bank money support several rupees of bank deposits. The same design leaves a bank exposed if trust breaks and withdrawals rush in.</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with India's numbers</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1794510" y="1408176"/>
            <a:ext cx="329184" cy="329184"/>
          </a:xfrm>
          <a:prstGeom prst="rect">
            <a:avLst/>
          </a:prstGeom>
        </p:spPr>
      </p:pic>
      <p:sp>
        <p:nvSpPr>
          <p:cNvPr id="7" name="Text 3"/>
          <p:cNvSpPr/>
          <p:nvPr/>
        </p:nvSpPr>
        <p:spPr>
          <a:xfrm>
            <a:off x="685800" y="140817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M0</a:t>
            </a:r>
            <a:endParaRPr lang="en-US" sz="2800" dirty="0"/>
          </a:p>
        </p:txBody>
      </p:sp>
      <p:sp>
        <p:nvSpPr>
          <p:cNvPr id="8" name="Text 4"/>
          <p:cNvSpPr/>
          <p:nvPr/>
        </p:nvSpPr>
        <p:spPr>
          <a:xfrm>
            <a:off x="6858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Reserve money</a:t>
            </a:r>
            <a:endParaRPr lang="en-US" sz="1550" dirty="0"/>
          </a:p>
        </p:txBody>
      </p:sp>
      <p:sp>
        <p:nvSpPr>
          <p:cNvPr id="9" name="Text 5"/>
          <p:cNvSpPr/>
          <p:nvPr/>
        </p:nvSpPr>
        <p:spPr>
          <a:xfrm>
            <a:off x="685800" y="2377440"/>
            <a:ext cx="1428750" cy="173736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Money issued by RBI: currency in circulation plus banks' deposits with RBI. ₹52.78 lakh crore on 30 Sep 2026.</a:t>
            </a:r>
            <a:endParaRPr lang="en-US" sz="1250" dirty="0"/>
          </a:p>
        </p:txBody>
      </p:sp>
      <p:sp>
        <p:nvSpPr>
          <p:cNvPr id="10" name="Shape 6"/>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909060" y="1408176"/>
            <a:ext cx="329184" cy="329184"/>
          </a:xfrm>
          <a:prstGeom prst="rect">
            <a:avLst/>
          </a:prstGeom>
        </p:spPr>
      </p:pic>
      <p:sp>
        <p:nvSpPr>
          <p:cNvPr id="13" name="Text 8"/>
          <p:cNvSpPr/>
          <p:nvPr/>
        </p:nvSpPr>
        <p:spPr>
          <a:xfrm>
            <a:off x="2800350" y="140817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M3</a:t>
            </a:r>
            <a:endParaRPr lang="en-US" sz="2800" dirty="0"/>
          </a:p>
        </p:txBody>
      </p:sp>
      <p:sp>
        <p:nvSpPr>
          <p:cNvPr id="14" name="Text 9"/>
          <p:cNvSpPr/>
          <p:nvPr/>
        </p:nvSpPr>
        <p:spPr>
          <a:xfrm>
            <a:off x="28003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Broad money</a:t>
            </a:r>
            <a:endParaRPr lang="en-US" sz="1550" dirty="0"/>
          </a:p>
        </p:txBody>
      </p:sp>
      <p:sp>
        <p:nvSpPr>
          <p:cNvPr id="15" name="Text 10"/>
          <p:cNvSpPr/>
          <p:nvPr/>
        </p:nvSpPr>
        <p:spPr>
          <a:xfrm>
            <a:off x="2800350" y="2377440"/>
            <a:ext cx="1428750" cy="173736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Currency with the public plus bank deposits (savings, current, fixed). ₹337.66 lakh crore on 30 Sep 2026.</a:t>
            </a:r>
            <a:endParaRPr lang="en-US" sz="1250" dirty="0"/>
          </a:p>
        </p:txBody>
      </p:sp>
      <p:sp>
        <p:nvSpPr>
          <p:cNvPr id="16" name="Shape 11"/>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7" name="Shape 12"/>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023610" y="1408176"/>
            <a:ext cx="329184" cy="329184"/>
          </a:xfrm>
          <a:prstGeom prst="rect">
            <a:avLst/>
          </a:prstGeom>
        </p:spPr>
      </p:pic>
      <p:sp>
        <p:nvSpPr>
          <p:cNvPr id="19" name="Text 13"/>
          <p:cNvSpPr/>
          <p:nvPr/>
        </p:nvSpPr>
        <p:spPr>
          <a:xfrm>
            <a:off x="4914900" y="140817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3%</a:t>
            </a:r>
            <a:endParaRPr lang="en-US" sz="2800" dirty="0"/>
          </a:p>
        </p:txBody>
      </p:sp>
      <p:sp>
        <p:nvSpPr>
          <p:cNvPr id="20" name="Text 14"/>
          <p:cNvSpPr/>
          <p:nvPr/>
        </p:nvSpPr>
        <p:spPr>
          <a:xfrm>
            <a:off x="49149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CRR</a:t>
            </a:r>
            <a:endParaRPr lang="en-US" sz="1550" dirty="0"/>
          </a:p>
        </p:txBody>
      </p:sp>
      <p:sp>
        <p:nvSpPr>
          <p:cNvPr id="21" name="Text 15"/>
          <p:cNvSpPr/>
          <p:nvPr/>
        </p:nvSpPr>
        <p:spPr>
          <a:xfrm>
            <a:off x="4914900" y="2377440"/>
            <a:ext cx="1428750" cy="173736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Cash reserve ratio: the share of deposits a bank keeps as cash with RBI. 3.00% on 2 Oct 2026; 3.75% a year earlier.</a:t>
            </a:r>
            <a:endParaRPr lang="en-US" sz="1250" dirty="0"/>
          </a:p>
        </p:txBody>
      </p:sp>
      <p:sp>
        <p:nvSpPr>
          <p:cNvPr id="22" name="Shape 16"/>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3" name="Shape 17"/>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4" name="Image 3" descr="preencoded.png">    </p:cNvPr>
          <p:cNvPicPr>
            <a:picLocks noChangeAspect="1"/>
          </p:cNvPicPr>
          <p:nvPr/>
        </p:nvPicPr>
        <p:blipFill>
          <a:blip r:embed="rId4"/>
          <a:stretch>
            <a:fillRect/>
          </a:stretch>
        </p:blipFill>
        <p:spPr>
          <a:xfrm>
            <a:off x="8138160" y="1408176"/>
            <a:ext cx="329184" cy="329184"/>
          </a:xfrm>
          <a:prstGeom prst="rect">
            <a:avLst/>
          </a:prstGeom>
        </p:spPr>
      </p:pic>
      <p:sp>
        <p:nvSpPr>
          <p:cNvPr id="25" name="Text 18"/>
          <p:cNvSpPr/>
          <p:nvPr/>
        </p:nvSpPr>
        <p:spPr>
          <a:xfrm>
            <a:off x="7029450" y="1408176"/>
            <a:ext cx="1017270" cy="50292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Run</a:t>
            </a:r>
            <a:endParaRPr lang="en-US" sz="2800" dirty="0"/>
          </a:p>
        </p:txBody>
      </p:sp>
      <p:sp>
        <p:nvSpPr>
          <p:cNvPr id="26" name="Text 19"/>
          <p:cNvSpPr/>
          <p:nvPr/>
        </p:nvSpPr>
        <p:spPr>
          <a:xfrm>
            <a:off x="70294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Bank run</a:t>
            </a:r>
            <a:endParaRPr lang="en-US" sz="1550" dirty="0"/>
          </a:p>
        </p:txBody>
      </p:sp>
      <p:sp>
        <p:nvSpPr>
          <p:cNvPr id="27" name="Text 20"/>
          <p:cNvSpPr/>
          <p:nvPr/>
        </p:nvSpPr>
        <p:spPr>
          <a:xfrm>
            <a:off x="7029450" y="2377440"/>
            <a:ext cx="1428750" cy="1737360"/>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Many depositors withdraw at once because they fear the bank cannot pay. The fear itself can make it true.</a:t>
            </a:r>
            <a:endParaRPr lang="en-US" sz="1250" dirty="0"/>
          </a:p>
        </p:txBody>
      </p:sp>
      <p:sp>
        <p:nvSpPr>
          <p:cNvPr id="28"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Weekly Statistical Supplement, 9 Oct 2026 (Money Stock; Reserve Money; Ratios and Rates).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textbook multiplier</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Someone deposits ₹1,000 in Bank A.</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Every bank keeps 20% of each deposit as reserves and lends the rest. Every loan is spent and the money is deposited in another bank.</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Round 1: Bank A keeps ₹200 and lends ₹800.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Round 2: the ₹800 lands in Bank B, which keeps ₹160 and lends ₹640.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Each round is 80% of the one before: 1,000 + 800 + 640 + 512 + … adds up to 1,000 ÷ 0.20 = ₹5,000 of deposits.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Of that, ₹1,000 sits as reserves (20% of 5,000) and ₹4,000 has been lent.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Textbook ceiling: deposits = first deposit ÷ reserve ratio. At 20% that is 5 times; at 25%, 4 times.</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Real banking works differently: see the next slide.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textbook and the real world</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The textbook model</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Savers deposit first; banks then lend those deposits out.</a:t>
            </a:r>
            <a:endParaRPr lang="en-US" sz="1400" dirty="0"/>
          </a:p>
          <a:p>
            <a:pPr marL="177800" indent="-177800">
              <a:spcAft>
                <a:spcPts val="500"/>
              </a:spcAft>
              <a:buSzPct val="100000"/>
              <a:buChar char="•"/>
            </a:pPr>
            <a:r>
              <a:rPr lang="en-US" sz="1400" dirty="0">
                <a:solidFill>
                  <a:schemeClr val="tx1"/>
                </a:solidFill>
              </a:rPr>
              <a:t>Reserves cap lending, so the multiplier is fixed at 1 ÷ reserve ratio.</a:t>
            </a:r>
            <a:endParaRPr lang="en-US" sz="1400" dirty="0"/>
          </a:p>
          <a:p>
            <a:pPr marL="177800" indent="-177800">
              <a:spcAft>
                <a:spcPts val="500"/>
              </a:spcAft>
              <a:buSzPct val="100000"/>
              <a:buChar char="•"/>
            </a:pPr>
            <a:r>
              <a:rPr lang="en-US" sz="1400" dirty="0">
                <a:solidFill>
                  <a:schemeClr val="tx1"/>
                </a:solidFill>
              </a:rPr>
              <a:t>With India's 3% CRR, that would be 1 ÷ 0.03 = about 33.</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The Bank of England's account</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When a bank makes a loan, it creates a matching deposit for the borrower.</a:t>
            </a:r>
            <a:endParaRPr lang="en-US" sz="1400" dirty="0"/>
          </a:p>
          <a:p>
            <a:pPr marL="177800" indent="-177800">
              <a:spcAft>
                <a:spcPts val="500"/>
              </a:spcAft>
              <a:buSzPct val="100000"/>
              <a:buChar char="•"/>
            </a:pPr>
            <a:r>
              <a:rPr lang="en-US" sz="1400" dirty="0">
                <a:solidFill>
                  <a:schemeClr val="tx1"/>
                </a:solidFill>
              </a:rPr>
              <a:t>Lending is limited by profitability, capital rules, borrower demand and interest rates.</a:t>
            </a:r>
            <a:endParaRPr lang="en-US" sz="1400" dirty="0"/>
          </a:p>
          <a:p>
            <a:pPr marL="177800" indent="-177800">
              <a:spcAft>
                <a:spcPts val="500"/>
              </a:spcAft>
              <a:buSzPct val="100000"/>
              <a:buChar char="•"/>
            </a:pPr>
            <a:r>
              <a:rPr lang="en-US" sz="1400" dirty="0">
                <a:solidFill>
                  <a:schemeClr val="tx1"/>
                </a:solidFill>
              </a:rPr>
              <a:t>In India, M3 ÷ M0 was 6.4 on 30 September 2026.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textbook story is a useful start. It overstates how mechanically reserves drive lending.</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Bank of England, 'Money creation in the modern economy', Quarterly Bulletin 2014 Q1; RBI Weekly Statistical Supplement, 9 Oct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bank run unfolds</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Doubt appears</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News of losses, a failed fund-raising or a rumour makes depositors ask whether the bank can pay.</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Withdrawals speed up</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Each depositor gains by leaving before others do. Large, uninsured depositors tend to move first.</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Assets are sold fast</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Loans are slow to turn into cash. Securities sold in a hurry may fetch less than the bank paid, locking in losses.</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Failure or rescue</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regulator closes the bank, arranges a merger, restricts withdrawals or provides support.</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run can push a bank that would otherwise survive into failure, because it must sell assets at a loss.</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2023 case: Silicon Valley Bank</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94%</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Mostly uninsured</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Share of its deposits that were uninsured at end-2022. Uninsured deposits led the run.</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$40bn+</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One day's withdrawals</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Lost on 9 March 2023, with over $100 billion more expected next day: together about 85% of its deposits.</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9" name="Text 13"/>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12 Mar</a:t>
            </a:r>
            <a:endParaRPr lang="en-US" sz="2800" dirty="0"/>
          </a:p>
        </p:txBody>
      </p:sp>
      <p:sp>
        <p:nvSpPr>
          <p:cNvPr id="20" name="Text 14"/>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Authorities stepped in</a:t>
            </a:r>
            <a:endParaRPr lang="en-US" sz="1650" dirty="0"/>
          </a:p>
        </p:txBody>
      </p:sp>
      <p:sp>
        <p:nvSpPr>
          <p:cNvPr id="21" name="Text 15"/>
          <p:cNvSpPr/>
          <p:nvPr/>
        </p:nvSpPr>
        <p:spPr>
          <a:xfrm>
            <a:off x="63246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US Treasury, Fed and FDIC said all depositors would be protected, with no losses to taxpayers.</a:t>
            </a:r>
            <a:endParaRPr lang="en-US" sz="1350" dirty="0"/>
          </a:p>
        </p:txBody>
      </p:sp>
      <p:sp>
        <p:nvSpPr>
          <p:cNvPr id="22" name="Shape 16"/>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3" name="Text 17"/>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bank failed on 10 March 2023. The Fed's review says social media fuelled 'unprecedented' withdrawals.</a:t>
            </a:r>
            <a:endParaRPr lang="en-US" sz="1350" dirty="0"/>
          </a:p>
        </p:txBody>
      </p:sp>
      <p:sp>
        <p:nvSpPr>
          <p:cNvPr id="24" name="Text 18"/>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Federal Reserve Board, Review of the Supervision and Regulation of Silicon Valley Bank, 28 Apr 2023; joint statement by Treasury, Fed and FDIC, 12 Mar 2023.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India's safety net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1794510" y="1408176"/>
            <a:ext cx="329184" cy="329184"/>
          </a:xfrm>
          <a:prstGeom prst="rect">
            <a:avLst/>
          </a:prstGeom>
        </p:spPr>
      </p:pic>
      <p:sp>
        <p:nvSpPr>
          <p:cNvPr id="7" name="Text 3"/>
          <p:cNvSpPr/>
          <p:nvPr/>
        </p:nvSpPr>
        <p:spPr>
          <a:xfrm>
            <a:off x="685800" y="140817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₹5L</a:t>
            </a:r>
            <a:endParaRPr lang="en-US" sz="2800" dirty="0"/>
          </a:p>
        </p:txBody>
      </p:sp>
      <p:sp>
        <p:nvSpPr>
          <p:cNvPr id="8" name="Text 4"/>
          <p:cNvSpPr/>
          <p:nvPr/>
        </p:nvSpPr>
        <p:spPr>
          <a:xfrm>
            <a:off x="6858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Insurance cover</a:t>
            </a:r>
            <a:endParaRPr lang="en-US" sz="1550" dirty="0"/>
          </a:p>
        </p:txBody>
      </p:sp>
      <p:sp>
        <p:nvSpPr>
          <p:cNvPr id="9" name="Text 5"/>
          <p:cNvSpPr/>
          <p:nvPr/>
        </p:nvSpPr>
        <p:spPr>
          <a:xfrm>
            <a:off x="6858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DICGC insures up to ₹5 lakh per depositor per bank, principal and interest together. Raised from ₹1 lakh on 4 Feb 2020.</a:t>
            </a:r>
            <a:endParaRPr lang="en-US" sz="1250" dirty="0"/>
          </a:p>
        </p:txBody>
      </p:sp>
      <p:sp>
        <p:nvSpPr>
          <p:cNvPr id="10" name="Shape 6"/>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909060" y="1408176"/>
            <a:ext cx="329184" cy="329184"/>
          </a:xfrm>
          <a:prstGeom prst="rect">
            <a:avLst/>
          </a:prstGeom>
        </p:spPr>
      </p:pic>
      <p:sp>
        <p:nvSpPr>
          <p:cNvPr id="13" name="Text 8"/>
          <p:cNvSpPr/>
          <p:nvPr/>
        </p:nvSpPr>
        <p:spPr>
          <a:xfrm>
            <a:off x="2800350" y="140817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97.5</a:t>
            </a:r>
            <a:endParaRPr lang="en-US" sz="2800" dirty="0"/>
          </a:p>
        </p:txBody>
      </p:sp>
      <p:sp>
        <p:nvSpPr>
          <p:cNvPr id="14" name="Text 9"/>
          <p:cNvSpPr/>
          <p:nvPr/>
        </p:nvSpPr>
        <p:spPr>
          <a:xfrm>
            <a:off x="28003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Fully covered</a:t>
            </a:r>
            <a:endParaRPr lang="en-US" sz="1550" dirty="0"/>
          </a:p>
        </p:txBody>
      </p:sp>
      <p:sp>
        <p:nvSpPr>
          <p:cNvPr id="15" name="Text 10"/>
          <p:cNvSpPr/>
          <p:nvPr/>
        </p:nvSpPr>
        <p:spPr>
          <a:xfrm>
            <a:off x="28003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97.5% of deposit accounts were fully covered on 30 Sep 2025. By value, 41.1% of eligible deposits were insured.</a:t>
            </a:r>
            <a:endParaRPr lang="en-US" sz="1250" dirty="0"/>
          </a:p>
        </p:txBody>
      </p:sp>
      <p:sp>
        <p:nvSpPr>
          <p:cNvPr id="16" name="Shape 11"/>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7" name="Shape 12"/>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023610" y="1408176"/>
            <a:ext cx="329184" cy="329184"/>
          </a:xfrm>
          <a:prstGeom prst="rect">
            <a:avLst/>
          </a:prstGeom>
        </p:spPr>
      </p:pic>
      <p:sp>
        <p:nvSpPr>
          <p:cNvPr id="19" name="Text 13"/>
          <p:cNvSpPr/>
          <p:nvPr/>
        </p:nvSpPr>
        <p:spPr>
          <a:xfrm>
            <a:off x="4914900" y="140817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90</a:t>
            </a:r>
            <a:endParaRPr lang="en-US" sz="2800" dirty="0"/>
          </a:p>
        </p:txBody>
      </p:sp>
      <p:sp>
        <p:nvSpPr>
          <p:cNvPr id="20" name="Text 14"/>
          <p:cNvSpPr/>
          <p:nvPr/>
        </p:nvSpPr>
        <p:spPr>
          <a:xfrm>
            <a:off x="49149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Days to pay</a:t>
            </a:r>
            <a:endParaRPr lang="en-US" sz="1550" dirty="0"/>
          </a:p>
        </p:txBody>
      </p:sp>
      <p:sp>
        <p:nvSpPr>
          <p:cNvPr id="21" name="Text 15"/>
          <p:cNvSpPr/>
          <p:nvPr/>
        </p:nvSpPr>
        <p:spPr>
          <a:xfrm>
            <a:off x="49149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Since 1 Sep 2021: within 90 days of RBI withdrawal limits, insured sums go to depositors who consent.</a:t>
            </a:r>
            <a:endParaRPr lang="en-US" sz="1250" dirty="0"/>
          </a:p>
        </p:txBody>
      </p:sp>
      <p:sp>
        <p:nvSpPr>
          <p:cNvPr id="22" name="Shape 16"/>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3" name="Shape 17"/>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4" name="Image 3" descr="preencoded.png">    </p:cNvPr>
          <p:cNvPicPr>
            <a:picLocks noChangeAspect="1"/>
          </p:cNvPicPr>
          <p:nvPr/>
        </p:nvPicPr>
        <p:blipFill>
          <a:blip r:embed="rId4"/>
          <a:stretch>
            <a:fillRect/>
          </a:stretch>
        </p:blipFill>
        <p:spPr>
          <a:xfrm>
            <a:off x="8138160" y="1408176"/>
            <a:ext cx="329184" cy="329184"/>
          </a:xfrm>
          <a:prstGeom prst="rect">
            <a:avLst/>
          </a:prstGeom>
        </p:spPr>
      </p:pic>
      <p:sp>
        <p:nvSpPr>
          <p:cNvPr id="25" name="Text 18"/>
          <p:cNvSpPr/>
          <p:nvPr/>
        </p:nvSpPr>
        <p:spPr>
          <a:xfrm>
            <a:off x="7029450" y="1408176"/>
            <a:ext cx="1017270" cy="50292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30</a:t>
            </a:r>
            <a:endParaRPr lang="en-US" sz="2800" dirty="0"/>
          </a:p>
        </p:txBody>
      </p:sp>
      <p:sp>
        <p:nvSpPr>
          <p:cNvPr id="26" name="Text 19"/>
          <p:cNvSpPr/>
          <p:nvPr/>
        </p:nvSpPr>
        <p:spPr>
          <a:xfrm>
            <a:off x="70294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Days of stress</a:t>
            </a:r>
            <a:endParaRPr lang="en-US" sz="1550" dirty="0"/>
          </a:p>
        </p:txBody>
      </p:sp>
      <p:sp>
        <p:nvSpPr>
          <p:cNvPr id="27" name="Text 20"/>
          <p:cNvSpPr/>
          <p:nvPr/>
        </p:nvSpPr>
        <p:spPr>
          <a:xfrm>
            <a:off x="70294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Commercial banks (not RRBs, payments banks) must hold liquid assets for 30 days of net stress outflows (LCR).</a:t>
            </a:r>
            <a:endParaRPr lang="en-US" sz="1250" dirty="0"/>
          </a:p>
        </p:txBody>
      </p:sp>
      <p:sp>
        <p:nvSpPr>
          <p:cNvPr id="28"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9"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From 1 April 2026, banks assume retail deposits reachable online leave faster.</a:t>
            </a:r>
            <a:endParaRPr lang="en-US" sz="1350" dirty="0"/>
          </a:p>
        </p:txBody>
      </p:sp>
      <p:sp>
        <p:nvSpPr>
          <p:cNvPr id="30"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press release, 4 Feb 2020; DICGC newsletter 'Safety Net', Oct 2025-Mar 2026; DICGC (Amendment) Act 2021, s.18A; RBI circulars of 17 Apr 2020 and 21 Apr 2025.</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Latest published figures. Money data change every fortnight.</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M3 ÷ M0</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6.4</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Broad money per rupee of reserve money, 30 September 2026.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CASH RESERVE RATIO</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3.00%</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Kept as cash with RBI, week to 2 Oct 2026. A year earlier: 3.75%.</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INSURANCE COVER (₹)</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5 lakh</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Per depositor per bank, unchanged since 4 February 2020.</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M3 GROWTH</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16.9%</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Year to 30 Sep 2026. Reserve money grew 8.7% over the same year.</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Weekly Statistical Supplement, 9 Oct 2026 (Money Stock; Reserve Money; Ratios and Rates); RBI press release, 4 Feb 2020.</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The older picture</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Deposits are insured up to ₹1 lakh.</a:t>
            </a:r>
            <a:endParaRPr lang="en-US" sz="1400" dirty="0"/>
          </a:p>
          <a:p>
            <a:pPr marL="177800" indent="-177800">
              <a:spcAft>
                <a:spcPts val="500"/>
              </a:spcAft>
              <a:buSzPct val="100000"/>
              <a:buChar char="•"/>
            </a:pPr>
            <a:r>
              <a:rPr lang="en-US" sz="1400" dirty="0">
                <a:solidFill>
                  <a:schemeClr val="tx1"/>
                </a:solidFill>
              </a:rPr>
              <a:t>Banks lend out savers' deposits (textbook view).</a:t>
            </a:r>
            <a:endParaRPr lang="en-US" sz="1400" dirty="0"/>
          </a:p>
          <a:p>
            <a:pPr marL="177800" indent="-177800">
              <a:spcAft>
                <a:spcPts val="500"/>
              </a:spcAft>
              <a:buSzPct val="100000"/>
              <a:buChar char="•"/>
            </a:pPr>
            <a:r>
              <a:rPr lang="en-US" sz="1400" dirty="0">
                <a:solidFill>
                  <a:schemeClr val="tx1"/>
                </a:solidFill>
              </a:rPr>
              <a:t>Runs are queues at the branch.</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Up to ₹5 lakh since 4 Feb 2020; within 90 days if withdrawals are restricted (from 1 Sep 2021).</a:t>
            </a:r>
            <a:endParaRPr lang="en-US" sz="1400" dirty="0"/>
          </a:p>
          <a:p>
            <a:pPr marL="177800" indent="-177800">
              <a:spcAft>
                <a:spcPts val="500"/>
              </a:spcAft>
              <a:buSzPct val="100000"/>
              <a:buChar char="•"/>
            </a:pPr>
            <a:r>
              <a:rPr lang="en-US" sz="1400" dirty="0">
                <a:solidFill>
                  <a:schemeClr val="tx1"/>
                </a:solidFill>
              </a:rPr>
              <a:t>Lending creates deposits (Bank of England); reserves do not cap it.</a:t>
            </a:r>
            <a:endParaRPr lang="en-US" sz="1400" dirty="0"/>
          </a:p>
          <a:p>
            <a:pPr marL="177800" indent="-177800">
              <a:spcAft>
                <a:spcPts val="500"/>
              </a:spcAft>
              <a:buSzPct val="100000"/>
              <a:buChar char="•"/>
            </a:pPr>
            <a:r>
              <a:rPr lang="en-US" sz="1400" dirty="0">
                <a:solidFill>
                  <a:schemeClr val="tx1"/>
                </a:solidFill>
              </a:rPr>
              <a:t>A US bank lost over $40 billion in a day in 2023; RBI now assumes faster digital outflows.</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is old. The cover, the speed of runs and the rules have all changed.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press release, 4 Feb 2020; Bank of England, Quarterly Bulletin 2014 Q1; Federal Reserve review, 28 Apr 2023; RBI circular, 21 Apr 2025.</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bank lends out my cash.'</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new loan creates a new deposit for the borrower. Your deposit stays your claim on the bank, not the borrower's.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3% CRR means money grows 33 times.'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That is the textbook ceiling. In India M3 was about 6.4 times reserve money on 30 September 2026.</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'All my bank deposits are insured.'</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Up to ₹5 lakh per depositor per bank, with interest. Same-capacity accounts at all its branches are added together.</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'Only a badly run bank faces a run.'</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Fear can spread faster than facts. Forced sales of assets can turn a cash shortage into losses.</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the textbook model, a ₹2,000 deposit enters a system where every bank keeps 25% as reserves. What is the most deposits can grow to, and how much is lent?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depositor holds ₹4 lakh in savings and a ₹3 lakh fixed deposit, both in her own name, at two branches of one bank. How much does DICGC insure?</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did withdrawals from Silicon Valley Bank in 2023 move so fast?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M3, reserve money, currency with the public and CRR: RBI Weekly Statistical Supplement, 9 Oct 2026 (data to 30 Sep and 2 Oct 2026).</a:t>
            </a:r>
            <a:endParaRPr lang="en-US" sz="1050" dirty="0"/>
          </a:p>
          <a:p>
            <a:pPr marL="165100" indent="-165100">
              <a:spcAft>
                <a:spcPts val="400"/>
              </a:spcAft>
              <a:buSzPct val="100000"/>
              <a:buChar char="•"/>
            </a:pPr>
            <a:r>
              <a:rPr lang="en-US" sz="1050" dirty="0">
                <a:solidFill>
                  <a:schemeClr val="tx1"/>
                </a:solidFill>
              </a:rPr>
              <a:t>Money creation: Bank of England, 'Money creation in the modern economy', Quarterly Bulletin 2014 Q1.</a:t>
            </a:r>
            <a:endParaRPr lang="en-US" sz="1050" dirty="0"/>
          </a:p>
          <a:p>
            <a:pPr marL="165100" indent="-165100">
              <a:spcAft>
                <a:spcPts val="400"/>
              </a:spcAft>
              <a:buSzPct val="100000"/>
              <a:buChar char="•"/>
            </a:pPr>
            <a:r>
              <a:rPr lang="en-US" sz="1050" dirty="0">
                <a:solidFill>
                  <a:schemeClr val="tx1"/>
                </a:solidFill>
              </a:rPr>
              <a:t>Silicon Valley Bank: Federal Reserve Board review, 28 Apr 2023; Treasury, Federal Reserve and FDIC joint statement, 12 Mar 2023.</a:t>
            </a:r>
            <a:endParaRPr lang="en-US" sz="1050" dirty="0"/>
          </a:p>
          <a:p>
            <a:pPr marL="165100" indent="-165100">
              <a:spcAft>
                <a:spcPts val="400"/>
              </a:spcAft>
              <a:buSzPct val="100000"/>
              <a:buChar char="•"/>
            </a:pPr>
            <a:r>
              <a:rPr lang="en-US" sz="1050" dirty="0">
                <a:solidFill>
                  <a:schemeClr val="tx1"/>
                </a:solidFill>
              </a:rPr>
              <a:t>Cover of ₹5 lakh from 4 Feb 2020: RBI press release 2019-2020/1878. Coverage ratios, fund and claims: DICGC newsletter 'Safety Net', Oct 2025-Mar 2026; DICGC information booklet.</a:t>
            </a:r>
            <a:endParaRPr lang="en-US" sz="1050" dirty="0"/>
          </a:p>
          <a:p>
            <a:pPr marL="165100" indent="-165100">
              <a:spcAft>
                <a:spcPts val="400"/>
              </a:spcAft>
              <a:buSzPct val="100000"/>
              <a:buChar char="•"/>
            </a:pPr>
            <a:r>
              <a:rPr lang="en-US" sz="1050" dirty="0">
                <a:solidFill>
                  <a:schemeClr val="tx1"/>
                </a:solidFill>
              </a:rPr>
              <a:t>90-day interim payment: Economic Survey 2021-22. LCR: RBI circulars of 17 Apr 2020 and 21 Apr 2025 (effective 1 Apr 2026).</a:t>
            </a:r>
            <a:endParaRPr lang="en-US" sz="1050" dirty="0"/>
          </a:p>
          <a:p>
            <a:pPr marL="165100" indent="-165100">
              <a:spcAft>
                <a:spcPts val="400"/>
              </a:spcAft>
              <a:buSzPct val="100000"/>
              <a:buChar char="•"/>
            </a:pPr>
            <a:r>
              <a:rPr lang="en-US" sz="1050" dirty="0">
                <a:solidFill>
                  <a:schemeClr val="tx1"/>
                </a:solidFill>
              </a:rPr>
              <a:t>The deposit chain on slide 4 and the quiz figures are invented for illustration.</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multiplier and bank runs</dc:title>
  <dc:subject>PptxGenJS Presentation</dc:subject>
  <dc:creator>Trustner</dc:creator>
  <cp:lastModifiedBy>Trustner</cp:lastModifiedBy>
  <cp:revision>1</cp:revision>
  <dcterms:created xsi:type="dcterms:W3CDTF">2026-10-15T19:18:24Z</dcterms:created>
  <dcterms:modified xsi:type="dcterms:W3CDTF">2026-10-15T19:18:24Z</dcterms:modified>
</cp:coreProperties>
</file>