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2.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Components of M3, ₹ lakh crore, 30 Sep 2026</a:t>
            </a:r>
          </a:p>
        </c:rich>
      </c:tx>
      <c:layout/>
      <c:overlay val="0"/>
    </c:title>
    <c:autoTitleDeleted val="0"/>
    <c:plotArea>
      <c:layout/>
      <c:barChart>
        <c:barDir val="col"/>
        <c:grouping val="clustered"/>
        <c:varyColors val="0"/>
        <c:ser>
          <c:idx val="0"/>
          <c:order val="0"/>
          <c:tx>
            <c:strRef>
              <c:f>Sheet1!$B$1</c:f>
              <c:strCache>
                <c:ptCount val="1"/>
                <c:pt idx="0">
                  <c:v>₹ lakh crore</c:v>
                </c:pt>
              </c:strCache>
            </c:strRef>
          </c:tx>
          <c:spPr>
            <a:solidFill>
              <a:srgbClr val="0870B8"/>
            </a:solidFill>
            <a:effectLst/>
          </c:spPr>
          <c:invertIfNegative val="0"/>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cat>
            <c:multiLvlStrRef>
              <c:f>Sheet1!$A$2:$A$5</c:f>
              <c:multiLvlStrCache>
                <c:ptCount val="4"/>
                <c:lvl>
                  <c:pt idx="0">
                    <c:v>Currency</c:v>
                  </c:pt>
                  <c:pt idx="1">
                    <c:v>Demand dep.</c:v>
                  </c:pt>
                  <c:pt idx="2">
                    <c:v>Time dep.</c:v>
                  </c:pt>
                  <c:pt idx="3">
                    <c:v>Other (RBI)</c:v>
                  </c:pt>
                </c:lvl>
              </c:multiLvlStrCache>
            </c:multiLvlStrRef>
          </c:cat>
          <c:val>
            <c:numRef>
              <c:f>Sheet1!$B$2:$B$5</c:f>
              <c:numCache>
                <c:formatCode>General</c:formatCode>
                <c:ptCount val="4"/>
                <c:pt idx="0">
                  <c:v>42.07</c:v>
                </c:pt>
                <c:pt idx="1">
                  <c:v>38.91</c:v>
                </c:pt>
                <c:pt idx="2">
                  <c:v>255.42</c:v>
                </c:pt>
                <c:pt idx="3">
                  <c:v>1.27</c:v>
                </c:pt>
              </c:numCache>
            </c:numRef>
          </c:val>
        </c:ser>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300"/>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GDP ÷ average M3 (years unevenly spaced)</a:t>
            </a:r>
          </a:p>
        </c:rich>
      </c:tx>
      <c:layout/>
      <c:overlay val="0"/>
    </c:title>
    <c:autoTitleDeleted val="0"/>
    <c:plotArea>
      <c:layout/>
      <c:barChart>
        <c:barDir val="col"/>
        <c:grouping val="clustered"/>
        <c:varyColors val="0"/>
        <c:ser>
          <c:idx val="0"/>
          <c:order val="0"/>
          <c:tx>
            <c:strRef>
              <c:f>Sheet1!$B$1</c:f>
              <c:strCache>
                <c:ptCount val="1"/>
                <c:pt idx="0">
                  <c:v>GDP ÷ average M3</c:v>
                </c:pt>
              </c:strCache>
            </c:strRef>
          </c:tx>
          <c:spPr>
            <a:solidFill>
              <a:srgbClr val="0870B8"/>
            </a:solidFill>
            <a:effectLst/>
          </c:spPr>
          <c:invertIfNegative val="0"/>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dPt>
            <c:idx val="4"/>
            <c:invertIfNegative val="0"/>
            <c:bubble3D val="0"/>
            <c:spPr>
              <a:solidFill>
                <a:srgbClr val="0870B8"/>
              </a:solidFill>
              <a:effectLst/>
            </c:spPr>
          </c:dPt>
          <c:dPt>
            <c:idx val="5"/>
            <c:invertIfNegative val="0"/>
            <c:bubble3D val="0"/>
            <c:spPr>
              <a:solidFill>
                <a:srgbClr val="9A6B0F"/>
              </a:solidFill>
              <a:effectLst/>
            </c:spPr>
          </c:dPt>
          <c:dPt>
            <c:idx val="6"/>
            <c:invertIfNegative val="0"/>
            <c:bubble3D val="0"/>
            <c:spPr>
              <a:solidFill>
                <a:srgbClr val="0F5140"/>
              </a:solidFill>
              <a:effectLst/>
            </c:spPr>
          </c:dPt>
          <c:cat>
            <c:multiLvlStrRef>
              <c:f>Sheet1!$A$2:$A$8</c:f>
              <c:multiLvlStrCache>
                <c:ptCount val="7"/>
                <c:lvl>
                  <c:pt idx="0">
                    <c:v>1970-71</c:v>
                  </c:pt>
                  <c:pt idx="1">
                    <c:v>1980-81</c:v>
                  </c:pt>
                  <c:pt idx="2">
                    <c:v>1990-91</c:v>
                  </c:pt>
                  <c:pt idx="3">
                    <c:v>2000-01</c:v>
                  </c:pt>
                  <c:pt idx="4">
                    <c:v>2010-11</c:v>
                  </c:pt>
                  <c:pt idx="5">
                    <c:v>2020-21</c:v>
                  </c:pt>
                  <c:pt idx="6">
                    <c:v>2024-25</c:v>
                  </c:pt>
                </c:lvl>
              </c:multiLvlStrCache>
            </c:multiLvlStrRef>
          </c:cat>
          <c:val>
            <c:numRef>
              <c:f>Sheet1!$B$2:$B$8</c:f>
              <c:numCache>
                <c:formatCode>General</c:formatCode>
                <c:ptCount val="7"/>
                <c:pt idx="0">
                  <c:v>4.48</c:v>
                </c:pt>
                <c:pt idx="1">
                  <c:v>2.85</c:v>
                </c:pt>
                <c:pt idx="2">
                  <c:v>2.28</c:v>
                </c:pt>
                <c:pt idx="3">
                  <c:v>1.63</c:v>
                </c:pt>
                <c:pt idx="4">
                  <c:v>1.27</c:v>
                </c:pt>
                <c:pt idx="5">
                  <c:v>1.11</c:v>
                </c:pt>
                <c:pt idx="6">
                  <c:v>1.26</c:v>
                </c:pt>
              </c:numCache>
            </c:numRef>
          </c:val>
        </c:ser>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5"/>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how much of India's money they think is notes and coins. Most guesses are well above the real share. The answer on the next slide sets up the whole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Currency with the public was ₹42.07 lakh crore out of M3 of ₹337.66 lakh crore, which is 12.46%. 'Other' deposits with RBI make up a further 0.38%; the rest is bank deposits.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 deposits are current accounts and the demand part of savings accounts; RBI splits savings accounts into a demand part and a time part. 'Currency in circulation' includes cash held by banks; 'currency with the public' excludes it. The NM and L measures come from RBI's 1998 Working Group on Money Supply; the headline figure in RBI's weekly data is M3.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Exact figures in ₹ crore: currency with the public 42,07,251; demand deposits 38,90,599; time deposits 2,55,41,542; 'other' deposits with RBI 1,27,084; M3 3,37,66,475. M1 is the sum of the first, second and fourth items, as RBI defines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Bank of England's description in 'Money creation in the modern economy' (2014): the loan comes first and the deposit is created with it. CRR is actually worked out on a bank's net demand and time liabilities, with a lag, so the ₹30,000 is a simplification. Banks cannot lend without limit: demand for loans, capital rules and the interest rates RBI sets all hold them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 credit to the commercial sector grew 18.8% in the year to 30 September 2026, faster than M3. When the government spends from its account with RBI, or RBI buys dollars from outside the banks, money in the hands of the public rises; when RBI sells dollars to them, it falls.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Velocity is not counted directly. It is what you get when you divide GDP by money, so a narrower money measure gives a higher velocity. RBI's Table 234 shows 1.35 for 2025-26, but that row does not match Table 38 (its ratios imply GDP of ₹389 to ₹405 lakh crore), so we use MoSPI's GDP and Table 38. The quantity equation is true by definition; on its own it says nothing about what causes what.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RBI's method divides GDP at current market prices by the average of M3 over the year. Bars up to 2024-25 use the older GDP series; on MoSPI's new base 2024-25 is ₹317.99 lakh crore, about 1.21, so the step to 1.19 is partly a change of series. A lower velocity means money holdings grew faster than income. That is a description, not a judgement. The 2025-26 figure is our calculation from the previous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full year 2025-26, M3 grew 15.3% (31 March over 31 March, Handbook Table 231). The 6.4 is a 30 September spot ratio; Table 234's M3/RM uses year averages. State the figures and stop: we do not say what they mean for markets, rates or any fund.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older decks mixed in definitions that RBI does not use. The fortnight change came with the Banking Laws (Amendment) Act, 2025; before it, bank data were reported for alternate Fridays.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third point: RBI influences broad money mainly through the price of money, the repo rate, and through tools such as CRR and bond purchases or sales. See the deck 'RBI's toolkit'.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Currency with the public, demand deposits, time deposits and 'other' deposits with RBI. Time deposits were the largest: ₹255.42 lakh crore, about 76% of M3.
Q2: M3 rises by ₹5,00,000, because a new deposit has been created. On repayment that deposit is cancelled against the loan, and M3 falls by ₹5,00,000.
Q3: Velocity = 200 ÷ 50 = 4. With money at ₹100 and velocity still 4, nominal GDP would be ₹400. In practice velocity does not stay fixed, as India's figures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Money supply</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What counts as money in India, how RBI measures it, how bank lending creates it, and how fast it moves</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RBI money data as on 30 September 2026; GDP for 2025-26 as updated on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Most of India's money is not notes and coins. It is bank deposits.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On 30 September 2026, currency with the public was about ₹12.50 of every ₹100 of broad money (M3), per RBI. Nearly all the rest was money held in bank accounts.</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measures RBI uses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Each step adds money that takes a little longer to spend.</a:t>
            </a:r>
            <a:endParaRPr lang="en-US" sz="1500" dirty="0"/>
          </a:p>
        </p:txBody>
      </p:sp>
      <p:sp>
        <p:nvSpPr>
          <p:cNvPr id="5" name="Shape 2"/>
          <p:cNvSpPr/>
          <p:nvPr/>
        </p:nvSpPr>
        <p:spPr>
          <a:xfrm>
            <a:off x="457200" y="1737360"/>
            <a:ext cx="1885950" cy="2487168"/>
          </a:xfrm>
          <a:prstGeom prst="roundRect">
            <a:avLst>
              <a:gd name="adj" fmla="val 2909"/>
            </a:avLst>
          </a:prstGeom>
          <a:solidFill>
            <a:srgbClr val="FFFFFF"/>
          </a:solidFill>
          <a:ln w="9525">
            <a:solidFill>
              <a:schemeClr val="accent5"/>
            </a:solidFill>
            <a:prstDash val="solid"/>
          </a:ln>
        </p:spPr>
      </p:sp>
      <p:sp>
        <p:nvSpPr>
          <p:cNvPr id="6" name="Shape 3"/>
          <p:cNvSpPr/>
          <p:nvPr/>
        </p:nvSpPr>
        <p:spPr>
          <a:xfrm>
            <a:off x="457200" y="1737360"/>
            <a:ext cx="1885950" cy="64008"/>
          </a:xfrm>
          <a:prstGeom prst="rect">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1794510" y="1956816"/>
            <a:ext cx="329184" cy="329184"/>
          </a:xfrm>
          <a:prstGeom prst="rect">
            <a:avLst/>
          </a:prstGeom>
        </p:spPr>
      </p:pic>
      <p:sp>
        <p:nvSpPr>
          <p:cNvPr id="8" name="Text 4"/>
          <p:cNvSpPr/>
          <p:nvPr/>
        </p:nvSpPr>
        <p:spPr>
          <a:xfrm>
            <a:off x="685800" y="1956816"/>
            <a:ext cx="101727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M0</a:t>
            </a:r>
            <a:endParaRPr lang="en-US" sz="2800" dirty="0"/>
          </a:p>
        </p:txBody>
      </p:sp>
      <p:sp>
        <p:nvSpPr>
          <p:cNvPr id="9" name="Text 5"/>
          <p:cNvSpPr/>
          <p:nvPr/>
        </p:nvSpPr>
        <p:spPr>
          <a:xfrm>
            <a:off x="685800" y="252374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Reserve money</a:t>
            </a:r>
            <a:endParaRPr lang="en-US" sz="1550" dirty="0"/>
          </a:p>
        </p:txBody>
      </p:sp>
      <p:sp>
        <p:nvSpPr>
          <p:cNvPr id="10" name="Text 6"/>
          <p:cNvSpPr/>
          <p:nvPr/>
        </p:nvSpPr>
        <p:spPr>
          <a:xfrm>
            <a:off x="685800" y="2926080"/>
            <a:ext cx="1428750" cy="1188720"/>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Currency in circulation + banks' deposits with RBI + 'other' deposits with RBI. Mostly RBI's own liabilities.</a:t>
            </a:r>
            <a:endParaRPr lang="en-US" sz="1250" dirty="0"/>
          </a:p>
        </p:txBody>
      </p:sp>
      <p:sp>
        <p:nvSpPr>
          <p:cNvPr id="11" name="Shape 7"/>
          <p:cNvSpPr/>
          <p:nvPr/>
        </p:nvSpPr>
        <p:spPr>
          <a:xfrm>
            <a:off x="2571750" y="1737360"/>
            <a:ext cx="1885950" cy="2487168"/>
          </a:xfrm>
          <a:prstGeom prst="roundRect">
            <a:avLst>
              <a:gd name="adj" fmla="val 2909"/>
            </a:avLst>
          </a:prstGeom>
          <a:solidFill>
            <a:srgbClr val="FFFFFF"/>
          </a:solidFill>
          <a:ln w="9525">
            <a:solidFill>
              <a:schemeClr val="accent5"/>
            </a:solidFill>
            <a:prstDash val="solid"/>
          </a:ln>
        </p:spPr>
      </p:sp>
      <p:sp>
        <p:nvSpPr>
          <p:cNvPr id="12" name="Shape 8"/>
          <p:cNvSpPr/>
          <p:nvPr/>
        </p:nvSpPr>
        <p:spPr>
          <a:xfrm>
            <a:off x="2571750" y="1737360"/>
            <a:ext cx="1885950" cy="64008"/>
          </a:xfrm>
          <a:prstGeom prst="rect">
            <a:avLst/>
          </a:prstGeom>
          <a:solidFill>
            <a:schemeClr val="accent2"/>
          </a:solidFill>
          <a:ln w="12700">
            <a:solidFill>
              <a:schemeClr val="accent2"/>
            </a:solidFill>
            <a:prstDash val="solid"/>
          </a:ln>
        </p:spPr>
      </p:sp>
      <p:pic>
        <p:nvPicPr>
          <p:cNvPr id="13" name="Image 1" descr="preencoded.png">    </p:cNvPr>
          <p:cNvPicPr>
            <a:picLocks noChangeAspect="1"/>
          </p:cNvPicPr>
          <p:nvPr/>
        </p:nvPicPr>
        <p:blipFill>
          <a:blip r:embed="rId2"/>
          <a:stretch>
            <a:fillRect/>
          </a:stretch>
        </p:blipFill>
        <p:spPr>
          <a:xfrm>
            <a:off x="3909060" y="1956816"/>
            <a:ext cx="329184" cy="329184"/>
          </a:xfrm>
          <a:prstGeom prst="rect">
            <a:avLst/>
          </a:prstGeom>
        </p:spPr>
      </p:pic>
      <p:sp>
        <p:nvSpPr>
          <p:cNvPr id="14" name="Text 9"/>
          <p:cNvSpPr/>
          <p:nvPr/>
        </p:nvSpPr>
        <p:spPr>
          <a:xfrm>
            <a:off x="2800350" y="1956816"/>
            <a:ext cx="101727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M1</a:t>
            </a:r>
            <a:endParaRPr lang="en-US" sz="2800" dirty="0"/>
          </a:p>
        </p:txBody>
      </p:sp>
      <p:sp>
        <p:nvSpPr>
          <p:cNvPr id="15" name="Text 10"/>
          <p:cNvSpPr/>
          <p:nvPr/>
        </p:nvSpPr>
        <p:spPr>
          <a:xfrm>
            <a:off x="2800350" y="252374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Narrow money</a:t>
            </a:r>
            <a:endParaRPr lang="en-US" sz="1550" dirty="0"/>
          </a:p>
        </p:txBody>
      </p:sp>
      <p:sp>
        <p:nvSpPr>
          <p:cNvPr id="16" name="Text 11"/>
          <p:cNvSpPr/>
          <p:nvPr/>
        </p:nvSpPr>
        <p:spPr>
          <a:xfrm>
            <a:off x="2800350" y="2926080"/>
            <a:ext cx="1428750" cy="1188720"/>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Currency with the public + demand deposits with banks + 'other' deposits with RBI. Money ready to spend.</a:t>
            </a:r>
            <a:endParaRPr lang="en-US" sz="1250" dirty="0"/>
          </a:p>
        </p:txBody>
      </p:sp>
      <p:sp>
        <p:nvSpPr>
          <p:cNvPr id="17" name="Shape 12"/>
          <p:cNvSpPr/>
          <p:nvPr/>
        </p:nvSpPr>
        <p:spPr>
          <a:xfrm>
            <a:off x="4686300" y="1737360"/>
            <a:ext cx="1885950" cy="2487168"/>
          </a:xfrm>
          <a:prstGeom prst="roundRect">
            <a:avLst>
              <a:gd name="adj" fmla="val 2909"/>
            </a:avLst>
          </a:prstGeom>
          <a:solidFill>
            <a:srgbClr val="FFFFFF"/>
          </a:solidFill>
          <a:ln w="9525">
            <a:solidFill>
              <a:schemeClr val="accent5"/>
            </a:solidFill>
            <a:prstDash val="solid"/>
          </a:ln>
        </p:spPr>
      </p:sp>
      <p:sp>
        <p:nvSpPr>
          <p:cNvPr id="18" name="Shape 13"/>
          <p:cNvSpPr/>
          <p:nvPr/>
        </p:nvSpPr>
        <p:spPr>
          <a:xfrm>
            <a:off x="4686300" y="1737360"/>
            <a:ext cx="1885950" cy="64008"/>
          </a:xfrm>
          <a:prstGeom prst="rect">
            <a:avLst/>
          </a:prstGeom>
          <a:solidFill>
            <a:schemeClr val="accent3"/>
          </a:solidFill>
          <a:ln w="12700">
            <a:solidFill>
              <a:schemeClr val="accent3"/>
            </a:solidFill>
            <a:prstDash val="solid"/>
          </a:ln>
        </p:spPr>
      </p:sp>
      <p:pic>
        <p:nvPicPr>
          <p:cNvPr id="19" name="Image 2" descr="preencoded.png">    </p:cNvPr>
          <p:cNvPicPr>
            <a:picLocks noChangeAspect="1"/>
          </p:cNvPicPr>
          <p:nvPr/>
        </p:nvPicPr>
        <p:blipFill>
          <a:blip r:embed="rId3"/>
          <a:stretch>
            <a:fillRect/>
          </a:stretch>
        </p:blipFill>
        <p:spPr>
          <a:xfrm>
            <a:off x="6023610" y="1956816"/>
            <a:ext cx="329184" cy="329184"/>
          </a:xfrm>
          <a:prstGeom prst="rect">
            <a:avLst/>
          </a:prstGeom>
        </p:spPr>
      </p:pic>
      <p:sp>
        <p:nvSpPr>
          <p:cNvPr id="20" name="Text 14"/>
          <p:cNvSpPr/>
          <p:nvPr/>
        </p:nvSpPr>
        <p:spPr>
          <a:xfrm>
            <a:off x="4914900" y="1956816"/>
            <a:ext cx="101727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M3</a:t>
            </a:r>
            <a:endParaRPr lang="en-US" sz="2800" dirty="0"/>
          </a:p>
        </p:txBody>
      </p:sp>
      <p:sp>
        <p:nvSpPr>
          <p:cNvPr id="21" name="Text 15"/>
          <p:cNvSpPr/>
          <p:nvPr/>
        </p:nvSpPr>
        <p:spPr>
          <a:xfrm>
            <a:off x="4914900" y="252374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Broad money</a:t>
            </a:r>
            <a:endParaRPr lang="en-US" sz="1550" dirty="0"/>
          </a:p>
        </p:txBody>
      </p:sp>
      <p:sp>
        <p:nvSpPr>
          <p:cNvPr id="22" name="Text 16"/>
          <p:cNvSpPr/>
          <p:nvPr/>
        </p:nvSpPr>
        <p:spPr>
          <a:xfrm>
            <a:off x="4914900" y="2926080"/>
            <a:ext cx="1428750" cy="1188720"/>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M1 + time deposits with banks, such as fixed deposits. RBI publishes it for the 15th and last day of each month.</a:t>
            </a:r>
            <a:endParaRPr lang="en-US" sz="1250" dirty="0"/>
          </a:p>
        </p:txBody>
      </p:sp>
      <p:sp>
        <p:nvSpPr>
          <p:cNvPr id="23" name="Shape 17"/>
          <p:cNvSpPr/>
          <p:nvPr/>
        </p:nvSpPr>
        <p:spPr>
          <a:xfrm>
            <a:off x="6800850" y="1737360"/>
            <a:ext cx="1885950" cy="2487168"/>
          </a:xfrm>
          <a:prstGeom prst="roundRect">
            <a:avLst>
              <a:gd name="adj" fmla="val 2909"/>
            </a:avLst>
          </a:prstGeom>
          <a:solidFill>
            <a:srgbClr val="FFFFFF"/>
          </a:solidFill>
          <a:ln w="9525">
            <a:solidFill>
              <a:schemeClr val="accent5"/>
            </a:solidFill>
            <a:prstDash val="solid"/>
          </a:ln>
        </p:spPr>
      </p:sp>
      <p:sp>
        <p:nvSpPr>
          <p:cNvPr id="24" name="Shape 18"/>
          <p:cNvSpPr/>
          <p:nvPr/>
        </p:nvSpPr>
        <p:spPr>
          <a:xfrm>
            <a:off x="6800850" y="1737360"/>
            <a:ext cx="1885950" cy="64008"/>
          </a:xfrm>
          <a:prstGeom prst="rect">
            <a:avLst/>
          </a:prstGeom>
          <a:solidFill>
            <a:schemeClr val="accent4"/>
          </a:solidFill>
          <a:ln w="12700">
            <a:solidFill>
              <a:schemeClr val="accent4"/>
            </a:solidFill>
            <a:prstDash val="solid"/>
          </a:ln>
        </p:spPr>
      </p:sp>
      <p:pic>
        <p:nvPicPr>
          <p:cNvPr id="25" name="Image 3" descr="preencoded.png">    </p:cNvPr>
          <p:cNvPicPr>
            <a:picLocks noChangeAspect="1"/>
          </p:cNvPicPr>
          <p:nvPr/>
        </p:nvPicPr>
        <p:blipFill>
          <a:blip r:embed="rId4"/>
          <a:stretch>
            <a:fillRect/>
          </a:stretch>
        </p:blipFill>
        <p:spPr>
          <a:xfrm>
            <a:off x="7029450" y="1956816"/>
            <a:ext cx="329184" cy="329184"/>
          </a:xfrm>
          <a:prstGeom prst="rect">
            <a:avLst/>
          </a:prstGeom>
        </p:spPr>
      </p:pic>
      <p:sp>
        <p:nvSpPr>
          <p:cNvPr id="26" name="Text 19"/>
          <p:cNvSpPr/>
          <p:nvPr/>
        </p:nvSpPr>
        <p:spPr>
          <a:xfrm>
            <a:off x="7029450" y="239572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Wider measures</a:t>
            </a:r>
            <a:endParaRPr lang="en-US" sz="1550" dirty="0"/>
          </a:p>
        </p:txBody>
      </p:sp>
      <p:sp>
        <p:nvSpPr>
          <p:cNvPr id="27" name="Text 20"/>
          <p:cNvSpPr/>
          <p:nvPr/>
        </p:nvSpPr>
        <p:spPr>
          <a:xfrm>
            <a:off x="7029450" y="2798064"/>
            <a:ext cx="1428750" cy="131673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M2 and M4 add post office deposits. NM2 and NM3 split bank deposits at one year; L1 to L3 add other lenders.</a:t>
            </a:r>
            <a:endParaRPr lang="en-US" sz="1250" dirty="0"/>
          </a:p>
        </p:txBody>
      </p:sp>
      <p:sp>
        <p:nvSpPr>
          <p:cNvPr id="28" name="Text 2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Handbook 2025-26, Notes on Tables, 31 Jul 2026. RBI says 'reserve money'; M0 is the usual label.</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broad money is made of</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Time deposits, such as fixed deposits, were ₹255.42 lakh crore: about 76% of M3.</a:t>
            </a:r>
            <a:endParaRPr lang="en-US" sz="1250" dirty="0"/>
          </a:p>
          <a:p>
            <a:pPr marL="165100" indent="-165100">
              <a:spcAft>
                <a:spcPts val="700"/>
              </a:spcAft>
              <a:buSzPct val="100000"/>
              <a:buChar char="•"/>
            </a:pPr>
            <a:r>
              <a:rPr lang="en-US" sz="1250" dirty="0">
                <a:solidFill>
                  <a:schemeClr val="tx1"/>
                </a:solidFill>
              </a:rPr>
              <a:t>Currency with the public was ₹42.07 lakh crore, about 12.5% of M3.</a:t>
            </a:r>
            <a:endParaRPr lang="en-US" sz="1250" dirty="0"/>
          </a:p>
          <a:p>
            <a:pPr marL="165100" indent="-165100">
              <a:spcAft>
                <a:spcPts val="700"/>
              </a:spcAft>
              <a:buSzPct val="100000"/>
              <a:buChar char="•"/>
            </a:pPr>
            <a:r>
              <a:rPr lang="en-US" sz="1250" dirty="0">
                <a:solidFill>
                  <a:schemeClr val="tx1"/>
                </a:solidFill>
              </a:rPr>
              <a:t>M1 (bars one, two and four) was ₹82.25 lakh crore, about 24% of M3.</a:t>
            </a:r>
            <a:endParaRPr lang="en-US" sz="1250" dirty="0"/>
          </a:p>
          <a:p>
            <a:pPr marL="165100" indent="-165100">
              <a:spcAft>
                <a:spcPts val="700"/>
              </a:spcAft>
              <a:buSzPct val="100000"/>
              <a:buChar char="•"/>
            </a:pPr>
            <a:r>
              <a:rPr lang="en-US" sz="1250" dirty="0">
                <a:solidFill>
                  <a:schemeClr val="tx1"/>
                </a:solidFill>
              </a:rPr>
              <a:t>M3 in total: ₹337.66 lakh crore.</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Weekly Statistical Supplement, 9 Oct 2026, Money Stock: Components and Sources (as on 30 Sep 2026). M1 and the shares are our arithmetic.</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 bank loan creates money</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AN INVENTED BANK</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bank lends ₹10,00,000 to a shop owner. It does not hand her notes. It credits her current account with ₹10,00,000.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All figures are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Her deposit rises by ₹10,00,000 and no one else's falls. Deposits are part of M3, so M3 rises by ₹10,00,000.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She pays a supplier who banks elsewhere. The deposit moves to his bank. M3 does not change; the money has changed hands.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His bank keeps cash with RBI against deposits. At a 3% CRR that is broadly 3% × ₹10,00,000 = ₹30,000.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When the loan is repaid out of a deposit, that deposit is cancelled against the loan. M3 falls by ₹10,00,000.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Lending creates deposits; repayment cancels them. Bank credit is the largest source of M3.</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bank and assumed figures. CRR of 3% as published by RBI for October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broad money comes from</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same ₹337.66 lakh crore of M3, seen from the other side of the books, on 30 September 2026.</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468880"/>
                <a:gridCol w="4480560"/>
                <a:gridCol w="1280160"/>
              </a:tblGrid>
              <a:tr h="411480">
                <a:tc>
                  <a:txBody>
                    <a:bodyPr/>
                    <a:lstStyle/>
                    <a:p>
                      <a:pPr indent="0" marL="0">
                        <a:buNone/>
                      </a:pPr>
                      <a:r>
                        <a:rPr lang="en-US" sz="1250" b="1" dirty="0">
                          <a:solidFill>
                            <a:srgbClr val="FFFFFF"/>
                          </a:solidFill>
                        </a:rPr>
                        <a:t>Source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it means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 lakh crore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50" b="1" dirty="0">
                          <a:solidFill>
                            <a:schemeClr val="tx1"/>
                          </a:solidFill>
                        </a:rPr>
                        <a:t>Bank credit to the commercial sector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Mainly bank loans to businesses and households. Each new loan creates a deposit.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238.50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Net bank credit to government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Government securities and loans held by RBI and banks, less government cash balances with RBI.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94.16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Net foreign exchange assets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Foreign assets of RBI and banks, net. Dollars RBI buys from outside the banks are paid for in rupees.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76.28</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Government's currency liabilities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Coins in the hands of the public. Coins are issued by the Government; notes are issued by RBI.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0.43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Less: net non-monetary liabilities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Items on the books of RBI and banks that are not money, such as their capital and reserves.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−71.69</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Weekly Statistical Supplement, 9 Oct 2026, Money Stock: Components and Sources (as on 30 Sep 2026). The five lines add up to M3, bar rounding.</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Velocity: how hard money works</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idea</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How many times, on average, the stock of money is used in a year to buy the economy's final goods and services.</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2" name="Text 7"/>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GDP÷M3</a:t>
            </a:r>
            <a:endParaRPr lang="en-US" sz="2800" dirty="0"/>
          </a:p>
        </p:txBody>
      </p:sp>
      <p:sp>
        <p:nvSpPr>
          <p:cNvPr id="13" name="Text 8"/>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formula</a:t>
            </a:r>
            <a:endParaRPr lang="en-US" sz="1650" dirty="0"/>
          </a:p>
        </p:txBody>
      </p:sp>
      <p:sp>
        <p:nvSpPr>
          <p:cNvPr id="14" name="Text 9"/>
          <p:cNvSpPr/>
          <p:nvPr/>
        </p:nvSpPr>
        <p:spPr>
          <a:xfrm>
            <a:off x="35052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Velocity = nominal GDP for the year ÷ the average money stock in that year. Using M3 gives the velocity of broad money.</a:t>
            </a:r>
            <a:endParaRPr lang="en-US" sz="1350" dirty="0"/>
          </a:p>
        </p:txBody>
      </p:sp>
      <p:sp>
        <p:nvSpPr>
          <p:cNvPr id="15" name="Shape 10"/>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6" name="Shape 11"/>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8138160" y="1408176"/>
            <a:ext cx="329184" cy="329184"/>
          </a:xfrm>
          <a:prstGeom prst="rect">
            <a:avLst/>
          </a:prstGeom>
        </p:spPr>
      </p:pic>
      <p:sp>
        <p:nvSpPr>
          <p:cNvPr id="18" name="Text 12"/>
          <p:cNvSpPr/>
          <p:nvPr/>
        </p:nvSpPr>
        <p:spPr>
          <a:xfrm>
            <a:off x="6324600" y="140817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1.19</a:t>
            </a:r>
            <a:endParaRPr lang="en-US" sz="2800" dirty="0"/>
          </a:p>
        </p:txBody>
      </p:sp>
      <p:sp>
        <p:nvSpPr>
          <p:cNvPr id="19" name="Text 13"/>
          <p:cNvSpPr/>
          <p:nvPr/>
        </p:nvSpPr>
        <p:spPr>
          <a:xfrm>
            <a:off x="63246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India, 2025-26</a:t>
            </a:r>
            <a:endParaRPr lang="en-US" sz="1650" dirty="0"/>
          </a:p>
        </p:txBody>
      </p:sp>
      <p:sp>
        <p:nvSpPr>
          <p:cNvPr id="20" name="Text 14"/>
          <p:cNvSpPr/>
          <p:nvPr/>
        </p:nvSpPr>
        <p:spPr>
          <a:xfrm>
            <a:off x="63246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Nominal GDP ₹345.37 lakh crore ÷ average M3 ₹290.20 lakh crore = 1.19. Using M1 instead: 345.37 ÷ 71.21 = 4.85.</a:t>
            </a:r>
            <a:endParaRPr lang="en-US" sz="1350" dirty="0"/>
          </a:p>
        </p:txBody>
      </p:sp>
      <p:sp>
        <p:nvSpPr>
          <p:cNvPr id="21" name="Shape 1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2" name="Text 16"/>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quantity equation ties these together: money × velocity = prices × real output.</a:t>
            </a:r>
            <a:endParaRPr lang="en-US" sz="1350" dirty="0"/>
          </a:p>
        </p:txBody>
      </p:sp>
      <p:sp>
        <p:nvSpPr>
          <p:cNvPr id="23" name="Text 17"/>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MoSPI Press Release on National Accounts Statistics 2026, 31 Aug 2026; RBI Handbook of Statistics 2025-26, Table 38. Our arithmetic.</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Velocity of broad money since 1970</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In 1970-71, GDP was about 4.5 times the average stock of broad money.</a:t>
            </a:r>
            <a:endParaRPr lang="en-US" sz="1250" dirty="0"/>
          </a:p>
          <a:p>
            <a:pPr marL="165100" indent="-165100">
              <a:spcAft>
                <a:spcPts val="700"/>
              </a:spcAft>
              <a:buSzPct val="100000"/>
              <a:buChar char="•"/>
            </a:pPr>
            <a:r>
              <a:rPr lang="en-US" sz="1250" dirty="0">
                <a:solidFill>
                  <a:schemeClr val="tx1"/>
                </a:solidFill>
              </a:rPr>
              <a:t>By 2010-11 the ratio was 1.27: M3 had grown much faster than GDP.</a:t>
            </a:r>
            <a:endParaRPr lang="en-US" sz="1250" dirty="0"/>
          </a:p>
          <a:p>
            <a:pPr marL="165100" indent="-165100">
              <a:spcAft>
                <a:spcPts val="700"/>
              </a:spcAft>
              <a:buSzPct val="100000"/>
              <a:buChar char="•"/>
            </a:pPr>
            <a:r>
              <a:rPr lang="en-US" sz="1250" dirty="0">
                <a:solidFill>
                  <a:schemeClr val="tx1"/>
                </a:solidFill>
              </a:rPr>
              <a:t>It dipped to 1.11 in 2020-21 and was 1.26 in 2024-25.</a:t>
            </a:r>
            <a:endParaRPr lang="en-US" sz="1250" dirty="0"/>
          </a:p>
          <a:p>
            <a:pPr marL="165100" indent="-165100">
              <a:spcAft>
                <a:spcPts val="700"/>
              </a:spcAft>
              <a:buSzPct val="100000"/>
              <a:buChar char="•"/>
            </a:pPr>
            <a:r>
              <a:rPr lang="en-US" sz="1250" dirty="0">
                <a:solidFill>
                  <a:schemeClr val="tx1"/>
                </a:solidFill>
              </a:rPr>
              <a:t>2025-26: about 1.19 on new-base GDP. Bars above use older GDP.</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Handbook 2025-26, Table 234 (older GDP series), 31 Jul 2026; selected years. 2025-26: our arithmetic on MoSPI new-base GDP.</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RBI data as on 30 September 2026. They change every fortnight; check the date before you quote them.</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M3, YEAR ON YEAR</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16.9%</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₹337.66 lakh crore. Growth in the year to 30 Sep 2025 was 9.6%.</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RESERVE MONEY (M0)</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8.7%</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Year-on-year growth. ₹52.78 lakh crore on 30 Sep 2026.</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COMMERCIAL CREDIT</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18.8%</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Year-on-year growth in bank credit to the commercial sector.</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M3 ÷ M0</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6.4</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M3 was about 6.4 times reserve money on 30 Sep 2026.</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Weekly Statistical Supplement, 9 Oct 2026: Money Stock and Reserve Money tables, as on 30 Sep 2026. M3 ÷ reserve money is our arithmetic.</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M0 is notes and coins in circulation and in bank vaults.</a:t>
            </a:r>
            <a:endParaRPr lang="en-US" sz="1400" dirty="0"/>
          </a:p>
          <a:p>
            <a:pPr marL="177800" indent="-177800">
              <a:spcAft>
                <a:spcPts val="500"/>
              </a:spcAft>
              <a:buSzPct val="100000"/>
              <a:buChar char="•"/>
            </a:pPr>
            <a:r>
              <a:rPr lang="en-US" sz="1400" dirty="0">
                <a:solidFill>
                  <a:schemeClr val="tx1"/>
                </a:solidFill>
              </a:rPr>
              <a:t>M2 adds retirement accounts; M3 adds Euro-dollar deposits.</a:t>
            </a:r>
            <a:endParaRPr lang="en-US" sz="1400" dirty="0"/>
          </a:p>
          <a:p>
            <a:pPr marL="177800" indent="-177800">
              <a:spcAft>
                <a:spcPts val="500"/>
              </a:spcAft>
              <a:buSzPct val="100000"/>
              <a:buChar char="•"/>
            </a:pPr>
            <a:r>
              <a:rPr lang="en-US" sz="1400" dirty="0">
                <a:solidFill>
                  <a:schemeClr val="tx1"/>
                </a:solidFill>
              </a:rPr>
              <a:t>A bank keeps 10% of a deposit and lends out the other 90%.</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RBI's reserve money (M0): currency in circulation plus banks' and 'other' deposits with RBI.</a:t>
            </a:r>
            <a:endParaRPr lang="en-US" sz="1400" dirty="0"/>
          </a:p>
          <a:p>
            <a:pPr marL="177800" indent="-177800">
              <a:spcAft>
                <a:spcPts val="500"/>
              </a:spcAft>
              <a:buSzPct val="100000"/>
              <a:buChar char="•"/>
            </a:pPr>
            <a:r>
              <a:rPr lang="en-US" sz="1400" dirty="0">
                <a:solidFill>
                  <a:schemeClr val="tx1"/>
                </a:solidFill>
              </a:rPr>
              <a:t>RBI uses neither. Its M3 is M1 plus time deposits with banks.</a:t>
            </a:r>
            <a:endParaRPr lang="en-US" sz="1400" dirty="0"/>
          </a:p>
          <a:p>
            <a:pPr marL="177800" indent="-177800">
              <a:spcAft>
                <a:spcPts val="500"/>
              </a:spcAft>
              <a:buSzPct val="100000"/>
              <a:buChar char="•"/>
            </a:pPr>
            <a:r>
              <a:rPr lang="en-US" sz="1400" dirty="0">
                <a:solidFill>
                  <a:schemeClr val="tx1"/>
                </a:solidFill>
              </a:rPr>
              <a:t>A loan creates a new deposit. The CRR was 3% in October 2026.</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Since 15 December 2025, RBI publishes money supply for the 15th and the last day of each month.</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RBI Handbook of Statistics 2025-26, Notes on Tables; RBI WSS, 9 Oct 2026; Bank of England Quarterly Bulletin 2014 Q1.</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364742"/>
            <a:ext cx="310896" cy="310896"/>
          </a:xfrm>
          <a:prstGeom prst="rect">
            <a:avLst/>
          </a:prstGeom>
        </p:spPr>
      </p:pic>
      <p:sp>
        <p:nvSpPr>
          <p:cNvPr id="6" name="Text 2"/>
          <p:cNvSpPr/>
          <p:nvPr/>
        </p:nvSpPr>
        <p:spPr>
          <a:xfrm>
            <a:off x="1188720" y="1188720"/>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'Money supply means notes in circulation.'</a:t>
            </a:r>
            <a:endParaRPr lang="en-US" sz="1450" dirty="0"/>
          </a:p>
        </p:txBody>
      </p:sp>
      <p:sp>
        <p:nvSpPr>
          <p:cNvPr id="7" name="Text 3"/>
          <p:cNvSpPr/>
          <p:nvPr/>
        </p:nvSpPr>
        <p:spPr>
          <a:xfrm>
            <a:off x="4023360" y="1188720"/>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Currency with the public was about 12.5% of M3 on 30 September 2026. Bank deposits made up almost all the rest.</a:t>
            </a:r>
            <a:endParaRPr lang="en-US" sz="1300" dirty="0"/>
          </a:p>
        </p:txBody>
      </p:sp>
      <p:sp>
        <p:nvSpPr>
          <p:cNvPr id="8" name="Shape 4"/>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155698"/>
            <a:ext cx="310896" cy="310896"/>
          </a:xfrm>
          <a:prstGeom prst="rect">
            <a:avLst/>
          </a:prstGeom>
        </p:spPr>
      </p:pic>
      <p:sp>
        <p:nvSpPr>
          <p:cNvPr id="10" name="Text 5"/>
          <p:cNvSpPr/>
          <p:nvPr/>
        </p:nvSpPr>
        <p:spPr>
          <a:xfrm>
            <a:off x="1188720" y="1979676"/>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'Banks lend out depositors' money.'</a:t>
            </a:r>
            <a:endParaRPr lang="en-US" sz="1450" dirty="0"/>
          </a:p>
        </p:txBody>
      </p:sp>
      <p:sp>
        <p:nvSpPr>
          <p:cNvPr id="11" name="Text 6"/>
          <p:cNvSpPr/>
          <p:nvPr/>
        </p:nvSpPr>
        <p:spPr>
          <a:xfrm>
            <a:off x="4023360" y="1979676"/>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loan is paid by crediting the borrower's account, which creates a new deposit. The first depositor's balance does not fall.</a:t>
            </a:r>
            <a:endParaRPr lang="en-US" sz="1300" dirty="0"/>
          </a:p>
        </p:txBody>
      </p:sp>
      <p:sp>
        <p:nvSpPr>
          <p:cNvPr id="12" name="Shape 7"/>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2946654"/>
            <a:ext cx="310896" cy="310896"/>
          </a:xfrm>
          <a:prstGeom prst="rect">
            <a:avLst/>
          </a:prstGeom>
        </p:spPr>
      </p:pic>
      <p:sp>
        <p:nvSpPr>
          <p:cNvPr id="14" name="Text 8"/>
          <p:cNvSpPr/>
          <p:nvPr/>
        </p:nvSpPr>
        <p:spPr>
          <a:xfrm>
            <a:off x="1188720" y="2770632"/>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'RBI fixes the amount of money.'</a:t>
            </a:r>
            <a:endParaRPr lang="en-US" sz="1450" dirty="0"/>
          </a:p>
        </p:txBody>
      </p:sp>
      <p:sp>
        <p:nvSpPr>
          <p:cNvPr id="15" name="Text 9"/>
          <p:cNvSpPr/>
          <p:nvPr/>
        </p:nvSpPr>
        <p:spPr>
          <a:xfrm>
            <a:off x="4023360" y="2770632"/>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RBI sets the policy rate and uses tools such as CRR. Broad money also depends on bank lending and how people hold money.</a:t>
            </a:r>
            <a:endParaRPr lang="en-US" sz="1300" dirty="0"/>
          </a:p>
        </p:txBody>
      </p:sp>
      <p:sp>
        <p:nvSpPr>
          <p:cNvPr id="16" name="Shape 10"/>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3737610"/>
            <a:ext cx="310896" cy="310896"/>
          </a:xfrm>
          <a:prstGeom prst="rect">
            <a:avLst/>
          </a:prstGeom>
        </p:spPr>
      </p:pic>
      <p:sp>
        <p:nvSpPr>
          <p:cNvPr id="18" name="Text 11"/>
          <p:cNvSpPr/>
          <p:nvPr/>
        </p:nvSpPr>
        <p:spPr>
          <a:xfrm>
            <a:off x="1188720" y="3561588"/>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'Faster money growth means inflation.'</a:t>
            </a:r>
            <a:endParaRPr lang="en-US" sz="1450" dirty="0"/>
          </a:p>
        </p:txBody>
      </p:sp>
      <p:sp>
        <p:nvSpPr>
          <p:cNvPr id="19" name="Text 12"/>
          <p:cNvSpPr/>
          <p:nvPr/>
        </p:nvSpPr>
        <p:spPr>
          <a:xfrm>
            <a:off x="4023360" y="3561588"/>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Money growth can add to demand, but output and velocity change too. The link is loose and slow, so it is not a forecasting rule.</a:t>
            </a:r>
            <a:endParaRPr lang="en-US" sz="1300" dirty="0"/>
          </a:p>
        </p:txBody>
      </p:sp>
      <p:sp>
        <p:nvSpPr>
          <p:cNvPr id="20"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Weekly Statistical Supplement, 9 Oct 2026 (30 Sep 2026 data); Bank of England Quarterly Bulletin 2014 Q1.</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the four components of M3 in RBI's data, and say which was the largest on 30 September 2026.</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bank lends ₹5,00,000 by crediting a borrower's account. What happens to M3 that day, and what happens when the loan is repaid out of a deposit?</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In an invented economy, nominal GDP is ₹200 and the average money stock is ₹50. What is velocity? If money doubles and velocity stays the same, what is nominal GDP?</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Money stock, reserve money and growth rates as on 30 Sep 2026; CRR 3.00%: RBI Weekly Statistical Supplement, 9 Oct 2026 (Money Stock, Reserve Money, and Ratios and Rates tables).</a:t>
            </a:r>
            <a:endParaRPr lang="en-US" sz="1000" dirty="0"/>
          </a:p>
          <a:p>
            <a:pPr marL="165100" indent="-165100">
              <a:spcAft>
                <a:spcPts val="400"/>
              </a:spcAft>
              <a:buSzPct val="100000"/>
              <a:buChar char="•"/>
            </a:pPr>
            <a:r>
              <a:rPr lang="en-US" sz="1000" dirty="0">
                <a:solidFill>
                  <a:schemeClr val="tx1"/>
                </a:solidFill>
              </a:rPr>
              <a:t>Definitions of reserve money, M1 to M4, NM2, NM3 and L1 to L3; money supply dates from 15 Dec 2025: RBI Handbook of Statistics on the Indian Economy 2025-26, Notes on Tables, 31 Jul 2026.</a:t>
            </a:r>
            <a:endParaRPr lang="en-US" sz="1000" dirty="0"/>
          </a:p>
          <a:p>
            <a:pPr marL="165100" indent="-165100">
              <a:spcAft>
                <a:spcPts val="400"/>
              </a:spcAft>
              <a:buSzPct val="100000"/>
              <a:buChar char="•"/>
            </a:pPr>
            <a:r>
              <a:rPr lang="en-US" sz="1000" dirty="0">
                <a:solidFill>
                  <a:schemeClr val="tx1"/>
                </a:solidFill>
              </a:rPr>
              <a:t>Velocity series, average M3 and M1 for 2025-26, M3 growth in 2025-26: RBI Handbook of Statistics 2025-26, Tables 38, 231 and 234, 31 Jul 2026.</a:t>
            </a:r>
            <a:endParaRPr lang="en-US" sz="1000" dirty="0"/>
          </a:p>
          <a:p>
            <a:pPr marL="165100" indent="-165100">
              <a:spcAft>
                <a:spcPts val="400"/>
              </a:spcAft>
              <a:buSzPct val="100000"/>
              <a:buChar char="•"/>
            </a:pPr>
            <a:r>
              <a:rPr lang="en-US" sz="1000" dirty="0">
                <a:solidFill>
                  <a:schemeClr val="tx1"/>
                </a:solidFill>
              </a:rPr>
              <a:t>Nominal GDP for 2025-26, ₹345.37 lakh crore: MoSPI, Press Release on National Accounts Statistics 2026, 31 Aug 2026.</a:t>
            </a:r>
            <a:endParaRPr lang="en-US" sz="1000" dirty="0"/>
          </a:p>
          <a:p>
            <a:pPr marL="165100" indent="-165100">
              <a:spcAft>
                <a:spcPts val="400"/>
              </a:spcAft>
              <a:buSzPct val="100000"/>
              <a:buChar char="•"/>
            </a:pPr>
            <a:r>
              <a:rPr lang="en-US" sz="1000" dirty="0">
                <a:solidFill>
                  <a:schemeClr val="tx1"/>
                </a:solidFill>
              </a:rPr>
              <a:t>How bank lending creates deposits: Bank of England, Quarterly Bulletin 2014 Q1, 'Money creation in the modern economy', 14 Mar 2014.</a:t>
            </a:r>
            <a:endParaRPr lang="en-US" sz="1000" dirty="0"/>
          </a:p>
          <a:p>
            <a:pPr marL="165100" indent="-165100">
              <a:spcAft>
                <a:spcPts val="400"/>
              </a:spcAft>
              <a:buSzPct val="100000"/>
              <a:buChar char="•"/>
            </a:pPr>
            <a:r>
              <a:rPr lang="en-US" sz="1000" dirty="0">
                <a:solidFill>
                  <a:schemeClr val="tx1"/>
                </a:solidFill>
              </a:rPr>
              <a:t>Demand and time parts of savings accounts: RBI Handbook of Monetary Statistics of India, Annex on money stock measures, 3 Mar 2006.</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supply</dc:title>
  <dc:subject>PptxGenJS Presentation</dc:subject>
  <dc:creator>Trustner</dc:creator>
  <cp:lastModifiedBy>Trustner</cp:lastModifiedBy>
  <cp:revision>1</cp:revision>
  <dcterms:created xsi:type="dcterms:W3CDTF">2026-10-15T19:18:19Z</dcterms:created>
  <dcterms:modified xsi:type="dcterms:W3CDTF">2026-10-15T19:18:19Z</dcterms:modified>
</cp:coreProperties>
</file>