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5B6675"/>
                </a:solidFill>
                <a:latin typeface="Arial"/>
              </a:defRPr>
            </a:pPr>
            <a:r>
              <a:rPr sz="1200" b="0" i="0" u="none" strike="noStrike">
                <a:solidFill>
                  <a:srgbClr val="5B6675"/>
                </a:solidFill>
                <a:latin typeface="Arial"/>
              </a:rPr>
              <a:t>Minimum investment per investor, ₹ lakh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Minimum (₹ lakh)</c:v>
                </c:pt>
              </c:strCache>
            </c:strRef>
          </c:tx>
          <c:spPr>
            <a:solidFill>
              <a:srgbClr val="0870B8"/>
            </a:solidFill>
            <a:effectLst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0A1628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0870B8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9A6B0F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0F5140"/>
              </a:solidFill>
              <a:effectLst/>
            </c:spPr>
          </c:dPt>
          <c:cat>
            <c:multiLvlStrRef>
              <c:f>Sheet1!$A$2:$A$4</c:f>
              <c:multiLvlStrCache>
                <c:ptCount val="3"/>
                <c:lvl>
                  <c:pt idx="0">
                    <c:v>SIF</c:v>
                  </c:pt>
                  <c:pt idx="1">
                    <c:v>PMS</c:v>
                  </c:pt>
                  <c:pt idx="2">
                    <c:v>AIF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</c:v>
                </c:pt>
                <c:pt idx="1">
                  <c:v>50</c:v>
                </c:pt>
                <c:pt idx="2">
                  <c:v>100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b="0" i="0" strike="noStrike" sz="1100" u="none">
                  <a:solidFill>
                    <a:srgbClr val="0A1628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A162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20"/>
          <c:min val="0"/>
        </c:scaling>
        <c:delete val="0"/>
        <c:axPos val="l"/>
        <c:majorGridlines>
          <c:spPr>
            <a:ln w="6350" cap="flat">
              <a:solidFill>
                <a:srgbClr val="E4DDD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675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Older training material compared 'hedge funds' with mutual funds, using American terms and dollar figures. In India the comparison a client meets is between these four. This deck describes how each is built. It does not rank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the tone here. Clients often read the ladder of minimums as a ladder of quality. SEBI's minimums say who may enter, nothing more. All four carry market risk.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SIF stands for Specialized Investment Fund, PMS for Portfolio Management Services and AIF for Alternative Investment Fund. The SIF framework came from a SEBI circular of 27 February 2025. PMS may be discretionary, non-discretionary or advisory. AIF Category I covers venture capital and similar funds, Category II covers funds such as private equity and private credit, Category III covers funds with complex trading strategies that may use leverage.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Holdings in the same fund house's regular mutual fund schemes do not count towards the SIF's ₹10 lakh. In an AIF, employees and directors of the fund or its manager may invest from ₹25 lakh, and a much lower minimum applies to social impact funds. The PMS minimum may be brought in as funds or securities. An accredited investor is one who meets SEBI's income or net-worth tests.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discretionary and non-discretionary PMS a custodian holds the securities in safekeeping; neither the manager nor the custodian becomes the owner. Accredited investors are not counted in the AIF limit of 1,000 investors. A fund house needs SEBI's approval and must meet eligibility conditions before it offers a SIF.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20% rate is the short-term rate on listed shares where securities transaction tax is paid. A SIF follows the mutual fund pattern: the investor's gain arises when units are redeemed or sold. This slide describes the mechanism only. A client's tax working is for a tax professional.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scheme counts as equity-oriented for tax when it holds at least 65% in listed domestic equity shares. For such units: 20% on gains if held 12 months or less; 12.5% on gains above ₹1.25 lakh a year if held longer. Units of schemes with more than 65% in debt, bought on or after 1 April 2023, are taxed at the investor's slab rate whatever the holding period. Do not compare the four on 'tax efficiency'; describe the rule and refer the client to a tax professional.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Exceptions: mutual fund schemes with 80% or more overseas pay within five working days, and close-ended schemes and ELSS have their own terms. Close-ended and interval SIF strategies must be listed on an exchange, though trading may be thin. Units of a close-ended AIF may be listed after final close with a minimum lot of ₹1 crore; in practice AIF units are usually illiquid. The PMS exit-load caps do not apply to large-value accredited investors.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ARN is the AMFI Registration Number. APMI is the Association of Portfolio Managers in India. Holders of a valid ARN or Series V-A certificate on 7 September 2021 are exempt from Series XXI-A until that registration or certificate expires, but still need APMI registration. NISM Series XIII no longer applies to SIFs after 21 September 2026; earlier holders are covered until expiry. In Category I and II AIFs up to one-third of the commission may be paid upfront. For AIFs NISM offers Series XIX-A and XIX-B, listed as voluntary. Whoever sells any of these distributes; none of these certificates makes a person an investment adviser.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SIF framework dates from a SEBI circular of 27 February 2025, so older material does not mention it. A SIF's gross exposure, counting securities and derivatives together, cannot exceed 100% of net assets. A Category III AIF may use leverage up to two times its NAV. Fees also differ from the American '2 and 20' shorthand: PMS fees are fixed, performance-linked or both as agreed with the client, and AIF fee terms are set in the placement memorandum. Do not quote 'typical' fees.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the second point, SIF advertisements and promotional material must carry a standard warning that they involve relatively higher risk, including potential loss of capital, liquidity risk and market volatility. On the fourth, the actual term of a fund may well be longer than three years; the point is that the figure is a fund term, not a SEBI rule.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 2: the 20% rate applies to short-term gains on listed shares where securities transaction tax is paid.Question 2: the 20% rate applies to short-term gains on listed shares where securities transaction tax is paid.
ANSWERS
Q1: Yes. ₹6 lakh + ₹4 lakh = ₹10 lakh across the strategies of that SIF, which is the minimum. The ₹8 lakh in regular mutual fund schemes does not count either way.
Q2: The client, because the client owns the shares. ₹2,00,000 × 20% = ₹40,000. This is short-term because the shares were held for 12 months or less.
Q3: The minimum is SEBI's entry rule, not a quality grade. Explain what an AIF is: privately placed, usually illiquid, in three categories with different rules, and Category III may use leverage. We describe the structures; we do not rank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the primary documents before quoting any figure. Tax points describe the law and are not tax advice. Several tax points rest on secondary summaries; confirm section numbers before quoting them to clients.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5143500"/>
          </a:xfrm>
          <a:prstGeom prst="rect">
            <a:avLst/>
          </a:prstGeom>
          <a:solidFill>
            <a:schemeClr val="accent1"/>
          </a:solidFill>
          <a:ln/>
        </p:spPr>
      </p:sp>
      <p:pic>
        <p:nvPicPr>
          <p:cNvPr id="3" name="Image 0" descr="/private/tmp/claude-501/-Users-ram-Documents-Trustner-Tech-Project-TIB-Learning/9dae82a7-0dd1-4a48-8aed-32d34f98913f/scratchpad/mfgyan/deck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457200"/>
            <a:ext cx="1289304" cy="731520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title" hasCustomPrompt="1"/>
          </p:nvPr>
        </p:nvSpPr>
        <p:spPr>
          <a:xfrm>
            <a:off x="685800" y="1783080"/>
            <a:ext cx="758952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42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685800" y="3200400"/>
            <a:ext cx="69494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6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pic>
        <p:nvPicPr>
          <p:cNvPr id="3" name="Image 0" descr="/private/tmp/claude-501/-Users-ram-Documents-Trustner-Tech-Project-TIB-Learning/9dae82a7-0dd1-4a48-8aed-32d34f98913f/scratchpad/mfgyan/deck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2128" y="274320"/>
            <a:ext cx="804672" cy="4572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4754880"/>
            <a:ext cx="7132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Trustner Learning Series  ·  For training and education only. Not investment advice.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914400"/>
            <a:ext cx="7680960" cy="1920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108960"/>
            <a:ext cx="749808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6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pic>
        <p:nvPicPr>
          <p:cNvPr id="4" name="Image 0" descr="/private/tmp/claude-501/-Users-ram-Documents-Trustner-Tech-Project-TIB-Learning/9dae82a7-0dd1-4a48-8aed-32d34f98913f/scratchpad/mfgyan/deck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2128" y="274320"/>
            <a:ext cx="804672" cy="4572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457200" y="4754880"/>
            <a:ext cx="7132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Trustner Learning Series  ·  For training and education only. Not investment advice.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1417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MARKET</a:t>
            </a:r>
            <a:endParaRPr lang="en-US" sz="1200" dirty="0"/>
          </a:p>
        </p:txBody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85800" y="1783080"/>
            <a:ext cx="7589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chemeClr val="tx1"/>
                </a:solidFill>
              </a:rPr>
              <a:t>MF vs SIF, PMS and AIF</a:t>
            </a:r>
            <a:endParaRPr lang="en-US" sz="42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85800" y="320040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Mutual funds and three other SEBI-regulated products, compared on structure, minimum, tax, exit and sale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85800" y="4343400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Rules as on 12 October 2026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4645152"/>
            <a:ext cx="7589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training and education only. Not investment advice.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914400"/>
            <a:ext cx="76809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</a:rPr>
              <a:t>The four differ in what you own, the minimum you put in and who is taxed. None is a higher grade of another.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108960"/>
            <a:ext cx="7498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A larger minimum investment is a rule about entry. It is not a sign of lower risk or of a different result. Returns are not assured in any of the four.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What each one is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1885950" cy="3035808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457200" y="1188720"/>
            <a:ext cx="1885950" cy="6400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4510" y="1408176"/>
            <a:ext cx="329184" cy="32918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85800" y="1408176"/>
            <a:ext cx="10172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MF</a:t>
            </a:r>
            <a:endParaRPr lang="en-US" sz="2800" dirty="0"/>
          </a:p>
        </p:txBody>
      </p:sp>
      <p:sp>
        <p:nvSpPr>
          <p:cNvPr id="8" name="Text 4"/>
          <p:cNvSpPr/>
          <p:nvPr/>
        </p:nvSpPr>
        <p:spPr>
          <a:xfrm>
            <a:off x="685800" y="1975104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Mutual fund</a:t>
            </a:r>
            <a:endParaRPr lang="en-US" sz="1550" dirty="0"/>
          </a:p>
        </p:txBody>
      </p:sp>
      <p:sp>
        <p:nvSpPr>
          <p:cNvPr id="9" name="Text 5"/>
          <p:cNvSpPr/>
          <p:nvPr/>
        </p:nvSpPr>
        <p:spPr>
          <a:xfrm>
            <a:off x="685800" y="2377440"/>
            <a:ext cx="142875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 from the public is pooled in a scheme. Each investor holds units of the scheme.</a:t>
            </a:r>
            <a:endParaRPr lang="en-US" sz="1250" dirty="0"/>
          </a:p>
        </p:txBody>
      </p:sp>
      <p:sp>
        <p:nvSpPr>
          <p:cNvPr id="10" name="Shape 6"/>
          <p:cNvSpPr/>
          <p:nvPr/>
        </p:nvSpPr>
        <p:spPr>
          <a:xfrm>
            <a:off x="2571750" y="1188720"/>
            <a:ext cx="1885950" cy="3035808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2571750" y="1188720"/>
            <a:ext cx="1885950" cy="64008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9060" y="1408176"/>
            <a:ext cx="329184" cy="32918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2800350" y="1408176"/>
            <a:ext cx="10172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SIF</a:t>
            </a:r>
            <a:endParaRPr lang="en-US" sz="2800" dirty="0"/>
          </a:p>
        </p:txBody>
      </p:sp>
      <p:sp>
        <p:nvSpPr>
          <p:cNvPr id="14" name="Text 9"/>
          <p:cNvSpPr/>
          <p:nvPr/>
        </p:nvSpPr>
        <p:spPr>
          <a:xfrm>
            <a:off x="2800350" y="1975104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Specialized fund</a:t>
            </a:r>
            <a:endParaRPr lang="en-US" sz="1550" dirty="0"/>
          </a:p>
        </p:txBody>
      </p:sp>
      <p:sp>
        <p:nvSpPr>
          <p:cNvPr id="15" name="Text 10"/>
          <p:cNvSpPr/>
          <p:nvPr/>
        </p:nvSpPr>
        <p:spPr>
          <a:xfrm>
            <a:off x="2800350" y="2377440"/>
            <a:ext cx="142875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product inside the mutual fund framework, under a separate brand. Pooled, with units. Seven long-short strategies.</a:t>
            </a:r>
            <a:endParaRPr lang="en-US" sz="1250" dirty="0"/>
          </a:p>
        </p:txBody>
      </p:sp>
      <p:sp>
        <p:nvSpPr>
          <p:cNvPr id="16" name="Shape 11"/>
          <p:cNvSpPr/>
          <p:nvPr/>
        </p:nvSpPr>
        <p:spPr>
          <a:xfrm>
            <a:off x="4686300" y="1188720"/>
            <a:ext cx="1885950" cy="3035808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4686300" y="1188720"/>
            <a:ext cx="1885950" cy="64008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3610" y="1408176"/>
            <a:ext cx="329184" cy="329184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4914900" y="1408176"/>
            <a:ext cx="10172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PMS</a:t>
            </a:r>
            <a:endParaRPr lang="en-US" sz="2800" dirty="0"/>
          </a:p>
        </p:txBody>
      </p:sp>
      <p:sp>
        <p:nvSpPr>
          <p:cNvPr id="20" name="Text 14"/>
          <p:cNvSpPr/>
          <p:nvPr/>
        </p:nvSpPr>
        <p:spPr>
          <a:xfrm>
            <a:off x="4914900" y="1975104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service</a:t>
            </a:r>
            <a:endParaRPr lang="en-US" sz="1550" dirty="0"/>
          </a:p>
        </p:txBody>
      </p:sp>
      <p:sp>
        <p:nvSpPr>
          <p:cNvPr id="21" name="Text 15"/>
          <p:cNvSpPr/>
          <p:nvPr/>
        </p:nvSpPr>
        <p:spPr>
          <a:xfrm>
            <a:off x="4914900" y="2377440"/>
            <a:ext cx="142875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service, not a fund. Each client has an account in their own name and owns the securities in it.</a:t>
            </a:r>
            <a:endParaRPr lang="en-US" sz="1250" dirty="0"/>
          </a:p>
        </p:txBody>
      </p:sp>
      <p:sp>
        <p:nvSpPr>
          <p:cNvPr id="22" name="Shape 16"/>
          <p:cNvSpPr/>
          <p:nvPr/>
        </p:nvSpPr>
        <p:spPr>
          <a:xfrm>
            <a:off x="6800850" y="1188720"/>
            <a:ext cx="1885950" cy="3035808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6800850" y="1188720"/>
            <a:ext cx="1885950" cy="64008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8160" y="1408176"/>
            <a:ext cx="329184" cy="329184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7029450" y="1408176"/>
            <a:ext cx="10172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AIF</a:t>
            </a:r>
            <a:endParaRPr lang="en-US" sz="2800" dirty="0"/>
          </a:p>
        </p:txBody>
      </p:sp>
      <p:sp>
        <p:nvSpPr>
          <p:cNvPr id="26" name="Text 19"/>
          <p:cNvSpPr/>
          <p:nvPr/>
        </p:nvSpPr>
        <p:spPr>
          <a:xfrm>
            <a:off x="7029450" y="1975104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Alternative fund</a:t>
            </a:r>
            <a:endParaRPr lang="en-US" sz="1550" dirty="0"/>
          </a:p>
        </p:txBody>
      </p:sp>
      <p:sp>
        <p:nvSpPr>
          <p:cNvPr id="27" name="Text 20"/>
          <p:cNvSpPr/>
          <p:nvPr/>
        </p:nvSpPr>
        <p:spPr>
          <a:xfrm>
            <a:off x="7029450" y="2377440"/>
            <a:ext cx="142875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privately placed pooled fund in one of three categories. Investors hold units, issued in demat form.</a:t>
            </a:r>
            <a:endParaRPr lang="en-US" sz="1250" dirty="0"/>
          </a:p>
        </p:txBody>
      </p:sp>
      <p:sp>
        <p:nvSpPr>
          <p:cNvPr id="28" name="Text 21"/>
          <p:cNvSpPr/>
          <p:nvPr/>
        </p:nvSpPr>
        <p:spPr>
          <a:xfrm>
            <a:off x="457200" y="4352544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SEBI Master Circular for Mutual Funds, 20 Mar 2026 (Ch. 21 for SIF); SEBI (Portfolio Managers) Regulations, 2020; SEBI (AIF) Regulations, 2012.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The minimum SEBI sets for each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5120640" cy="3108960"/>
          </a:xfrm>
          <a:prstGeom prst="roundRect">
            <a:avLst>
              <a:gd name="adj" fmla="val 176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graphicFrame>
        <p:nvGraphicFramePr>
          <p:cNvPr id="5" name="Chart 0" descr=""/>
          <p:cNvGraphicFramePr/>
          <p:nvPr/>
        </p:nvGraphicFramePr>
        <p:xfrm>
          <a:off x="548640" y="1280160"/>
          <a:ext cx="4937760" cy="2926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2"/>
          <p:cNvSpPr/>
          <p:nvPr/>
        </p:nvSpPr>
        <p:spPr>
          <a:xfrm>
            <a:off x="5760720" y="1188720"/>
            <a:ext cx="2926080" cy="3108960"/>
          </a:xfrm>
          <a:prstGeom prst="roundRect">
            <a:avLst>
              <a:gd name="adj" fmla="val 1875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5943600" y="132588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chart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5943600" y="1755648"/>
            <a:ext cx="256032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65100" indent="-1651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Mutual fund: SEBI sets no figure. Each scheme states its own minimum.</a:t>
            </a:r>
            <a:endParaRPr lang="en-US" sz="1250" dirty="0"/>
          </a:p>
          <a:p>
            <a:pPr marL="165100" indent="-1651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SIF: ₹10 lakh across all strategies of that SIF, counted by PAN.</a:t>
            </a:r>
            <a:endParaRPr lang="en-US" sz="1250" dirty="0"/>
          </a:p>
          <a:p>
            <a:pPr marL="165100" indent="-1651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PMS: ₹50 lakh per client. AIF: ₹1 crore per investor.</a:t>
            </a:r>
            <a:endParaRPr lang="en-US" sz="1250" dirty="0"/>
          </a:p>
          <a:p>
            <a:pPr marL="165100" indent="-1651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Accredited investors are exempt from the SIF, PMS and AIF minimums.</a:t>
            </a:r>
            <a:endParaRPr lang="en-US" sz="1250" dirty="0"/>
          </a:p>
        </p:txBody>
      </p:sp>
      <p:sp>
        <p:nvSpPr>
          <p:cNvPr id="9" name="Text 5"/>
          <p:cNvSpPr/>
          <p:nvPr/>
        </p:nvSpPr>
        <p:spPr>
          <a:xfrm>
            <a:off x="457200" y="4352544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SEBI Master Circular for Mutual Funds, 20 Mar 2026, para 21.4; SEBI (Portfolio Managers) Regulations, 2020; SEBI (AIF) Regulations, 2012, reg. 10(c).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What you hold and how it is offered</a:t>
            </a:r>
            <a:endParaRPr lang="en-US" sz="28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3383280"/>
                <a:gridCol w="338328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What the investor holds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How it is offered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Mutual fund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Units of a pooled scheme. The scheme owns the securities.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To the public, through a scheme information document.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SIF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Units of a pooled investment strategy.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By an eligible fund house, through an investment strategy information document.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PMS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The securities themselves, in the client's own name. Nothing is pooled.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Under an agreement between the client and the portfolio manager.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AIF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Units of a privately placed fund, not its underlying investments.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Private placement only, by memorandum. At most 1,000 investors in a scheme.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 1"/>
          <p:cNvSpPr/>
          <p:nvPr/>
        </p:nvSpPr>
        <p:spPr>
          <a:xfrm>
            <a:off x="457200" y="4352544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SEBI Master Circular for Mutual Funds, 20 Mar 2026; SEBI (Portfolio Managers) Regulations, 2020; SEBI (AIF) Regulations, 2012.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One sale, taxed in two ways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2834640" cy="2487168"/>
          </a:xfrm>
          <a:prstGeom prst="roundRect">
            <a:avLst>
              <a:gd name="adj" fmla="val 2206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132588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TRADE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1645920"/>
            <a:ext cx="246888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Listed shares bought for ₹4,00,000 are sold eight months later for ₹5,00,000.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A: a PMS manager sells for a client.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B: a mutual fund sells.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3474720" y="1188720"/>
            <a:ext cx="5212080" cy="2487168"/>
          </a:xfrm>
          <a:prstGeom prst="roundRect">
            <a:avLst>
              <a:gd name="adj" fmla="val 2206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566160" y="1261872"/>
          <a:ext cx="502920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617720"/>
              </a:tblGrid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Gain on the sale: ₹5,00,000 − ₹4,00,000 = ₹1,00,000. Held for 12 months or less, so short-term.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2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Case A: the client owns the shares, so the gain is the client's. Tax at 20%: ₹1,00,000 × 20% = ₹20,000.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3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Case B: the unit holder has sold nothing. The gain shows up in the scheme's NAV.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4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The unit holder's own capital gain arises later, when the units are redeemed, on the units' gain.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In PMS each sale in the account is the client's taxable event. In a fund it is the redemption of units.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457200" y="4498848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Illustration with assumed figures. Tax shown before surcharge and cess. Not tax advice.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Tax: in whose hands</a:t>
            </a:r>
            <a:endParaRPr lang="en-US" sz="28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554480"/>
                <a:gridCol w="3566160"/>
                <a:gridCol w="310896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Who is taxed, and when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Point to note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Mutual fund</a:t>
                      </a:r>
                      <a:endParaRPr lang="en-US" sz="12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The investor, when units are redeemed or switched, and on income distributions.</a:t>
                      </a:r>
                      <a:endParaRPr lang="en-US" sz="12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The rate depends on what the scheme holds and for how long units were held.</a:t>
                      </a:r>
                      <a:endParaRPr lang="en-US" sz="12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SIF</a:t>
                      </a:r>
                      <a:endParaRPr lang="en-US" sz="12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The investor, on the same rules as a mutual fund.</a:t>
                      </a:r>
                      <a:endParaRPr lang="en-US" sz="12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Derivative positions do not count towards the 65% equity test.</a:t>
                      </a:r>
                      <a:endParaRPr lang="en-US" sz="12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PMS</a:t>
                      </a:r>
                      <a:endParaRPr lang="en-US" sz="12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The client, on each sale in the account.</a:t>
                      </a:r>
                      <a:endParaRPr lang="en-US" sz="12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Many sales in a year mean many gains to report.</a:t>
                      </a:r>
                      <a:endParaRPr lang="en-US" sz="12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AIF Category I, II</a:t>
                      </a:r>
                      <a:endParaRPr lang="en-US" sz="12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The investor, as if the investment were made directly (pass-through).</a:t>
                      </a:r>
                      <a:endParaRPr lang="en-US" sz="12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Business income is the exception: it is taxed at the fund level.</a:t>
                      </a:r>
                      <a:endParaRPr lang="en-US" sz="12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AIF Category III</a:t>
                      </a:r>
                      <a:endParaRPr lang="en-US" sz="12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Generally the fund. No pass-through.</a:t>
                      </a:r>
                      <a:endParaRPr lang="en-US" sz="12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The investor receives income after the fund has borne tax.</a:t>
                      </a:r>
                      <a:endParaRPr lang="en-US" sz="12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1"/>
          <p:cNvSpPr/>
          <p:nvPr/>
        </p:nvSpPr>
        <p:spPr>
          <a:xfrm>
            <a:off x="457200" y="4352544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Income-tax Act, 2025, s.196, s.198 and s.224 (investment funds). Not tax advice.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Getting money out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8229600" cy="66294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21792" y="1300734"/>
            <a:ext cx="438912" cy="43891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21792" y="130073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243584" y="1188720"/>
            <a:ext cx="2286000" cy="6629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Mutual fund (open-ended)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3611880" y="1188720"/>
            <a:ext cx="4937760" cy="6629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Units can be redeemed on any business day. Proceeds are paid within three working days. An exit load of up to 3% may apply.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57200" y="1979676"/>
            <a:ext cx="8229600" cy="66294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21792" y="2091690"/>
            <a:ext cx="438912" cy="43891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21792" y="209169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1243584" y="1979676"/>
            <a:ext cx="2286000" cy="6629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SIF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3611880" y="1979676"/>
            <a:ext cx="4937760" cy="6629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strategy: daily for equity, weekly for debt, twice weekly for hybrid, or less often if the AMC decides. Up to 15 working days' notice may apply.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457200" y="2770632"/>
            <a:ext cx="8229600" cy="66294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" y="2882646"/>
            <a:ext cx="438912" cy="43891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21792" y="288264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1243584" y="2770632"/>
            <a:ext cx="2286000" cy="6629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PMS</a:t>
            </a:r>
            <a:endParaRPr lang="en-US" sz="1450" dirty="0"/>
          </a:p>
        </p:txBody>
      </p:sp>
      <p:sp>
        <p:nvSpPr>
          <p:cNvPr id="18" name="Text 15"/>
          <p:cNvSpPr/>
          <p:nvPr/>
        </p:nvSpPr>
        <p:spPr>
          <a:xfrm>
            <a:off x="3611880" y="2770632"/>
            <a:ext cx="4937760" cy="6629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lock-in; withdrawals follow the agreement and must leave the minimum. Any exit load is capped at 3%, 2%, 1% in years one to three.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457200" y="3561588"/>
            <a:ext cx="8229600" cy="66294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21792" y="3673602"/>
            <a:ext cx="438912" cy="43891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21792" y="367360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1243584" y="3561588"/>
            <a:ext cx="2286000" cy="6629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AIF</a:t>
            </a:r>
            <a:endParaRPr lang="en-US" sz="1450" dirty="0"/>
          </a:p>
        </p:txBody>
      </p:sp>
      <p:sp>
        <p:nvSpPr>
          <p:cNvPr id="23" name="Text 20"/>
          <p:cNvSpPr/>
          <p:nvPr/>
        </p:nvSpPr>
        <p:spPr>
          <a:xfrm>
            <a:off x="3611880" y="3561588"/>
            <a:ext cx="4937760" cy="6629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Category I and II are close-ended, for at least three years, and do not redeem on request. Category III may be open-ended or close-ended.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457200" y="4352544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SEBI Master Circular for Mutual Funds, 20 Mar 2026 (paras 15.3, 21.7); SEBI Master Circular for Portfolio Managers; SEBI (AIF) Regulations, 2012, reg. 13.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Who may sell each one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1885950" cy="246888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457200" y="1188720"/>
            <a:ext cx="1885950" cy="6400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4510" y="1408176"/>
            <a:ext cx="329184" cy="32918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85800" y="1408176"/>
            <a:ext cx="10172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MF</a:t>
            </a:r>
            <a:endParaRPr lang="en-US" sz="2800" dirty="0"/>
          </a:p>
        </p:txBody>
      </p:sp>
      <p:sp>
        <p:nvSpPr>
          <p:cNvPr id="8" name="Text 4"/>
          <p:cNvSpPr/>
          <p:nvPr/>
        </p:nvSpPr>
        <p:spPr>
          <a:xfrm>
            <a:off x="685800" y="1975104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ARN holder</a:t>
            </a:r>
            <a:endParaRPr lang="en-US" sz="1550" dirty="0"/>
          </a:p>
        </p:txBody>
      </p:sp>
      <p:sp>
        <p:nvSpPr>
          <p:cNvPr id="9" name="Text 5"/>
          <p:cNvSpPr/>
          <p:nvPr/>
        </p:nvSpPr>
        <p:spPr>
          <a:xfrm>
            <a:off x="685800" y="2377440"/>
            <a:ext cx="142875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NISM certificate (Series V-A or V-D) and registration with AMFI. Paid by trail commission.</a:t>
            </a:r>
            <a:endParaRPr lang="en-US" sz="1250" dirty="0"/>
          </a:p>
        </p:txBody>
      </p:sp>
      <p:sp>
        <p:nvSpPr>
          <p:cNvPr id="10" name="Shape 6"/>
          <p:cNvSpPr/>
          <p:nvPr/>
        </p:nvSpPr>
        <p:spPr>
          <a:xfrm>
            <a:off x="2571750" y="1188720"/>
            <a:ext cx="1885950" cy="246888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2571750" y="1188720"/>
            <a:ext cx="1885950" cy="64008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9060" y="1408176"/>
            <a:ext cx="329184" cy="32918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2800350" y="1408176"/>
            <a:ext cx="10172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SIF</a:t>
            </a:r>
            <a:endParaRPr lang="en-US" sz="2800" dirty="0"/>
          </a:p>
        </p:txBody>
      </p:sp>
      <p:sp>
        <p:nvSpPr>
          <p:cNvPr id="14" name="Text 9"/>
          <p:cNvSpPr/>
          <p:nvPr/>
        </p:nvSpPr>
        <p:spPr>
          <a:xfrm>
            <a:off x="2800350" y="1975104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ARN + Series V-D</a:t>
            </a:r>
            <a:endParaRPr lang="en-US" sz="1550" dirty="0"/>
          </a:p>
        </p:txBody>
      </p:sp>
      <p:sp>
        <p:nvSpPr>
          <p:cNvPr id="15" name="Text 10"/>
          <p:cNvSpPr/>
          <p:nvPr/>
        </p:nvSpPr>
        <p:spPr>
          <a:xfrm>
            <a:off x="2800350" y="2377440"/>
            <a:ext cx="142875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AMFI registration and a valid NISM certificate, Series V-D, which also covers mutual funds.</a:t>
            </a:r>
            <a:endParaRPr lang="en-US" sz="1250" dirty="0"/>
          </a:p>
        </p:txBody>
      </p:sp>
      <p:sp>
        <p:nvSpPr>
          <p:cNvPr id="16" name="Shape 11"/>
          <p:cNvSpPr/>
          <p:nvPr/>
        </p:nvSpPr>
        <p:spPr>
          <a:xfrm>
            <a:off x="4686300" y="1188720"/>
            <a:ext cx="1885950" cy="246888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4686300" y="1188720"/>
            <a:ext cx="1885950" cy="64008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3610" y="1408176"/>
            <a:ext cx="329184" cy="329184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4914900" y="1408176"/>
            <a:ext cx="10172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PMS</a:t>
            </a:r>
            <a:endParaRPr lang="en-US" sz="2800" dirty="0"/>
          </a:p>
        </p:txBody>
      </p:sp>
      <p:sp>
        <p:nvSpPr>
          <p:cNvPr id="20" name="Text 14"/>
          <p:cNvSpPr/>
          <p:nvPr/>
        </p:nvSpPr>
        <p:spPr>
          <a:xfrm>
            <a:off x="4914900" y="1975104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APMI-registered</a:t>
            </a:r>
            <a:endParaRPr lang="en-US" sz="1550" dirty="0"/>
          </a:p>
        </p:txBody>
      </p:sp>
      <p:sp>
        <p:nvSpPr>
          <p:cNvPr id="21" name="Text 15"/>
          <p:cNvSpPr/>
          <p:nvPr/>
        </p:nvSpPr>
        <p:spPr>
          <a:xfrm>
            <a:off x="4914900" y="2377440"/>
            <a:ext cx="142875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NISM Series XXI-A certificate and registration with APMI. No upfront commission; trail only.</a:t>
            </a:r>
            <a:endParaRPr lang="en-US" sz="1250" dirty="0"/>
          </a:p>
        </p:txBody>
      </p:sp>
      <p:sp>
        <p:nvSpPr>
          <p:cNvPr id="22" name="Shape 16"/>
          <p:cNvSpPr/>
          <p:nvPr/>
        </p:nvSpPr>
        <p:spPr>
          <a:xfrm>
            <a:off x="6800850" y="1188720"/>
            <a:ext cx="1885950" cy="246888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6800850" y="1188720"/>
            <a:ext cx="1885950" cy="64008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8160" y="1408176"/>
            <a:ext cx="329184" cy="329184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7029450" y="1408176"/>
            <a:ext cx="10172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AIF</a:t>
            </a:r>
            <a:endParaRPr lang="en-US" sz="2800" dirty="0"/>
          </a:p>
        </p:txBody>
      </p:sp>
      <p:sp>
        <p:nvSpPr>
          <p:cNvPr id="26" name="Text 19"/>
          <p:cNvSpPr/>
          <p:nvPr/>
        </p:nvSpPr>
        <p:spPr>
          <a:xfrm>
            <a:off x="7029450" y="1975104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offer</a:t>
            </a:r>
            <a:endParaRPr lang="en-US" sz="1550" dirty="0"/>
          </a:p>
        </p:txBody>
      </p:sp>
      <p:sp>
        <p:nvSpPr>
          <p:cNvPr id="27" name="Text 20"/>
          <p:cNvSpPr/>
          <p:nvPr/>
        </p:nvSpPr>
        <p:spPr>
          <a:xfrm>
            <a:off x="7029450" y="2377440"/>
            <a:ext cx="142875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Offered privately. A direct plan must be available. Category III pays trail commission only.</a:t>
            </a:r>
            <a:endParaRPr lang="en-US" sz="1250" dirty="0"/>
          </a:p>
        </p:txBody>
      </p:sp>
      <p:sp>
        <p:nvSpPr>
          <p:cNvPr id="28" name="Shape 21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9" name="Text 22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An ARN alone covers mutual funds only. SIF and PMS need more; AIF has voluntary NISM exams.</a:t>
            </a:r>
            <a:endParaRPr lang="en-US" sz="1350" dirty="0"/>
          </a:p>
        </p:txBody>
      </p:sp>
      <p:sp>
        <p:nvSpPr>
          <p:cNvPr id="30" name="Text 23"/>
          <p:cNvSpPr/>
          <p:nvPr/>
        </p:nvSpPr>
        <p:spPr>
          <a:xfrm>
            <a:off x="457200" y="448056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SEBI circular of 21 Jul 2026 (SIF certification); SEBI Master Circulars for Portfolio Managers (16 Jul 2025) and AIFs (3 Jun 2026); AMFI.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If you learnt this from older material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40005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457200" y="1188720"/>
            <a:ext cx="4000500" cy="50292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58368" y="118872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What older decks say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58368" y="1810512"/>
            <a:ext cx="3611880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Hedge funds are virtually unregulated.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Mutual funds cannot take short positions.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Entry is set by dollar tests for US investors.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686300" y="1188720"/>
            <a:ext cx="40005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686300" y="1188720"/>
            <a:ext cx="4000500" cy="502920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887468" y="118872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What holds now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887468" y="1810512"/>
            <a:ext cx="3611880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In India such funds register with SEBI as Category III AIFs.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Schemes may hedge with derivatives and short under stock lending.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SEBI sets rupee minimums: ₹10 lakh, ₹50 lakh, ₹1 crore.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A SIF may hold unhedged short derivative positions up to 25% of net assets. It may not use leverage.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457200" y="448056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SEBI Master Circular for Mutual Funds, 20 Mar 2026 (para 13.6.1, Ch. 21); SEBI (AIF) Regulations, 2012.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Four things people get wrong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8229600" cy="66294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1364742"/>
            <a:ext cx="310896" cy="31089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88720" y="1188720"/>
            <a:ext cx="2743200" cy="6629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'A higher minimum means lower risk.'</a:t>
            </a:r>
            <a:endParaRPr lang="en-US" sz="1450" dirty="0"/>
          </a:p>
        </p:txBody>
      </p:sp>
      <p:sp>
        <p:nvSpPr>
          <p:cNvPr id="7" name="Text 3"/>
          <p:cNvSpPr/>
          <p:nvPr/>
        </p:nvSpPr>
        <p:spPr>
          <a:xfrm>
            <a:off x="4023360" y="1188720"/>
            <a:ext cx="4480560" cy="6629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minimum is an entry rule. A Category III AIF, with the highest minimum, may use leverage, which can magnify losses.</a:t>
            </a:r>
            <a:endParaRPr lang="en-US" sz="1300" dirty="0"/>
          </a:p>
        </p:txBody>
      </p:sp>
      <p:sp>
        <p:nvSpPr>
          <p:cNvPr id="8" name="Shape 4"/>
          <p:cNvSpPr/>
          <p:nvPr/>
        </p:nvSpPr>
        <p:spPr>
          <a:xfrm>
            <a:off x="457200" y="1979676"/>
            <a:ext cx="8229600" cy="66294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2155698"/>
            <a:ext cx="310896" cy="31089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188720" y="1979676"/>
            <a:ext cx="2743200" cy="6629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'A SIF is a hedge fund for ₹10 lakh.'</a:t>
            </a:r>
            <a:endParaRPr lang="en-US" sz="1450" dirty="0"/>
          </a:p>
        </p:txBody>
      </p:sp>
      <p:sp>
        <p:nvSpPr>
          <p:cNvPr id="11" name="Text 6"/>
          <p:cNvSpPr/>
          <p:nvPr/>
        </p:nvSpPr>
        <p:spPr>
          <a:xfrm>
            <a:off x="4023360" y="1979676"/>
            <a:ext cx="4480560" cy="6629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a mutual fund product. Gross exposure is capped at 100% of net assets, so there is no leverage.</a:t>
            </a:r>
            <a:endParaRPr lang="en-US" sz="1300" dirty="0"/>
          </a:p>
        </p:txBody>
      </p:sp>
      <p:sp>
        <p:nvSpPr>
          <p:cNvPr id="12" name="Shape 7"/>
          <p:cNvSpPr/>
          <p:nvPr/>
        </p:nvSpPr>
        <p:spPr>
          <a:xfrm>
            <a:off x="457200" y="2770632"/>
            <a:ext cx="8229600" cy="66294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2946654"/>
            <a:ext cx="310896" cy="310896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188720" y="2770632"/>
            <a:ext cx="2743200" cy="6629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'PMS is a kind of fund.'</a:t>
            </a:r>
            <a:endParaRPr lang="en-US" sz="1450" dirty="0"/>
          </a:p>
        </p:txBody>
      </p:sp>
      <p:sp>
        <p:nvSpPr>
          <p:cNvPr id="15" name="Text 9"/>
          <p:cNvSpPr/>
          <p:nvPr/>
        </p:nvSpPr>
        <p:spPr>
          <a:xfrm>
            <a:off x="4023360" y="2770632"/>
            <a:ext cx="4480560" cy="6629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a service on an individual account. The client owns each security and is taxed on each sale.</a:t>
            </a:r>
            <a:endParaRPr lang="en-US" sz="1300" dirty="0"/>
          </a:p>
        </p:txBody>
      </p:sp>
      <p:sp>
        <p:nvSpPr>
          <p:cNvPr id="16" name="Shape 10"/>
          <p:cNvSpPr/>
          <p:nvPr/>
        </p:nvSpPr>
        <p:spPr>
          <a:xfrm>
            <a:off x="457200" y="3561588"/>
            <a:ext cx="8229600" cy="66294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" y="3737610"/>
            <a:ext cx="310896" cy="310896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188720" y="3561588"/>
            <a:ext cx="2743200" cy="6629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'Every AIF locks money for ten years.'</a:t>
            </a:r>
            <a:endParaRPr lang="en-US" sz="1450" dirty="0"/>
          </a:p>
        </p:txBody>
      </p:sp>
      <p:sp>
        <p:nvSpPr>
          <p:cNvPr id="19" name="Text 12"/>
          <p:cNvSpPr/>
          <p:nvPr/>
        </p:nvSpPr>
        <p:spPr>
          <a:xfrm>
            <a:off x="4023360" y="3561588"/>
            <a:ext cx="4480560" cy="6629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SEBI's rule for Category I and II is close-ended with at least three years. The actual term is in each fund's placement memorandum.</a:t>
            </a:r>
            <a:endParaRPr lang="en-US" sz="1300" dirty="0"/>
          </a:p>
        </p:txBody>
      </p:sp>
      <p:sp>
        <p:nvSpPr>
          <p:cNvPr id="20" name="Text 13"/>
          <p:cNvSpPr/>
          <p:nvPr/>
        </p:nvSpPr>
        <p:spPr>
          <a:xfrm>
            <a:off x="457200" y="4352544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slides 3, 7, 8 and 10; SEBI Master Circular for Mutual Funds, 20 Mar 2026, Ch. 21; SEBI (AIF) Regulations, 2012, reg. 13.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Check yourself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8229600" cy="1014984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21792" y="1188720"/>
            <a:ext cx="54864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Q1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1280160" y="1188720"/>
            <a:ext cx="72237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investor holds ₹6 lakh in one strategy and ₹4 lakh in another strategy of the same SIF, and ₹8 lakh in that fund house's regular schemes. Is the SIF minimum met?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457200" y="2350008"/>
            <a:ext cx="8229600" cy="1014984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21792" y="2350008"/>
            <a:ext cx="54864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Q2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280160" y="2350008"/>
            <a:ext cx="72237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PMS manager sells listed shares in a client's account after 5 months at a gain of ₹2,00,000. Who has the gain, and what is the tax at 20% before surcharge and cess?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457200" y="3511296"/>
            <a:ext cx="8229600" cy="1014984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21792" y="3511296"/>
            <a:ext cx="54864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Q3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1280160" y="3511296"/>
            <a:ext cx="72237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client says: 'AIFs need ₹1 crore, so they must be the top-quality option.' How do you respond?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Sources and disclaimer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8229600" cy="224028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1298448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FOR THE FIGURES IN THIS DECK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658368" y="1591056"/>
            <a:ext cx="7827264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chemeClr val="tx1"/>
                </a:solidFill>
              </a:rPr>
              <a:t>SEBI Master Circular for Mutual Funds, 20 March 2026, including Chapter 21 (Specialized Investment Funds); SEBI circular of 21 July 2026 on SIF distributor certification.</a:t>
            </a:r>
            <a:endParaRPr lang="en-US" sz="105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chemeClr val="tx1"/>
                </a:solidFill>
              </a:rPr>
              <a:t>SEBI (Portfolio Managers) Regulations, 2020, as amended to 3 September 2025; SEBI Master Circular for Portfolio Managers, 16 July 2025.</a:t>
            </a:r>
            <a:endParaRPr lang="en-US" sz="105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chemeClr val="tx1"/>
                </a:solidFill>
              </a:rPr>
              <a:t>SEBI (Alternative Investment Funds) Regulations, 2012, as amended to 14 July 2026; SEBI Master Circular for AIFs, 3 June 2026.</a:t>
            </a:r>
            <a:endParaRPr lang="en-US" sz="105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chemeClr val="tx1"/>
                </a:solidFill>
              </a:rPr>
              <a:t>Tax: Income-tax Act, 2025, as summarised in Trustner Academy's verified fact sheet, 7 October 2026 (partly from secondary sources).</a:t>
            </a:r>
            <a:endParaRPr lang="en-US" sz="105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chemeClr val="tx1"/>
                </a:solidFill>
              </a:rPr>
              <a:t>Trustner Academy's SIF, PMS and AIF lessons and investments fact sheet were used as working references.</a:t>
            </a:r>
            <a:endParaRPr lang="en-US" sz="105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chemeClr val="tx1"/>
                </a:solidFill>
              </a:rPr>
              <a:t>The trade in the example and the investors in the quiz are invented. Figures are assumed.</a:t>
            </a:r>
            <a:endParaRPr lang="en-US" sz="1050" dirty="0"/>
          </a:p>
        </p:txBody>
      </p:sp>
      <p:sp>
        <p:nvSpPr>
          <p:cNvPr id="7" name="Shape 4"/>
          <p:cNvSpPr/>
          <p:nvPr/>
        </p:nvSpPr>
        <p:spPr>
          <a:xfrm>
            <a:off x="457200" y="3566160"/>
            <a:ext cx="8229600" cy="96012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58368" y="3639312"/>
            <a:ext cx="782726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material is for training and investor education only. It is not investment, tax or legal advice and is not a recommendation to buy, sell or hold any security or scheme. Examples use assumed figures unless a source and date are shown. Mutual fund investments are subject to market risks; read all scheme related documents carefully. Trustner Asset Services Pvt. Ltd. is an AMFI-registered Mutual Fund Distributor (ARN-286886).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rustner Paper">
  <a:themeElements>
    <a:clrScheme name="Trustner Paper">
      <a:dk1>
        <a:srgbClr val="0A1628"/>
      </a:dk1>
      <a:lt1>
        <a:srgbClr val="FBF7EF"/>
      </a:lt1>
      <a:dk2>
        <a:srgbClr val="0870B8"/>
      </a:dk2>
      <a:lt2>
        <a:srgbClr val="F3ECE0"/>
      </a:lt2>
      <a:accent1>
        <a:srgbClr val="0870B8"/>
      </a:accent1>
      <a:accent2>
        <a:srgbClr val="9A6B0F"/>
      </a:accent2>
      <a:accent3>
        <a:srgbClr val="0F5140"/>
      </a:accent3>
      <a:accent4>
        <a:srgbClr val="B4532A"/>
      </a:accent4>
      <a:accent5>
        <a:srgbClr val="E4DDD0"/>
      </a:accent5>
      <a:accent6>
        <a:srgbClr val="5B6675"/>
      </a:accent6>
      <a:hlink>
        <a:srgbClr val="0870B8"/>
      </a:hlink>
      <a:folHlink>
        <a:srgbClr val="5B6675"/>
      </a:folHlink>
    </a:clrScheme>
    <a:fontScheme name="Trustner Paper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Trustner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Mutual funds vs SIF, PMS and AIF</dc:title>
  <dc:subject>PptxGenJS Presentation</dc:subject>
  <dc:creator>Trustner</dc:creator>
  <cp:lastModifiedBy>Trustner</cp:lastModifiedBy>
  <cp:revision>1</cp:revision>
  <dcterms:created xsi:type="dcterms:W3CDTF">2026-10-12T12:00:04Z</dcterms:created>
  <dcterms:modified xsi:type="dcterms:W3CDTF">2026-10-12T12:00:04Z</dcterms:modified>
</cp:coreProperties>
</file>