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if a company's balance sheet shows low debt, can you be sure it does not owe much? The answer is no. Some real obligations sit outside the balance sheet. This deck shows which, why, and where to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up for a moment. The point is not that companies cheat; it is that the balance sheet has edges, and a careful reader checks what lies just beyond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Guarantees and the like are 'contingent liabilities': they turn into a real cost only if an event happens. Operating leases were the big everyday example until the lease rules changed in 2019.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Debt-to-equity compares what a company owes with what its owners have put in. A ratio of 2.0 reading as 3.0 once the lease is counted is a large difference for a lender or an analyst.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present off-balance-sheet financing as automatically wrong. Leasing instead of buying is normal. The concern is when a structure is used mainly to disguise how much a company really owes.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Powers Report says the entities were kept off the books partly so that leverage ratios would look better to analysts and rating agencies. Enron is named because it is a documented case, sourced to official documents; we name no present-day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government is not a company, but the idea is identical: an obligation moved off the main statement still has to be met. This is named because it is an official audit finding, not a private company's accounts.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decks were written before Ind AS 116. The big exception that remains: short-term leases (12 months or less) and low-value leases can still be kept off the balance sheet, and lessor accounting is largely unchanged.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thread through all four: read the notes. The face of the balance sheet is a summary, and the notes are where the obligations that do not fit on it are described.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Reported debt-to-equity = 400 ÷ 200 = 2.0. Counting the lease, debt becomes ₹600 crore, so debt-to-equity = 600 ÷ 200 = 3.0. The obligation was real either way.
Q2: From 1 April 2019 it requires a lessee to put most leases over 12 months on the balance sheet, as a right-of-use asset and a lease liability. It ended the off-balance-sheet treatment of operating leases for lessees (short-term and low-value leases are exempt).
Q3: Mainly in the notes to the accounts, not on the face of the balance sheet. A contingent liability becomes a real liability only if the event it depends on actually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Off-balance-sheet items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Real obligations that do not show up as debt on the balance sheet, and how to find them</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Accounting rules in force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balance sheet does not always show everything a company owes.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Some real obligations, from leases to guarantees, have at times sat outside it. You find them in the notes to the accounts, not on the face of the statement.</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counts as off-balance-sheet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Operating leases</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Rented assets used for years. Until 2019, under Ind AS, rent was only an expense, with no asset or debt on the books.</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Guarantees</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promise to pay if someone else defaults. Often only noted, not booked, unless the other party actually fails.</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Group vehicles</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Debt or risky assets parked in a subsidiary or special purpose vehicle, outside the parent's own balance sheet.</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Securitisation</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Selling a pool of loans or receivables for cash now, moving them off the seller's balance sheet.</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These are real commitments. The question is whether they show as debt, or only in the notes.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an off-balance-sheet lease hides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company reports debt of ₹400 crore and equity of ₹200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also uses assets under a long operating lease. The payments are worth ₹200 crore today. These figures are invented.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Reported debt-to-equity = ₹400 ÷ ₹200 = 2.0.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Under the old rules the lease was off the balance sheet, so it did not count as debt.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Count the lease as debt: total = ₹400 + ₹200 = ₹600 crore. Debt-to-equity = ₹600 ÷ ₹200 = 3.0.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obligation to pay the rent was always real. The accounting simply did not show it as debt.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Off-balance-sheet items can make leverage look lower than it is, as Ind AS 116 changed for leases.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invented, round figures. Not a forecast and not a view on any company.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companies use off-balance-sheet items</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Lower reported gearing</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Keeping debt off the books makes the debt-to-equity ratio look smaller than the full set of obligations would.</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Stay within loan covenants</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Loan agreements often cap a borrower's debt ratios. Off-balance-sheet funding can keep a company inside those caps.</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Move risk to a separate entity</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subsidiary or special purpose vehicle can hold a risky project, so its debt sits apart from the parent's books.</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Flatter return ratios</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Fewer assets on the books can make return on assets look higher for the same amount of profit.</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Some of this is ordinary, legitimate financing; some hides the true position. Check the notes.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documented lesson: Enron</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structure</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Enron placed debt and weak assets in special purpose entities treated as outside the group, so they did not appear on its balance sheet.</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collapse</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When the hidden obligations surfaced, the company filed for bankruptcy in December 2001. Investors had not seen the true debt.</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response</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US enacted the Sarbanes-Oxley Act in 2002. Section 401(a) requires disclosing material off-balance-sheet arrangements.</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lesson: a real obligation kept off the balance sheet is still a real obligation.</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Report of the Special Investigative Committee of Enron's board (Powers Report), filed with the SEC, Feb 2002; Sarbanes-Oxley Act of 2002, s.401(a).</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An Indian example: off-budget borrowing</a:t>
            </a:r>
            <a:endParaRPr lang="en-US" sz="2800" dirty="0"/>
          </a:p>
        </p:txBody>
      </p:sp>
      <p:sp>
        <p:nvSpPr>
          <p:cNvPr id="4" name="Shape 1"/>
          <p:cNvSpPr/>
          <p:nvPr/>
        </p:nvSpPr>
        <p:spPr>
          <a:xfrm>
            <a:off x="457200" y="1188720"/>
            <a:ext cx="8229600" cy="737616"/>
          </a:xfrm>
          <a:prstGeom prst="roundRect">
            <a:avLst>
              <a:gd name="adj" fmla="val 7438"/>
            </a:avLst>
          </a:prstGeom>
          <a:solidFill>
            <a:srgbClr val="FFFFFF"/>
          </a:solidFill>
          <a:ln w="9525">
            <a:solidFill>
              <a:schemeClr val="accent5"/>
            </a:solidFill>
            <a:prstDash val="solid"/>
          </a:ln>
        </p:spPr>
      </p:sp>
      <p:sp>
        <p:nvSpPr>
          <p:cNvPr id="5" name="Shape 2"/>
          <p:cNvSpPr/>
          <p:nvPr/>
        </p:nvSpPr>
        <p:spPr>
          <a:xfrm>
            <a:off x="621792" y="1338072"/>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3807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737616"/>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it worked</a:t>
            </a:r>
            <a:endParaRPr lang="en-US" sz="1450" dirty="0"/>
          </a:p>
        </p:txBody>
      </p:sp>
      <p:sp>
        <p:nvSpPr>
          <p:cNvPr id="8" name="Text 5"/>
          <p:cNvSpPr/>
          <p:nvPr/>
        </p:nvSpPr>
        <p:spPr>
          <a:xfrm>
            <a:off x="3611880" y="1188720"/>
            <a:ext cx="4937760" cy="737616"/>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Centre funded part of its food-subsidy bill through loans an agency took from the National Small Savings Fund, keeping the cost off the Budget.</a:t>
            </a:r>
            <a:endParaRPr lang="en-US" sz="1300" dirty="0"/>
          </a:p>
        </p:txBody>
      </p:sp>
      <p:sp>
        <p:nvSpPr>
          <p:cNvPr id="9" name="Shape 6"/>
          <p:cNvSpPr/>
          <p:nvPr/>
        </p:nvSpPr>
        <p:spPr>
          <a:xfrm>
            <a:off x="457200" y="2054352"/>
            <a:ext cx="8229600" cy="737616"/>
          </a:xfrm>
          <a:prstGeom prst="roundRect">
            <a:avLst>
              <a:gd name="adj" fmla="val 7438"/>
            </a:avLst>
          </a:prstGeom>
          <a:solidFill>
            <a:srgbClr val="FFFFFF"/>
          </a:solidFill>
          <a:ln w="9525">
            <a:solidFill>
              <a:schemeClr val="accent5"/>
            </a:solidFill>
            <a:prstDash val="solid"/>
          </a:ln>
        </p:spPr>
      </p:sp>
      <p:sp>
        <p:nvSpPr>
          <p:cNvPr id="10" name="Shape 7"/>
          <p:cNvSpPr/>
          <p:nvPr/>
        </p:nvSpPr>
        <p:spPr>
          <a:xfrm>
            <a:off x="621792" y="2203704"/>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20370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2054352"/>
            <a:ext cx="2286000" cy="737616"/>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the auditor found</a:t>
            </a:r>
            <a:endParaRPr lang="en-US" sz="1450" dirty="0"/>
          </a:p>
        </p:txBody>
      </p:sp>
      <p:sp>
        <p:nvSpPr>
          <p:cNvPr id="13" name="Text 10"/>
          <p:cNvSpPr/>
          <p:nvPr/>
        </p:nvSpPr>
        <p:spPr>
          <a:xfrm>
            <a:off x="3611880" y="2054352"/>
            <a:ext cx="4937760" cy="737616"/>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CAG found Rs 7.63 lakh crore of Public Account liabilities left out. Counting it, total liability was 50.5% of GDP for 2016-17, not 45.5%.</a:t>
            </a:r>
            <a:endParaRPr lang="en-US" sz="1300" dirty="0"/>
          </a:p>
        </p:txBody>
      </p:sp>
      <p:sp>
        <p:nvSpPr>
          <p:cNvPr id="14" name="Shape 11"/>
          <p:cNvSpPr/>
          <p:nvPr/>
        </p:nvSpPr>
        <p:spPr>
          <a:xfrm>
            <a:off x="457200" y="2919984"/>
            <a:ext cx="8229600" cy="737616"/>
          </a:xfrm>
          <a:prstGeom prst="roundRect">
            <a:avLst>
              <a:gd name="adj" fmla="val 7438"/>
            </a:avLst>
          </a:prstGeom>
          <a:solidFill>
            <a:srgbClr val="FFFFFF"/>
          </a:solidFill>
          <a:ln w="9525">
            <a:solidFill>
              <a:schemeClr val="accent5"/>
            </a:solidFill>
            <a:prstDash val="solid"/>
          </a:ln>
        </p:spPr>
      </p:sp>
      <p:sp>
        <p:nvSpPr>
          <p:cNvPr id="15" name="Shape 12"/>
          <p:cNvSpPr/>
          <p:nvPr/>
        </p:nvSpPr>
        <p:spPr>
          <a:xfrm>
            <a:off x="621792" y="306933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306933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919984"/>
            <a:ext cx="2286000" cy="737616"/>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changed</a:t>
            </a:r>
            <a:endParaRPr lang="en-US" sz="1450" dirty="0"/>
          </a:p>
        </p:txBody>
      </p:sp>
      <p:sp>
        <p:nvSpPr>
          <p:cNvPr id="18" name="Text 15"/>
          <p:cNvSpPr/>
          <p:nvPr/>
        </p:nvSpPr>
        <p:spPr>
          <a:xfrm>
            <a:off x="3611880" y="2919984"/>
            <a:ext cx="4937760" cy="737616"/>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From the 2021-22 Budget the government brought the food-subsidy cost back on to the Budget and began repaying those loans.</a:t>
            </a:r>
            <a:endParaRPr lang="en-US" sz="1300" dirty="0"/>
          </a:p>
        </p:txBody>
      </p:sp>
      <p:sp>
        <p:nvSpPr>
          <p:cNvPr id="19" name="Shape 16"/>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7"/>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Off the budget is not the same as off the hook. The borrowing was always the government's.</a:t>
            </a:r>
            <a:endParaRPr lang="en-US" sz="1350" dirty="0"/>
          </a:p>
        </p:txBody>
      </p:sp>
      <p:sp>
        <p:nvSpPr>
          <p:cNvPr id="21" name="Text 18"/>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CAG Report No. 20 of 2018 (FRBM compliance, 2016-17), tabled 8 Jan 2019; Union Budget 2021-22 documents.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Operating leases are off the balance sheet; you see only a rent expense and a note.</a:t>
            </a:r>
            <a:endParaRPr lang="en-US" sz="1400" dirty="0"/>
          </a:p>
          <a:p>
            <a:pPr marL="177800" indent="-177800">
              <a:spcAft>
                <a:spcPts val="500"/>
              </a:spcAft>
              <a:buSzPct val="100000"/>
              <a:buChar char="•"/>
            </a:pPr>
            <a:r>
              <a:rPr lang="en-US" sz="1400" dirty="0">
                <a:solidFill>
                  <a:schemeClr val="tx1"/>
                </a:solidFill>
              </a:rPr>
              <a:t>A company's lease commitments do not count as debt.</a:t>
            </a:r>
            <a:endParaRPr lang="en-US" sz="1400" dirty="0"/>
          </a:p>
          <a:p>
            <a:pPr marL="177800" indent="-177800">
              <a:spcAft>
                <a:spcPts val="500"/>
              </a:spcAft>
              <a:buSzPct val="100000"/>
              <a:buChar char="•"/>
            </a:pPr>
            <a:r>
              <a:rPr lang="en-US" sz="1400" dirty="0">
                <a:solidFill>
                  <a:schemeClr val="tx1"/>
                </a:solidFill>
              </a:rPr>
              <a:t>To find lease obligations, you dig through the notes to the accounts.</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From 1 Apr 2019 Ind AS 116 puts most leases over 12 months on the balance sheet (Ind AS firms).</a:t>
            </a:r>
            <a:endParaRPr lang="en-US" sz="1400" dirty="0"/>
          </a:p>
          <a:p>
            <a:pPr marL="177800" indent="-177800">
              <a:spcAft>
                <a:spcPts val="500"/>
              </a:spcAft>
              <a:buSzPct val="100000"/>
              <a:buChar char="•"/>
            </a:pPr>
            <a:r>
              <a:rPr lang="en-US" sz="1400" dirty="0">
                <a:solidFill>
                  <a:schemeClr val="tx1"/>
                </a:solidFill>
              </a:rPr>
              <a:t>A right-of-use asset and a lease liability now appear on the statement itself.</a:t>
            </a:r>
            <a:endParaRPr lang="en-US" sz="1400" dirty="0"/>
          </a:p>
          <a:p>
            <a:pPr marL="177800" indent="-177800">
              <a:spcAft>
                <a:spcPts val="500"/>
              </a:spcAft>
              <a:buSzPct val="100000"/>
              <a:buChar char="•"/>
            </a:pPr>
            <a:r>
              <a:rPr lang="en-US" sz="1400" dirty="0">
                <a:solidFill>
                  <a:schemeClr val="tx1"/>
                </a:solidFill>
              </a:rPr>
              <a:t>Lease liabilities now sit on the balance sheet, apart from borrowings. Check ratio definitions.</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obligation to pay rent never changed. Where it is shown did, from 1 April 2019.</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Ind AS 116 Leases, notified by the Ministry of Corporate Affairs on 30 Mar 2019, effective 1 Apr 2019.</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'Off-balance-sheet means hidden or illegal.'</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Much of it is legitimate and disclosed in the notes. The concern is only when a structure is used mainly to mislead.</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'Not shown as debt, so not a risk.'</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guarantee or a lease is a real commitment. It can become a cash outflow whatever the accounting happens to show.</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balance sheet shows all debts.'</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Contingent liabilities, many guarantees and some commitments sit in the notes, not on the face of the balance sheet.</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'Ind AS 116 ended off-balance-sheet items.'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moved most leases on to the balance sheet. Guarantees, contingent liabilities and some structures are still off it.</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reports debt of ₹400 crore and equity of ₹200 crore, plus a ₹200 crore off-balance-sheet operating lease. How does counting the lease change debt-to-equity?</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did Ind AS 116 change, and from when?</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Where on a company's accounts would you look for guarantees and contingent liabilities?</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Ind AS 116 (MCA, 30 Mar 2019, effective 1 Apr 2019): lessees book a right-of-use asset and lease liability for leases over 12 months, except short-term and low-value ones.</a:t>
            </a:r>
            <a:endParaRPr lang="en-US" sz="1000" dirty="0"/>
          </a:p>
          <a:p>
            <a:pPr marL="165100" indent="-165100">
              <a:spcAft>
                <a:spcPts val="400"/>
              </a:spcAft>
              <a:buSzPct val="100000"/>
              <a:buChar char="•"/>
            </a:pPr>
            <a:r>
              <a:rPr lang="en-US" sz="1000" dirty="0">
                <a:solidFill>
                  <a:schemeClr val="tx1"/>
                </a:solidFill>
              </a:rPr>
              <a:t>Understated Public Account liabilities (Rs 7,63,280 crore) put the Centre's total liability for 2016-17 at 50.5% of GDP (Rs 76,69,545 crore), not 45.5%: CAG Report 20 of 2018, 8 Jan 2019.</a:t>
            </a:r>
            <a:endParaRPr lang="en-US" sz="1000" dirty="0"/>
          </a:p>
          <a:p>
            <a:pPr marL="165100" indent="-165100">
              <a:spcAft>
                <a:spcPts val="400"/>
              </a:spcAft>
              <a:buSzPct val="100000"/>
              <a:buChar char="•"/>
            </a:pPr>
            <a:r>
              <a:rPr lang="en-US" sz="1000" dirty="0">
                <a:solidFill>
                  <a:schemeClr val="tx1"/>
                </a:solidFill>
              </a:rPr>
              <a:t>Government brought the food-subsidy cost on to the Budget and began repaying the loans: Union Budget 2021-22 documents (Feb 2021).</a:t>
            </a:r>
            <a:endParaRPr lang="en-US" sz="1000" dirty="0"/>
          </a:p>
          <a:p>
            <a:pPr marL="165100" indent="-165100">
              <a:spcAft>
                <a:spcPts val="400"/>
              </a:spcAft>
              <a:buSzPct val="100000"/>
              <a:buChar char="•"/>
            </a:pPr>
            <a:r>
              <a:rPr lang="en-US" sz="1000" dirty="0">
                <a:solidFill>
                  <a:schemeClr val="tx1"/>
                </a:solidFill>
              </a:rPr>
              <a:t>Enron used special purpose entities to keep debt off its balance sheet and filed for bankruptcy in December 2001: Powers Report, filed with the SEC, Feb 2002.</a:t>
            </a:r>
            <a:endParaRPr lang="en-US" sz="1000" dirty="0"/>
          </a:p>
          <a:p>
            <a:pPr marL="165100" indent="-165100">
              <a:spcAft>
                <a:spcPts val="400"/>
              </a:spcAft>
              <a:buSzPct val="100000"/>
              <a:buChar char="•"/>
            </a:pPr>
            <a:r>
              <a:rPr lang="en-US" sz="1000" dirty="0">
                <a:solidFill>
                  <a:schemeClr val="tx1"/>
                </a:solidFill>
              </a:rPr>
              <a:t>The US enacted the Sarbanes-Oxley Act in 2002; s.401(a) requires disclosing material off-balance-sheet arrangements.</a:t>
            </a:r>
            <a:endParaRPr lang="en-US" sz="1000" dirty="0"/>
          </a:p>
          <a:p>
            <a:pPr marL="165100" indent="-165100">
              <a:spcAft>
                <a:spcPts val="400"/>
              </a:spcAft>
              <a:buSzPct val="100000"/>
              <a:buChar char="•"/>
            </a:pPr>
            <a:r>
              <a:rPr lang="en-US" sz="1000" dirty="0">
                <a:solidFill>
                  <a:schemeClr val="tx1"/>
                </a:solidFill>
              </a:rPr>
              <a:t>All figures in the worked example are invented for illustration and refer to no real company.</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Off-balance-sheet items</dc:title>
  <dc:subject>PptxGenJS Presentation</dc:subject>
  <dc:creator>Trustner</dc:creator>
  <cp:lastModifiedBy>Trustner</cp:lastModifiedBy>
  <cp:revision>1</cp:revision>
  <dcterms:created xsi:type="dcterms:W3CDTF">2026-10-16T00:00:51Z</dcterms:created>
  <dcterms:modified xsi:type="dcterms:W3CDTF">2026-10-16T00:00:51Z</dcterms:modified>
</cp:coreProperties>
</file>