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one share costs ₹90 and another costs ₹500. Which is priced higher against its profit? Most people will point to the ₹500 one. Keep that answer for slide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₹2,000 share can be priced lower against its profit than a ₹20 share. Price alone carries no information about value.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three have the share price on top. What differs is what the price is compared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 to the opening question. The room's instinct was about price; the answer is about price relative to profit.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mistake in practice is comparing a forward P/E from a broker note with a trailing P/E from a website.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present a PEG below 1 as a buy signal. It is a way of asking a better question about a P/E, nothing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identity holds because P/B = (price ÷ EPS) × (EPS ÷ book value per share), and EPS ÷ book value per share is return on equity.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Refresh these at each month-end, using market figures that are at least 30 days old. State the number and its date. Do not say whether the market is cheap or expensive. Market figures are shown with a lag of at least 30 days, in line with SEBI's norms on price data used for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to rehearse. When a client quotes a P/E from a news channel, these four questions are the conversation.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X: 240 ÷ 12 = 20. Y: 60 ÷ 2 = 30. Y has the higher P/E even though its price is lower.
Q2: 24 ÷ 12 = 2.0. The weak point is the growth rate, which is an estimate.
Q3: Which earnings (trailing, consolidated), as on what date, and compared with what. And explain that an index P/E describes the whole market and is not a signal to buy or sell; we do not call the market cheap or expensive.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3.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FINANCIAL RATIOS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P/E, PEG and P/B</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Three ratios that say how much the market is paying for a company's profits, growth and net worth</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Index figures as on 31 August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share price tells you what a share costs. It does not tell you whether that is a lot or a little.</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To judge that, the price has to be set against something the company produces or owns: its profit, the growth in that profit, or its net worth.</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ratios, three questions</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2499360" y="1408176"/>
            <a:ext cx="329184" cy="329184"/>
          </a:xfrm>
          <a:prstGeom prst="rect">
            <a:avLst/>
          </a:prstGeom>
        </p:spPr>
      </p:pic>
      <p:sp>
        <p:nvSpPr>
          <p:cNvPr id="7" name="Text 3"/>
          <p:cNvSpPr/>
          <p:nvPr/>
        </p:nvSpPr>
        <p:spPr>
          <a:xfrm>
            <a:off x="685800" y="1408176"/>
            <a:ext cx="172212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P/E</a:t>
            </a:r>
            <a:endParaRPr lang="en-US" sz="2800" dirty="0"/>
          </a:p>
        </p:txBody>
      </p:sp>
      <p:sp>
        <p:nvSpPr>
          <p:cNvPr id="8" name="Text 4"/>
          <p:cNvSpPr/>
          <p:nvPr/>
        </p:nvSpPr>
        <p:spPr>
          <a:xfrm>
            <a:off x="6858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Price to earnings</a:t>
            </a:r>
            <a:endParaRPr lang="en-US" sz="1650" dirty="0"/>
          </a:p>
        </p:txBody>
      </p:sp>
      <p:sp>
        <p:nvSpPr>
          <p:cNvPr id="9" name="Text 5"/>
          <p:cNvSpPr/>
          <p:nvPr/>
        </p:nvSpPr>
        <p:spPr>
          <a:xfrm>
            <a:off x="6858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Share price ÷ earnings per share. How many rupees is the market paying for ₹1 of yearly profit?</a:t>
            </a:r>
            <a:endParaRPr lang="en-US" sz="1350" dirty="0"/>
          </a:p>
        </p:txBody>
      </p:sp>
      <p:sp>
        <p:nvSpPr>
          <p:cNvPr id="10" name="Shape 6"/>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1" name="Shape 7"/>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5318760" y="1408176"/>
            <a:ext cx="329184" cy="329184"/>
          </a:xfrm>
          <a:prstGeom prst="rect">
            <a:avLst/>
          </a:prstGeom>
        </p:spPr>
      </p:pic>
      <p:sp>
        <p:nvSpPr>
          <p:cNvPr id="13" name="Text 8"/>
          <p:cNvSpPr/>
          <p:nvPr/>
        </p:nvSpPr>
        <p:spPr>
          <a:xfrm>
            <a:off x="3505200" y="1408176"/>
            <a:ext cx="172212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PEG</a:t>
            </a:r>
            <a:endParaRPr lang="en-US" sz="2800" dirty="0"/>
          </a:p>
        </p:txBody>
      </p:sp>
      <p:sp>
        <p:nvSpPr>
          <p:cNvPr id="14" name="Text 9"/>
          <p:cNvSpPr/>
          <p:nvPr/>
        </p:nvSpPr>
        <p:spPr>
          <a:xfrm>
            <a:off x="35052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P/E to growth</a:t>
            </a:r>
            <a:endParaRPr lang="en-US" sz="1650" dirty="0"/>
          </a:p>
        </p:txBody>
      </p:sp>
      <p:sp>
        <p:nvSpPr>
          <p:cNvPr id="15" name="Text 10"/>
          <p:cNvSpPr/>
          <p:nvPr/>
        </p:nvSpPr>
        <p:spPr>
          <a:xfrm>
            <a:off x="35052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P/E ÷ yearly growth rate of earnings (in %). Always ask which growth rate: past or expected, and over how many years.</a:t>
            </a:r>
            <a:endParaRPr lang="en-US" sz="1350" dirty="0"/>
          </a:p>
        </p:txBody>
      </p:sp>
      <p:sp>
        <p:nvSpPr>
          <p:cNvPr id="16" name="Shape 11"/>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7" name="Shape 12"/>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8" name="Image 2" descr="preencoded.png">    </p:cNvPr>
          <p:cNvPicPr>
            <a:picLocks noChangeAspect="1"/>
          </p:cNvPicPr>
          <p:nvPr/>
        </p:nvPicPr>
        <p:blipFill>
          <a:blip r:embed="rId3"/>
          <a:stretch>
            <a:fillRect/>
          </a:stretch>
        </p:blipFill>
        <p:spPr>
          <a:xfrm>
            <a:off x="8138160" y="1408176"/>
            <a:ext cx="329184" cy="329184"/>
          </a:xfrm>
          <a:prstGeom prst="rect">
            <a:avLst/>
          </a:prstGeom>
        </p:spPr>
      </p:pic>
      <p:sp>
        <p:nvSpPr>
          <p:cNvPr id="19" name="Text 13"/>
          <p:cNvSpPr/>
          <p:nvPr/>
        </p:nvSpPr>
        <p:spPr>
          <a:xfrm>
            <a:off x="6324600" y="1408176"/>
            <a:ext cx="1722120" cy="50292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P/B</a:t>
            </a:r>
            <a:endParaRPr lang="en-US" sz="2800" dirty="0"/>
          </a:p>
        </p:txBody>
      </p:sp>
      <p:sp>
        <p:nvSpPr>
          <p:cNvPr id="20" name="Text 14"/>
          <p:cNvSpPr/>
          <p:nvPr/>
        </p:nvSpPr>
        <p:spPr>
          <a:xfrm>
            <a:off x="63246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Price to book</a:t>
            </a:r>
            <a:endParaRPr lang="en-US" sz="1650" dirty="0"/>
          </a:p>
        </p:txBody>
      </p:sp>
      <p:sp>
        <p:nvSpPr>
          <p:cNvPr id="21" name="Text 15"/>
          <p:cNvSpPr/>
          <p:nvPr/>
        </p:nvSpPr>
        <p:spPr>
          <a:xfrm>
            <a:off x="63246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Share price ÷ book value per share. How many rupees is the market paying for ₹1 of the company's net worth?</a:t>
            </a:r>
            <a:endParaRPr lang="en-US" sz="1350" dirty="0"/>
          </a:p>
        </p:txBody>
      </p:sp>
      <p:sp>
        <p:nvSpPr>
          <p:cNvPr id="22" name="Shape 16"/>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3" name="Text 17"/>
          <p:cNvSpPr/>
          <p:nvPr/>
        </p:nvSpPr>
        <p:spPr>
          <a:xfrm>
            <a:off x="658368" y="3840480"/>
            <a:ext cx="7827264" cy="566928"/>
          </a:xfrm>
          <a:prstGeom prst="rect">
            <a:avLst/>
          </a:prstGeom>
          <a:noFill/>
          <a:ln/>
        </p:spPr>
        <p:txBody>
          <a:bodyPr wrap="square" lIns="0" tIns="0" rIns="0" bIns="0" rtlCol="0" anchor="ctr"/>
          <a:lstStyle/>
          <a:p>
            <a:pPr indent="0" marL="0">
              <a:buNone/>
            </a:pPr>
            <a:r>
              <a:rPr lang="en-US" sz="1200" b="1" dirty="0">
                <a:solidFill>
                  <a:srgbClr val="FFFFFF"/>
                </a:solidFill>
              </a:rPr>
              <a:t>Earnings per share = profit after tax ÷ number of shares. Book value per share = net worth ÷ number of shares.</a:t>
            </a:r>
            <a:endParaRPr lang="en-US" sz="12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Which share is priced higher?</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TWO COMPANIES</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Company A: share price ₹500, earnings per share ₹25.</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Company B: share price ₹90, earnings per share ₹3.</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Company A: ₹500 ÷ ₹25 = a P/E of 20. A buyer pays ₹20 for every ₹1 of yearly profit.</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Company B: ₹90 ÷ ₹3 = a P/E of 30. A buyer pays ₹30 for every ₹1 of yearly profit.</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₹90 share is priced higher against its profit, although its price is lower.</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Whether a P/E of 30 is high cannot be read from this alone. It depends on how fast and how reliably the profit grows.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A lower share price does not mean a lower price against profit. Compare the ratio, not the price.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two invented companies and assumed figures.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Before you quote a P/E, ask which one</a:t>
            </a:r>
            <a:endParaRPr lang="en-US" sz="2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103120"/>
                <a:gridCol w="3200400"/>
                <a:gridCol w="2926080"/>
              </a:tblGrid>
              <a:tr h="566928">
                <a:tc>
                  <a:txBody>
                    <a:bodyPr/>
                    <a:lstStyle/>
                    <a:p>
                      <a:pPr indent="0" marL="0">
                        <a:buNone/>
                      </a:pPr>
                      <a:r>
                        <a:rPr lang="en-US" sz="1250" b="1" dirty="0">
                          <a:solidFill>
                            <a:srgbClr val="FFFFFF"/>
                          </a:solidFill>
                        </a:rPr>
                        <a:t>Question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The choices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Why it matters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Which profits?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Trailing: the last four quarters, already reported.</a:t>
                      </a:r>
                      <a:endParaRPr lang="en-US" sz="1250" dirty="0"/>
                    </a:p>
                    <a:p>
                      <a:pPr indent="0" marL="0">
                        <a:buNone/>
                      </a:pPr>
                      <a:r>
                        <a:rPr lang="en-US" sz="1250" dirty="0">
                          <a:solidFill>
                            <a:schemeClr val="tx1"/>
                          </a:solidFill>
                        </a:rPr>
                        <a:t>Forward: an estimate for the coming year.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 forward P/E rests on a forecast. The two can differ widely for the same share on the same day.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Whose accounts?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Standalone: the company alone.</a:t>
                      </a:r>
                      <a:endParaRPr lang="en-US" sz="1250" dirty="0"/>
                    </a:p>
                    <a:p>
                      <a:pPr indent="0" marL="0">
                        <a:buNone/>
                      </a:pPr>
                      <a:r>
                        <a:rPr lang="en-US" sz="1250" dirty="0">
                          <a:solidFill>
                            <a:schemeClr val="tx1"/>
                          </a:solidFill>
                        </a:rPr>
                        <a:t>Consolidated: the company with its subsidiaries.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NSE has computed index P/E on consolidated earnings since 31 March 2021. Older index figures are not comparable.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50" b="1" dirty="0">
                          <a:solidFill>
                            <a:schemeClr val="tx1"/>
                          </a:solidFill>
                        </a:rPr>
                        <a:t>One company or an index?</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 single share, or all the companies in an index taken together.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An index P/E describes the market as a whole, not any one company in 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for the index basis: NSE Indices, change effective 31 March 2021.</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PEG: setting the P/E against growth</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SAME TWO COMPANIES</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Company A: P/E of 20. Earnings expected to grow 10% a year.</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Company B: P/E of 30. Earnings expected to grow 30% a year.</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The growth rates are assumptions.</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Company A: 20 ÷ 10 = a PEG of 2.0.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Company B: 30 ÷ 30 = a PEG of 1.0.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On P/E alone, B was priced higher. Set against expected growth, the buyer of B pays less for each unit of growth.</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weak point is the growth figure. It is somebody's estimate, and if growth turns out lower, the PEG was wrong from the start.</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PEG adds growth to the picture, but it is only as good as the growth estimate inside it.</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Not a forecast and not a view on any company.</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P/B: price against net worth</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What book value is</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What the company owns minus what it owes, as shown in its balance sheet. Divide by the number of shares to get book value per share.</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Where it is used</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Mostly for banks and other lenders. Their assets and liabilities are financial, so book value means more, subject to the quality of the loans.</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How it ties to P/E</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P/B = P/E × return on equity, where return on equity is earnings per share ÷ book value per share. A P/E of 20 and a return of 15% give a P/B of 3.</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 high P/B reflects a high return on net worth, a high P/E, or both.</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the Nifty 50 stands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Index-level ratios as on 31 August 2026.</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NIFTY 50 P/E</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20.36</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About ₹20 for every ₹1 of profit reported by the 50 companies over the latest four quarters.</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NIFTY 50 P/B</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2.92</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About ₹2.92 for every ₹1 of their combined net worth.</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DIVIDEND YIELD</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1.17%</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Dividends over the last year as a share of the index's value.</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NIFTY 50 CLOSE</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24,080</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Closing level on 31 August 2026: 24,080.40.</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NSE Indices, daily index close file for 31 Aug 2026 (Nifty 50: P/E 20.36, P/B 2.92, dividend yield 1.17%, close 24,080.40).</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3"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4"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5"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low P/E means a bargain.'</a:t>
            </a:r>
            <a:endParaRPr lang="en-US" sz="1450" dirty="0"/>
          </a:p>
        </p:txBody>
      </p:sp>
      <p:sp>
        <p:nvSpPr>
          <p:cNvPr id="6"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P/E can be low because profits are expected to fall, or because they are at the top of a cycle. Low can stay low.</a:t>
            </a:r>
            <a:endParaRPr lang="en-US" sz="1300" dirty="0"/>
          </a:p>
        </p:txBody>
      </p:sp>
      <p:sp>
        <p:nvSpPr>
          <p:cNvPr id="7"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8"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9"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high P/E means overpriced.'</a:t>
            </a:r>
            <a:endParaRPr lang="en-US" sz="1450" dirty="0"/>
          </a:p>
        </p:txBody>
      </p:sp>
      <p:sp>
        <p:nvSpPr>
          <p:cNvPr id="10"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may reflect fast and steady profit growth. The ratio records what is being paid, not whether it is justified.</a:t>
            </a:r>
            <a:endParaRPr lang="en-US" sz="1300" dirty="0"/>
          </a:p>
        </p:txBody>
      </p:sp>
      <p:sp>
        <p:nvSpPr>
          <p:cNvPr id="11"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2"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3"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'You can compare any two P/Es.'</a:t>
            </a:r>
            <a:endParaRPr lang="en-US" sz="1450" dirty="0"/>
          </a:p>
        </p:txBody>
      </p:sp>
      <p:sp>
        <p:nvSpPr>
          <p:cNvPr id="14"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Compare like with like: the same kind of earnings, the same sector, or the same company against its own past.</a:t>
            </a:r>
            <a:endParaRPr lang="en-US" sz="1300" dirty="0"/>
          </a:p>
        </p:txBody>
      </p:sp>
      <p:sp>
        <p:nvSpPr>
          <p:cNvPr id="15"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6"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7"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'One year's profit is enough.'</a:t>
            </a:r>
            <a:endParaRPr lang="en-US" sz="1450" dirty="0"/>
          </a:p>
        </p:txBody>
      </p:sp>
      <p:sp>
        <p:nvSpPr>
          <p:cNvPr id="18"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one-off gain or loss in the year distorts the ratio. Look at what the profit was made of.</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questions to ask of any ratio</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sp>
        <p:nvSpPr>
          <p:cNvPr id="5" name="Shape 2"/>
          <p:cNvSpPr/>
          <p:nvPr/>
        </p:nvSpPr>
        <p:spPr>
          <a:xfrm>
            <a:off x="621792" y="122986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98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Which ratio is it?</a:t>
            </a:r>
            <a:endParaRPr lang="en-US" sz="1450" dirty="0"/>
          </a:p>
        </p:txBody>
      </p:sp>
      <p:sp>
        <p:nvSpPr>
          <p:cNvPr id="8" name="Text 5"/>
          <p:cNvSpPr/>
          <p:nvPr/>
        </p:nvSpPr>
        <p:spPr>
          <a:xfrm>
            <a:off x="3611880" y="1188720"/>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P/E, PEG or P/B, and for one company or for an index.</a:t>
            </a:r>
            <a:endParaRPr lang="en-US" sz="1150" dirty="0"/>
          </a:p>
        </p:txBody>
      </p:sp>
      <p:sp>
        <p:nvSpPr>
          <p:cNvPr id="9" name="Shape 6"/>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sp>
        <p:nvSpPr>
          <p:cNvPr id="10" name="Shape 7"/>
          <p:cNvSpPr/>
          <p:nvPr/>
        </p:nvSpPr>
        <p:spPr>
          <a:xfrm>
            <a:off x="621792" y="1879092"/>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7909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37944"/>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Which earnings?</a:t>
            </a:r>
            <a:endParaRPr lang="en-US" sz="1450" dirty="0"/>
          </a:p>
        </p:txBody>
      </p:sp>
      <p:sp>
        <p:nvSpPr>
          <p:cNvPr id="13" name="Text 10"/>
          <p:cNvSpPr/>
          <p:nvPr/>
        </p:nvSpPr>
        <p:spPr>
          <a:xfrm>
            <a:off x="3611880" y="1837944"/>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Trailing or forward; standalone or consolidated; as on what date.</a:t>
            </a:r>
            <a:endParaRPr lang="en-US" sz="1150" dirty="0"/>
          </a:p>
        </p:txBody>
      </p:sp>
      <p:sp>
        <p:nvSpPr>
          <p:cNvPr id="14" name="Shape 11"/>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sp>
        <p:nvSpPr>
          <p:cNvPr id="15" name="Shape 12"/>
          <p:cNvSpPr/>
          <p:nvPr/>
        </p:nvSpPr>
        <p:spPr>
          <a:xfrm>
            <a:off x="621792" y="252831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52831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87168"/>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Compared with what?</a:t>
            </a:r>
            <a:endParaRPr lang="en-US" sz="1450" dirty="0"/>
          </a:p>
        </p:txBody>
      </p:sp>
      <p:sp>
        <p:nvSpPr>
          <p:cNvPr id="18" name="Text 15"/>
          <p:cNvSpPr/>
          <p:nvPr/>
        </p:nvSpPr>
        <p:spPr>
          <a:xfrm>
            <a:off x="3611880" y="2487168"/>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same company's own history, or others in the same line of business.</a:t>
            </a:r>
            <a:endParaRPr lang="en-US" sz="1150" dirty="0"/>
          </a:p>
        </p:txBody>
      </p:sp>
      <p:sp>
        <p:nvSpPr>
          <p:cNvPr id="19" name="Shape 16"/>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sp>
        <p:nvSpPr>
          <p:cNvPr id="20" name="Shape 17"/>
          <p:cNvSpPr/>
          <p:nvPr/>
        </p:nvSpPr>
        <p:spPr>
          <a:xfrm>
            <a:off x="621792" y="3177540"/>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7754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136392"/>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What can it not tell me?</a:t>
            </a:r>
            <a:endParaRPr lang="en-US" sz="1450" dirty="0"/>
          </a:p>
        </p:txBody>
      </p:sp>
      <p:sp>
        <p:nvSpPr>
          <p:cNvPr id="23" name="Text 20"/>
          <p:cNvSpPr/>
          <p:nvPr/>
        </p:nvSpPr>
        <p:spPr>
          <a:xfrm>
            <a:off x="3611880" y="3136392"/>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Debt, quality of management, and whether the profits will continue. A ratio is a starting point for questions.</a:t>
            </a:r>
            <a:endParaRPr lang="en-US" sz="1150" dirty="0"/>
          </a:p>
        </p:txBody>
      </p:sp>
      <p:sp>
        <p:nvSpPr>
          <p:cNvPr id="24" name="Shape 2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22"/>
          <p:cNvSpPr/>
          <p:nvPr/>
        </p:nvSpPr>
        <p:spPr>
          <a:xfrm>
            <a:off x="658368" y="3840480"/>
            <a:ext cx="7827264" cy="566928"/>
          </a:xfrm>
          <a:prstGeom prst="rect">
            <a:avLst/>
          </a:prstGeom>
          <a:noFill/>
          <a:ln/>
        </p:spPr>
        <p:txBody>
          <a:bodyPr wrap="square" lIns="0" tIns="0" rIns="0" bIns="0" rtlCol="0" anchor="ctr"/>
          <a:lstStyle/>
          <a:p>
            <a:pPr indent="0" marL="0">
              <a:buNone/>
            </a:pPr>
            <a:r>
              <a:rPr lang="en-US" sz="1200" b="1" dirty="0">
                <a:solidFill>
                  <a:srgbClr val="FFFFFF"/>
                </a:solidFill>
              </a:rPr>
              <a:t>These ratios describe; they do not recommend. We explain them. We do not use them to tell a client what to buy.</a:t>
            </a:r>
            <a:endParaRPr lang="en-US" sz="12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Share X trades at ₹240 with earnings per share of ₹12. Share Y trades at ₹60 with earnings per share of ₹2. Which has the higher P/E?</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company has a P/E of 24 and its earnings are expected to grow 12% a year. What is its PEG, and what is the weak point of that number?</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'The Nifty P/E is 20, so the market is cheap.' What would you ask before agreeing or disagreeing?</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100" dirty="0">
                <a:solidFill>
                  <a:schemeClr val="tx1"/>
                </a:solidFill>
              </a:rPr>
              <a:t>Nifty 50 P/E 20.36, P/B 2.92, dividend yield 1.17% and close 24,080.40 on 31 Aug 2026: NSE Indices, daily index close file for that date.</a:t>
            </a:r>
            <a:endParaRPr lang="en-US" sz="1100" dirty="0"/>
          </a:p>
          <a:p>
            <a:pPr marL="165100" indent="-165100">
              <a:spcAft>
                <a:spcPts val="400"/>
              </a:spcAft>
              <a:buSzPct val="100000"/>
              <a:buChar char="•"/>
            </a:pPr>
            <a:r>
              <a:rPr lang="en-US" sz="1100" dirty="0">
                <a:solidFill>
                  <a:schemeClr val="tx1"/>
                </a:solidFill>
              </a:rPr>
              <a:t>Index P/E computed on consolidated earnings of the latest four quarters: NSE Indices, change effective 31 March 2021.</a:t>
            </a:r>
            <a:endParaRPr lang="en-US" sz="1100" dirty="0"/>
          </a:p>
          <a:p>
            <a:pPr marL="165100" indent="-165100">
              <a:spcAft>
                <a:spcPts val="400"/>
              </a:spcAft>
              <a:buSzPct val="100000"/>
              <a:buChar char="•"/>
            </a:pPr>
            <a:r>
              <a:rPr lang="en-US" sz="1100" dirty="0">
                <a:solidFill>
                  <a:schemeClr val="tx1"/>
                </a:solidFill>
              </a:rPr>
              <a:t>Companies A, B, X and Y and all their figures are invented for illustration. They do not refer to any real company.</a:t>
            </a:r>
            <a:endParaRPr lang="en-US" sz="11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 PEG and P/B</dc:title>
  <dc:subject>PptxGenJS Presentation</dc:subject>
  <dc:creator>Trustner</dc:creator>
  <cp:lastModifiedBy>Trustner</cp:lastModifiedBy>
  <cp:revision>1</cp:revision>
  <dcterms:created xsi:type="dcterms:W3CDTF">2026-10-12T08:16:53Z</dcterms:created>
  <dcterms:modified xsi:type="dcterms:W3CDTF">2026-10-12T08:16:53Z</dcterms:modified>
</cp:coreProperties>
</file>