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1.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Repo rate after each meeting, % (axis from 5)</a:t>
            </a:r>
          </a:p>
        </c:rich>
      </c:tx>
      <c:layout/>
      <c:overlay val="0"/>
    </c:title>
    <c:autoTitleDeleted val="0"/>
    <c:plotArea>
      <c:layout/>
      <c:barChart>
        <c:barDir val="col"/>
        <c:grouping val="clustered"/>
        <c:varyColors val="0"/>
        <c:ser>
          <c:idx val="0"/>
          <c:order val="0"/>
          <c:tx>
            <c:strRef>
              <c:f>Sheet1!$B$1</c:f>
              <c:strCache>
                <c:ptCount val="1"/>
                <c:pt idx="0">
                  <c:v>Repo rate (%)</c:v>
                </c:pt>
              </c:strCache>
            </c:strRef>
          </c:tx>
          <c:spPr>
            <a:solidFill>
              <a:srgbClr val="0870B8"/>
            </a:solidFill>
            <a:effectLst/>
          </c:spPr>
          <c:invertIfNegative val="0"/>
          <c:dLbls>
            <c:numFmt formatCode="0.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dPt>
            <c:idx val="0"/>
            <c:invertIfNegative val="0"/>
            <c:bubble3D val="0"/>
            <c:spPr>
              <a:solidFill>
                <a:srgbClr val="0870B8"/>
              </a:solidFill>
              <a:effectLst/>
            </c:spPr>
          </c:dPt>
          <c:dPt>
            <c:idx val="1"/>
            <c:invertIfNegative val="0"/>
            <c:bubble3D val="0"/>
            <c:spPr>
              <a:solidFill>
                <a:srgbClr val="9A6B0F"/>
              </a:solidFill>
              <a:effectLst/>
            </c:spPr>
          </c:dPt>
          <c:dPt>
            <c:idx val="2"/>
            <c:invertIfNegative val="0"/>
            <c:bubble3D val="0"/>
            <c:spPr>
              <a:solidFill>
                <a:srgbClr val="0F5140"/>
              </a:solidFill>
              <a:effectLst/>
            </c:spPr>
          </c:dPt>
          <c:dPt>
            <c:idx val="3"/>
            <c:invertIfNegative val="0"/>
            <c:bubble3D val="0"/>
            <c:spPr>
              <a:solidFill>
                <a:srgbClr val="B4532A"/>
              </a:solidFill>
              <a:effectLst/>
            </c:spPr>
          </c:dPt>
          <c:dPt>
            <c:idx val="4"/>
            <c:invertIfNegative val="0"/>
            <c:bubble3D val="0"/>
            <c:spPr>
              <a:solidFill>
                <a:srgbClr val="0870B8"/>
              </a:solidFill>
              <a:effectLst/>
            </c:spPr>
          </c:dPt>
          <c:dPt>
            <c:idx val="5"/>
            <c:invertIfNegative val="0"/>
            <c:bubble3D val="0"/>
            <c:spPr>
              <a:solidFill>
                <a:srgbClr val="9A6B0F"/>
              </a:solidFill>
              <a:effectLst/>
            </c:spPr>
          </c:dPt>
          <c:dPt>
            <c:idx val="6"/>
            <c:invertIfNegative val="0"/>
            <c:bubble3D val="0"/>
            <c:spPr>
              <a:solidFill>
                <a:srgbClr val="0F5140"/>
              </a:solidFill>
              <a:effectLst/>
            </c:spPr>
          </c:dPt>
          <c:dPt>
            <c:idx val="7"/>
            <c:invertIfNegative val="0"/>
            <c:bubble3D val="0"/>
            <c:spPr>
              <a:solidFill>
                <a:srgbClr val="B4532A"/>
              </a:solidFill>
              <a:effectLst/>
            </c:spPr>
          </c:dPt>
          <c:dPt>
            <c:idx val="8"/>
            <c:invertIfNegative val="0"/>
            <c:bubble3D val="0"/>
            <c:spPr>
              <a:solidFill>
                <a:srgbClr val="0870B8"/>
              </a:solidFill>
              <a:effectLst/>
            </c:spPr>
          </c:dPt>
          <c:dPt>
            <c:idx val="9"/>
            <c:invertIfNegative val="0"/>
            <c:bubble3D val="0"/>
            <c:spPr>
              <a:solidFill>
                <a:srgbClr val="9A6B0F"/>
              </a:solidFill>
              <a:effectLst/>
            </c:spPr>
          </c:dPt>
          <c:dPt>
            <c:idx val="10"/>
            <c:invertIfNegative val="0"/>
            <c:bubble3D val="0"/>
            <c:spPr>
              <a:solidFill>
                <a:srgbClr val="0F5140"/>
              </a:solidFill>
              <a:effectLst/>
            </c:spPr>
          </c:dPt>
          <c:cat>
            <c:multiLvlStrRef>
              <c:f>Sheet1!$A$2:$A$12</c:f>
              <c:multiLvlStrCache>
                <c:ptCount val="11"/>
                <c:lvl>
                  <c:pt idx="0">
                    <c:v>Feb 25</c:v>
                  </c:pt>
                  <c:pt idx="1">
                    <c:v>Apr 25</c:v>
                  </c:pt>
                  <c:pt idx="2">
                    <c:v>Jun 25</c:v>
                  </c:pt>
                  <c:pt idx="3">
                    <c:v>Aug 25</c:v>
                  </c:pt>
                  <c:pt idx="4">
                    <c:v>Oct 25</c:v>
                  </c:pt>
                  <c:pt idx="5">
                    <c:v>Dec 25</c:v>
                  </c:pt>
                  <c:pt idx="6">
                    <c:v>Feb 26</c:v>
                  </c:pt>
                  <c:pt idx="7">
                    <c:v>Apr 26</c:v>
                  </c:pt>
                  <c:pt idx="8">
                    <c:v>Jun 26</c:v>
                  </c:pt>
                  <c:pt idx="9">
                    <c:v>Aug 26</c:v>
                  </c:pt>
                  <c:pt idx="10">
                    <c:v>Oct 26</c:v>
                  </c:pt>
                </c:lvl>
              </c:multiLvlStrCache>
            </c:multiLvlStrRef>
          </c:cat>
          <c:val>
            <c:numRef>
              <c:f>Sheet1!$B$2:$B$12</c:f>
              <c:numCache>
                <c:formatCode>General</c:formatCode>
                <c:ptCount val="11"/>
                <c:pt idx="0">
                  <c:v>6.25</c:v>
                </c:pt>
                <c:pt idx="1">
                  <c:v>6</c:v>
                </c:pt>
                <c:pt idx="2">
                  <c:v>5.5</c:v>
                </c:pt>
                <c:pt idx="3">
                  <c:v>5.5</c:v>
                </c:pt>
                <c:pt idx="4">
                  <c:v>5.5</c:v>
                </c:pt>
                <c:pt idx="5">
                  <c:v>5.25</c:v>
                </c:pt>
                <c:pt idx="6">
                  <c:v>5.25</c:v>
                </c:pt>
                <c:pt idx="7">
                  <c:v>5.25</c:v>
                </c:pt>
                <c:pt idx="8">
                  <c:v>5.25</c:v>
                </c:pt>
                <c:pt idx="9">
                  <c:v>5.25</c:v>
                </c:pt>
                <c:pt idx="10">
                  <c:v>5.5</c:v>
                </c:pt>
              </c:numCache>
            </c:numRef>
          </c:val>
        </c:ser>
        <c:dLbls>
          <c:numFmt formatCode="0.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6.5"/>
          <c:min val="5"/>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who in the room read anything about the 7 October policy, and what they remember. Most will remember one number. This deck is about everything around that number: the target, the committee, the stance and the documents. The rates themselves are covered in the deck 'RBI's toolkit'.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wording 'price stability while keeping in mind the objective of growth' is from the preamble to the RBI Act as amended in 2016. Monetary policy is separate from fiscal policy, which is the Government's own taxing, spending and borrowing.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current target period runs from 1 April 2026 to 31 March 2031. The first target was notified on 5 August 2016 and was also retained in March 2021. If the test is failed, RBI's report must give the reasons, the remedial actions it proposes and an estimate of the time needed to return to the target. One high monthly figure is not a failure under this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committee is the Monetary Policy Committee, or MPC, first constituted on 29 September 2016. The three Government-appointed members hold office for four years. The present three, notified on 1 October 2024, are Dr. Nagesh Kumar, Shri Saugata Bhattacharya and Prof. Ram Singh. Governor Sanjay Malhotra chaired the October 2026 meeting.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stance is guidance 'given the current conditions', not a promise. The accommodative stance of April 2025 was changed back to neutral at the very next meeting. In October 2026 two of the six members, Dr. Nagesh Kumar and Prof. Ram Singh, wanted to keep the neutral stance. Use RBI's words when a client asks; do not add a forecast of your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bar is the rate announced on the last day of that meeting. The meeting shown as 'Oct 25' ran from 29 September to 1 October 2025. Ten of the eleven rate decisions were unanimous; in June 2025 one member voted for a 25 basis point cut instead of 50. The rate before February 2025 was 6.50%. 100 basis points is 1 percentage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of the lag, the committee sets today's rate against where it expects inflation to be some quarters ahead; this is why every statement carries projections. The 2012 paper is its authors' estimate, not an official RBI figure, and it measured inflation in non-food manufactured products. Treat 'five quarters' as an indication of scale only. The deck 'How interest rates work' shows the pass-through to loans and deposits.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RBI's quarterly inflation projections for 2026-27 are 4.9% for July to September, 6.0% for October to December and 5.7% for January to March, with 5.6% for April to June 2027. These are RBI's projections, quoted as such. We do not predict the next decision and we do not suggest what a client should do because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documents come out on policy day: the committee's resolution, the Governor's statement and a statement on developmental and regulatory policies. The last one is about banking and market rules, not the rate. The Monetary Policy Report comes out with the April and October policies. Core inflation is explained in the deck 'Inflation: types and causes'.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Material written before 2016 describes a different system: no committee, no target in law, and a policy cycle built around an annual statement. The committee's meeting schedule for 2026-27 is April, June, August, October, December and February.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second point: the target itself is 4%, so inflation between 4% and 6% is above target but inside the band. On the third: RBI said in October 2026 that the next action would be a rise or a pause 'depending on the evolving conditions and the outlook'.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The cuts total 125 basis points, or 1.25 percentage points: 6.50% − 1.25% = 5.25%. The rise of 0.25 takes it to 5.50%.
Q2: No. The third quarter is back inside the 2% to 6% band, so there are not three quarters in a row outside it. Had the third been 6.1%, RBI would have to report to the Government the reasons, its remedial actions and the time needed.
Q3: Only what RBI has said: rate cuts are off the table in the near term, and the next action can be a rise or a pause depending on conditions. The next meeting is 2 to 4 December 2026. We do not predict the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MACRO ECONOMICS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RBI and monetary policy</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What the policy is for, who decides it, the words RBI uses, and how to read a policy statement</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Position as on 7 October 2026, the date of the latest policy announcement</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Monetary policy is RBI's use of interest rates and the supply of money to keep prices stable.</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The law gives it one primary objective: price stability, while keeping in mind the objective of growth. Since 2016 price stability has had a number attached to it.</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target, the law and the test</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2499360" y="1408176"/>
            <a:ext cx="329184" cy="329184"/>
          </a:xfrm>
          <a:prstGeom prst="rect">
            <a:avLst/>
          </a:prstGeom>
        </p:spPr>
      </p:pic>
      <p:sp>
        <p:nvSpPr>
          <p:cNvPr id="7" name="Text 3"/>
          <p:cNvSpPr/>
          <p:nvPr/>
        </p:nvSpPr>
        <p:spPr>
          <a:xfrm>
            <a:off x="685800" y="1408176"/>
            <a:ext cx="172212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4%</a:t>
            </a:r>
            <a:endParaRPr lang="en-US" sz="2800" dirty="0"/>
          </a:p>
        </p:txBody>
      </p:sp>
      <p:sp>
        <p:nvSpPr>
          <p:cNvPr id="8" name="Text 4"/>
          <p:cNvSpPr/>
          <p:nvPr/>
        </p:nvSpPr>
        <p:spPr>
          <a:xfrm>
            <a:off x="6858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target</a:t>
            </a:r>
            <a:endParaRPr lang="en-US" sz="1650" dirty="0"/>
          </a:p>
        </p:txBody>
      </p:sp>
      <p:sp>
        <p:nvSpPr>
          <p:cNvPr id="9" name="Text 5"/>
          <p:cNvSpPr/>
          <p:nvPr/>
        </p:nvSpPr>
        <p:spPr>
          <a:xfrm>
            <a:off x="6858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Consumer price inflation of 4%, in a band of 2% to 6%. Kept unchanged in March 2026, up to 31 March 2031.</a:t>
            </a:r>
            <a:endParaRPr lang="en-US" sz="1350" dirty="0"/>
          </a:p>
        </p:txBody>
      </p:sp>
      <p:sp>
        <p:nvSpPr>
          <p:cNvPr id="10" name="Shape 6"/>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1" name="Shape 7"/>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5318760" y="1408176"/>
            <a:ext cx="329184" cy="329184"/>
          </a:xfrm>
          <a:prstGeom prst="rect">
            <a:avLst/>
          </a:prstGeom>
        </p:spPr>
      </p:pic>
      <p:sp>
        <p:nvSpPr>
          <p:cNvPr id="13" name="Text 8"/>
          <p:cNvSpPr/>
          <p:nvPr/>
        </p:nvSpPr>
        <p:spPr>
          <a:xfrm>
            <a:off x="3505200" y="1408176"/>
            <a:ext cx="172212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2016</a:t>
            </a:r>
            <a:endParaRPr lang="en-US" sz="2800" dirty="0"/>
          </a:p>
        </p:txBody>
      </p:sp>
      <p:sp>
        <p:nvSpPr>
          <p:cNvPr id="14" name="Text 9"/>
          <p:cNvSpPr/>
          <p:nvPr/>
        </p:nvSpPr>
        <p:spPr>
          <a:xfrm>
            <a:off x="35052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law</a:t>
            </a:r>
            <a:endParaRPr lang="en-US" sz="1650" dirty="0"/>
          </a:p>
        </p:txBody>
      </p:sp>
      <p:sp>
        <p:nvSpPr>
          <p:cNvPr id="15" name="Text 10"/>
          <p:cNvSpPr/>
          <p:nvPr/>
        </p:nvSpPr>
        <p:spPr>
          <a:xfrm>
            <a:off x="35052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RBI Act was amended in May 2016. The Government sets the target once in five years, in consultation with RBI.</a:t>
            </a:r>
            <a:endParaRPr lang="en-US" sz="1350" dirty="0"/>
          </a:p>
        </p:txBody>
      </p:sp>
      <p:sp>
        <p:nvSpPr>
          <p:cNvPr id="16" name="Shape 11"/>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7" name="Shape 12"/>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8" name="Image 2" descr="preencoded.png">    </p:cNvPr>
          <p:cNvPicPr>
            <a:picLocks noChangeAspect="1"/>
          </p:cNvPicPr>
          <p:nvPr/>
        </p:nvPicPr>
        <p:blipFill>
          <a:blip r:embed="rId3"/>
          <a:stretch>
            <a:fillRect/>
          </a:stretch>
        </p:blipFill>
        <p:spPr>
          <a:xfrm>
            <a:off x="8138160" y="1408176"/>
            <a:ext cx="329184" cy="329184"/>
          </a:xfrm>
          <a:prstGeom prst="rect">
            <a:avLst/>
          </a:prstGeom>
        </p:spPr>
      </p:pic>
      <p:sp>
        <p:nvSpPr>
          <p:cNvPr id="19" name="Text 13"/>
          <p:cNvSpPr/>
          <p:nvPr/>
        </p:nvSpPr>
        <p:spPr>
          <a:xfrm>
            <a:off x="6324600" y="1408176"/>
            <a:ext cx="1722120" cy="50292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3</a:t>
            </a:r>
            <a:endParaRPr lang="en-US" sz="2800" dirty="0"/>
          </a:p>
        </p:txBody>
      </p:sp>
      <p:sp>
        <p:nvSpPr>
          <p:cNvPr id="20" name="Text 14"/>
          <p:cNvSpPr/>
          <p:nvPr/>
        </p:nvSpPr>
        <p:spPr>
          <a:xfrm>
            <a:off x="63246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test</a:t>
            </a:r>
            <a:endParaRPr lang="en-US" sz="1650" dirty="0"/>
          </a:p>
        </p:txBody>
      </p:sp>
      <p:sp>
        <p:nvSpPr>
          <p:cNvPr id="21" name="Text 15"/>
          <p:cNvSpPr/>
          <p:nvPr/>
        </p:nvSpPr>
        <p:spPr>
          <a:xfrm>
            <a:off x="63246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RBI has failed if average inflation stays above 6% or below 2% for three quarters in a row. It must then report why to the Government.</a:t>
            </a:r>
            <a:endParaRPr lang="en-US" sz="1350" dirty="0"/>
          </a:p>
        </p:txBody>
      </p:sp>
      <p:sp>
        <p:nvSpPr>
          <p:cNvPr id="22" name="Shape 16"/>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3" name="Text 17"/>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This is flexible inflation targeting: a number to aim at, a band around it, and growth kept in mind.</a:t>
            </a:r>
            <a:endParaRPr lang="en-US" sz="1350" dirty="0"/>
          </a:p>
        </p:txBody>
      </p:sp>
      <p:sp>
        <p:nvSpPr>
          <p:cNvPr id="24" name="Text 18"/>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Reserve Bank of India Act, 1934, preamble and sections 45ZA and 45ZN; RBI, Monetary Policy overview (target reviewed 25 Mar 2026; failure factors).</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Who decides: the six-member committee</a:t>
            </a:r>
            <a:endParaRPr lang="en-US" sz="28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463040"/>
                <a:gridCol w="6766560"/>
              </a:tblGrid>
              <a:tr h="502920">
                <a:tc>
                  <a:txBody>
                    <a:bodyPr/>
                    <a:lstStyle/>
                    <a:p>
                      <a:pPr indent="0" marL="0">
                        <a:buNone/>
                      </a:pP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the law and RBI's rules say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250" b="1" dirty="0">
                          <a:solidFill>
                            <a:schemeClr val="tx1"/>
                          </a:solidFill>
                        </a:rPr>
                        <a:t>Members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Six. Three from RBI: the Governor as chairperson, the Deputy Governor for monetary policy and one RBI officer. Three appointed by the Government.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Voting</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One vote each; the majority decides. On a tie the Governor has a casting vote. Quorum is four, with the Governor or his deputy.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Meetings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At least four a year by law. Six are scheduled for 2026-27, and the dates for the year are announced in advance.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Minutes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Published on the 14th day after each meeting. They show each member's vote and a written statement of that member's reasons.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Reports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 Monetary Policy Report once every six months, with RBI's projections of inflation and growth and the risks around them.</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Act, sections 45ZB, 45ZI, 45ZL and 45ZM, and RBI's Monetary Policy Committee and Monetary Policy Process Regulations, 2016, as set out on RBI's Monetary Policy overview page.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stance words, in RBI's own terms</a:t>
            </a:r>
            <a:endParaRPr lang="en-US" sz="28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920240"/>
                <a:gridCol w="4114800"/>
                <a:gridCol w="2194560"/>
              </a:tblGrid>
              <a:tr h="566928">
                <a:tc>
                  <a:txBody>
                    <a:bodyPr/>
                    <a:lstStyle/>
                    <a:p>
                      <a:pPr indent="0" marL="0">
                        <a:buNone/>
                      </a:pPr>
                      <a:r>
                        <a:rPr lang="en-US" sz="1250" b="1" dirty="0">
                          <a:solidFill>
                            <a:srgbClr val="FFFFFF"/>
                          </a:solidFill>
                        </a:rPr>
                        <a:t>Stance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RBI has said it means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When it applied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50" b="1" dirty="0">
                          <a:solidFill>
                            <a:schemeClr val="tx1"/>
                          </a:solidFill>
                        </a:rPr>
                        <a:t>Accommodative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Unless there is a shock, the committee is weighing only two options: hold the rate or cut 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9 April 2025 to 6 June 2025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Neutral</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RBI has said this stance gives it the flexibility to remain nimble and respond to incoming data.</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Until 9 April 2025, then 6 June 2025 to 7 October 2026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50" b="1" dirty="0">
                          <a:solidFill>
                            <a:schemeClr val="tx1"/>
                          </a:solidFill>
                        </a:rPr>
                        <a:t>Calibrated tightening</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Rate cuts are off the table in the near term. The next action can only be a rise or a pause.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From 7 October 2026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Shape 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6" name="Text 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stance signals the direction of the policy rate. RBI says it gives no direct guidance on liquidity.</a:t>
            </a:r>
            <a:endParaRPr lang="en-US" sz="1350" dirty="0"/>
          </a:p>
        </p:txBody>
      </p:sp>
      <p:sp>
        <p:nvSpPr>
          <p:cNvPr id="7" name="Text 3"/>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Governor's Statement, 9 Apr 2025; Governor's speech, 12 May 2026; Monetary Policy Statements, 7 Feb and 6 Jun 2025, 7 Oct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repo rate, meeting by meeting</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Four cuts in 2025 took the rate from 6.50% to 5.25%: 25, 25, 50 and 25 basis points.</a:t>
            </a:r>
            <a:endParaRPr lang="en-US" sz="1250" dirty="0"/>
          </a:p>
          <a:p>
            <a:pPr marL="165100" indent="-165100">
              <a:spcAft>
                <a:spcPts val="700"/>
              </a:spcAft>
              <a:buSzPct val="100000"/>
              <a:buChar char="•"/>
            </a:pPr>
            <a:r>
              <a:rPr lang="en-US" sz="1250" dirty="0">
                <a:solidFill>
                  <a:schemeClr val="tx1"/>
                </a:solidFill>
              </a:rPr>
              <a:t>The committee then held the rate at 5.25% at four meetings in 2026.</a:t>
            </a:r>
            <a:endParaRPr lang="en-US" sz="1250" dirty="0"/>
          </a:p>
          <a:p>
            <a:pPr marL="165100" indent="-165100">
              <a:spcAft>
                <a:spcPts val="700"/>
              </a:spcAft>
              <a:buSzPct val="100000"/>
              <a:buChar char="•"/>
            </a:pPr>
            <a:r>
              <a:rPr lang="en-US" sz="1250" dirty="0">
                <a:solidFill>
                  <a:schemeClr val="tx1"/>
                </a:solidFill>
              </a:rPr>
              <a:t>On 7 October 2026 it raised the rate to 5.50%. All six members voted for the rise.</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Monetary Policy Statements (resolutions of the Monetary Policy Committee) for the eleven meetings from 7 Feb 2025 to 7 Oct 2026. Each is listed on the sources slide.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Why the committee often waits: the lag</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 rate change does not reach prices at once. It works through the economy in stages.</a:t>
            </a:r>
            <a:endParaRPr lang="en-US" sz="1500" dirty="0"/>
          </a:p>
        </p:txBody>
      </p:sp>
      <p:sp>
        <p:nvSpPr>
          <p:cNvPr id="5" name="Shape 2"/>
          <p:cNvSpPr/>
          <p:nvPr/>
        </p:nvSpPr>
        <p:spPr>
          <a:xfrm>
            <a:off x="457200" y="1737360"/>
            <a:ext cx="8229600" cy="525780"/>
          </a:xfrm>
          <a:prstGeom prst="roundRect">
            <a:avLst>
              <a:gd name="adj" fmla="val 10435"/>
            </a:avLst>
          </a:prstGeom>
          <a:solidFill>
            <a:srgbClr val="FFFFFF"/>
          </a:solidFill>
          <a:ln w="9525">
            <a:solidFill>
              <a:schemeClr val="accent5"/>
            </a:solidFill>
            <a:prstDash val="solid"/>
          </a:ln>
        </p:spPr>
      </p:sp>
      <p:sp>
        <p:nvSpPr>
          <p:cNvPr id="6" name="Shape 3"/>
          <p:cNvSpPr/>
          <p:nvPr/>
        </p:nvSpPr>
        <p:spPr>
          <a:xfrm>
            <a:off x="621792" y="1780794"/>
            <a:ext cx="438912" cy="438912"/>
          </a:xfrm>
          <a:prstGeom prst="ellipse">
            <a:avLst/>
          </a:prstGeom>
          <a:solidFill>
            <a:schemeClr val="accent1"/>
          </a:solidFill>
          <a:ln w="12700">
            <a:solidFill>
              <a:schemeClr val="accent1"/>
            </a:solidFill>
            <a:prstDash val="solid"/>
          </a:ln>
        </p:spPr>
      </p:sp>
      <p:sp>
        <p:nvSpPr>
          <p:cNvPr id="7" name="Text 4"/>
          <p:cNvSpPr/>
          <p:nvPr/>
        </p:nvSpPr>
        <p:spPr>
          <a:xfrm>
            <a:off x="621792" y="178079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5"/>
          <p:cNvSpPr/>
          <p:nvPr/>
        </p:nvSpPr>
        <p:spPr>
          <a:xfrm>
            <a:off x="1243584" y="1737360"/>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Days: money markets</a:t>
            </a:r>
            <a:endParaRPr lang="en-US" sz="1450" dirty="0"/>
          </a:p>
        </p:txBody>
      </p:sp>
      <p:sp>
        <p:nvSpPr>
          <p:cNvPr id="9" name="Text 6"/>
          <p:cNvSpPr/>
          <p:nvPr/>
        </p:nvSpPr>
        <p:spPr>
          <a:xfrm>
            <a:off x="3611880" y="1737360"/>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Overnight and short-term market rates move almost at once.</a:t>
            </a:r>
            <a:endParaRPr lang="en-US" sz="1150" dirty="0"/>
          </a:p>
        </p:txBody>
      </p:sp>
      <p:sp>
        <p:nvSpPr>
          <p:cNvPr id="10" name="Shape 7"/>
          <p:cNvSpPr/>
          <p:nvPr/>
        </p:nvSpPr>
        <p:spPr>
          <a:xfrm>
            <a:off x="457200" y="2391156"/>
            <a:ext cx="8229600" cy="525780"/>
          </a:xfrm>
          <a:prstGeom prst="roundRect">
            <a:avLst>
              <a:gd name="adj" fmla="val 10435"/>
            </a:avLst>
          </a:prstGeom>
          <a:solidFill>
            <a:srgbClr val="FFFFFF"/>
          </a:solidFill>
          <a:ln w="9525">
            <a:solidFill>
              <a:schemeClr val="accent5"/>
            </a:solidFill>
            <a:prstDash val="solid"/>
          </a:ln>
        </p:spPr>
      </p:sp>
      <p:sp>
        <p:nvSpPr>
          <p:cNvPr id="11" name="Shape 8"/>
          <p:cNvSpPr/>
          <p:nvPr/>
        </p:nvSpPr>
        <p:spPr>
          <a:xfrm>
            <a:off x="621792" y="2434590"/>
            <a:ext cx="438912" cy="438912"/>
          </a:xfrm>
          <a:prstGeom prst="ellipse">
            <a:avLst/>
          </a:prstGeom>
          <a:solidFill>
            <a:schemeClr val="accent2"/>
          </a:solidFill>
          <a:ln w="12700">
            <a:solidFill>
              <a:schemeClr val="accent2"/>
            </a:solidFill>
            <a:prstDash val="solid"/>
          </a:ln>
        </p:spPr>
      </p:sp>
      <p:sp>
        <p:nvSpPr>
          <p:cNvPr id="12" name="Text 9"/>
          <p:cNvSpPr/>
          <p:nvPr/>
        </p:nvSpPr>
        <p:spPr>
          <a:xfrm>
            <a:off x="621792" y="24345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3" name="Text 10"/>
          <p:cNvSpPr/>
          <p:nvPr/>
        </p:nvSpPr>
        <p:spPr>
          <a:xfrm>
            <a:off x="1243584" y="2391156"/>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Months: bank rates</a:t>
            </a:r>
            <a:endParaRPr lang="en-US" sz="1450" dirty="0"/>
          </a:p>
        </p:txBody>
      </p:sp>
      <p:sp>
        <p:nvSpPr>
          <p:cNvPr id="14" name="Text 11"/>
          <p:cNvSpPr/>
          <p:nvPr/>
        </p:nvSpPr>
        <p:spPr>
          <a:xfrm>
            <a:off x="3611880" y="2391156"/>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By June 2026, sixteen months after the first cut, average rates on existing bank loans were down 91 of the 125 basis points.</a:t>
            </a:r>
            <a:endParaRPr lang="en-US" sz="1150" dirty="0"/>
          </a:p>
        </p:txBody>
      </p:sp>
      <p:sp>
        <p:nvSpPr>
          <p:cNvPr id="15" name="Shape 12"/>
          <p:cNvSpPr/>
          <p:nvPr/>
        </p:nvSpPr>
        <p:spPr>
          <a:xfrm>
            <a:off x="457200" y="3044952"/>
            <a:ext cx="8229600" cy="525780"/>
          </a:xfrm>
          <a:prstGeom prst="roundRect">
            <a:avLst>
              <a:gd name="adj" fmla="val 10435"/>
            </a:avLst>
          </a:prstGeom>
          <a:solidFill>
            <a:srgbClr val="FFFFFF"/>
          </a:solidFill>
          <a:ln w="9525">
            <a:solidFill>
              <a:schemeClr val="accent5"/>
            </a:solidFill>
            <a:prstDash val="solid"/>
          </a:ln>
        </p:spPr>
      </p:sp>
      <p:sp>
        <p:nvSpPr>
          <p:cNvPr id="16" name="Shape 13"/>
          <p:cNvSpPr/>
          <p:nvPr/>
        </p:nvSpPr>
        <p:spPr>
          <a:xfrm>
            <a:off x="621792" y="3088386"/>
            <a:ext cx="438912" cy="438912"/>
          </a:xfrm>
          <a:prstGeom prst="ellipse">
            <a:avLst/>
          </a:prstGeom>
          <a:solidFill>
            <a:schemeClr val="accent3"/>
          </a:solidFill>
          <a:ln w="12700">
            <a:solidFill>
              <a:schemeClr val="accent3"/>
            </a:solidFill>
            <a:prstDash val="solid"/>
          </a:ln>
        </p:spPr>
      </p:sp>
      <p:sp>
        <p:nvSpPr>
          <p:cNvPr id="17" name="Text 14"/>
          <p:cNvSpPr/>
          <p:nvPr/>
        </p:nvSpPr>
        <p:spPr>
          <a:xfrm>
            <a:off x="621792" y="308838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8" name="Text 15"/>
          <p:cNvSpPr/>
          <p:nvPr/>
        </p:nvSpPr>
        <p:spPr>
          <a:xfrm>
            <a:off x="1243584" y="3044952"/>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Quarters: prices</a:t>
            </a:r>
            <a:endParaRPr lang="en-US" sz="1450" dirty="0"/>
          </a:p>
        </p:txBody>
      </p:sp>
      <p:sp>
        <p:nvSpPr>
          <p:cNvPr id="19" name="Text 16"/>
          <p:cNvSpPr/>
          <p:nvPr/>
        </p:nvSpPr>
        <p:spPr>
          <a:xfrm>
            <a:off x="3611880" y="3044952"/>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A 2012 RBI staff paper put the peak effect of a rate change on one inflation measure at five quarters.</a:t>
            </a:r>
            <a:endParaRPr lang="en-US" sz="1150" dirty="0"/>
          </a:p>
        </p:txBody>
      </p:sp>
      <p:sp>
        <p:nvSpPr>
          <p:cNvPr id="20" name="Shape 17"/>
          <p:cNvSpPr/>
          <p:nvPr/>
        </p:nvSpPr>
        <p:spPr>
          <a:xfrm>
            <a:off x="457200" y="3698748"/>
            <a:ext cx="8229600" cy="525780"/>
          </a:xfrm>
          <a:prstGeom prst="roundRect">
            <a:avLst>
              <a:gd name="adj" fmla="val 10435"/>
            </a:avLst>
          </a:prstGeom>
          <a:solidFill>
            <a:srgbClr val="FFFFFF"/>
          </a:solidFill>
          <a:ln w="9525">
            <a:solidFill>
              <a:schemeClr val="accent5"/>
            </a:solidFill>
            <a:prstDash val="solid"/>
          </a:ln>
        </p:spPr>
      </p:sp>
      <p:sp>
        <p:nvSpPr>
          <p:cNvPr id="21" name="Shape 18"/>
          <p:cNvSpPr/>
          <p:nvPr/>
        </p:nvSpPr>
        <p:spPr>
          <a:xfrm>
            <a:off x="621792" y="3742182"/>
            <a:ext cx="438912" cy="438912"/>
          </a:xfrm>
          <a:prstGeom prst="ellipse">
            <a:avLst/>
          </a:prstGeom>
          <a:solidFill>
            <a:schemeClr val="accent4"/>
          </a:solidFill>
          <a:ln w="12700">
            <a:solidFill>
              <a:schemeClr val="accent4"/>
            </a:solidFill>
            <a:prstDash val="solid"/>
          </a:ln>
        </p:spPr>
      </p:sp>
      <p:sp>
        <p:nvSpPr>
          <p:cNvPr id="22" name="Text 19"/>
          <p:cNvSpPr/>
          <p:nvPr/>
        </p:nvSpPr>
        <p:spPr>
          <a:xfrm>
            <a:off x="621792" y="374218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3" name="Text 20"/>
          <p:cNvSpPr/>
          <p:nvPr/>
        </p:nvSpPr>
        <p:spPr>
          <a:xfrm>
            <a:off x="1243584" y="3698748"/>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So the committee waits</a:t>
            </a:r>
            <a:endParaRPr lang="en-US" sz="1450" dirty="0"/>
          </a:p>
        </p:txBody>
      </p:sp>
      <p:sp>
        <p:nvSpPr>
          <p:cNvPr id="24" name="Text 21"/>
          <p:cNvSpPr/>
          <p:nvPr/>
        </p:nvSpPr>
        <p:spPr>
          <a:xfrm>
            <a:off x="3611880" y="3698748"/>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In August 2025 it held the rate to wait for its earlier cuts to pass through to credit markets and the economy.</a:t>
            </a:r>
            <a:endParaRPr lang="en-US" sz="1150" dirty="0"/>
          </a:p>
        </p:txBody>
      </p:sp>
      <p:sp>
        <p:nvSpPr>
          <p:cNvPr id="25" name="Text 2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Governor's Statement, 5 Aug 2026; RBI Working Paper 9/2012 (press release of 25 Jun 2012); RBI Monetary Policy Statement, 6 Aug 2025.</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From the policy statement of 7 October 2026. The projections are RBI's own and change at each meeting.</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POLICY REPO RATE</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5.50%</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Raised 25 basis points by a 6-0 vote. Stance changed by 4 votes to 2.</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RBI INFLATION PROJECTION</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5.2%</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CPI inflation for the year 2026-27. RBI projects 6.0% for October to December.</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RBI GROWTH PROJECTION</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7.1%</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Real GDP growth for 2026-27.</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MINUTES DUE</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21 Oct</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For the October meeting. Next meeting: 2 to 4 December 2026.</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Monetary Policy Statement, 2026-27, Resolution of the Monetary Policy Committee, October 5 to 7, 2026 (Press Release 2026-2027/1264).</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to read a policy statement</a:t>
            </a:r>
            <a:endParaRPr lang="en-US" sz="2800" dirty="0"/>
          </a:p>
        </p:txBody>
      </p:sp>
      <p:sp>
        <p:nvSpPr>
          <p:cNvPr id="4" name="Shape 1"/>
          <p:cNvSpPr/>
          <p:nvPr/>
        </p:nvSpPr>
        <p:spPr>
          <a:xfrm>
            <a:off x="457200" y="1188720"/>
            <a:ext cx="8229600" cy="565099"/>
          </a:xfrm>
          <a:prstGeom prst="roundRect">
            <a:avLst>
              <a:gd name="adj" fmla="val 9709"/>
            </a:avLst>
          </a:prstGeom>
          <a:solidFill>
            <a:srgbClr val="FFFFFF"/>
          </a:solidFill>
          <a:ln w="9525">
            <a:solidFill>
              <a:schemeClr val="accent5"/>
            </a:solidFill>
            <a:prstDash val="solid"/>
          </a:ln>
        </p:spPr>
      </p:sp>
      <p:sp>
        <p:nvSpPr>
          <p:cNvPr id="5" name="Shape 2"/>
          <p:cNvSpPr/>
          <p:nvPr/>
        </p:nvSpPr>
        <p:spPr>
          <a:xfrm>
            <a:off x="621792" y="1251814"/>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5181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6509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decision</a:t>
            </a:r>
            <a:endParaRPr lang="en-US" sz="1450" dirty="0"/>
          </a:p>
        </p:txBody>
      </p:sp>
      <p:sp>
        <p:nvSpPr>
          <p:cNvPr id="8" name="Text 5"/>
          <p:cNvSpPr/>
          <p:nvPr/>
        </p:nvSpPr>
        <p:spPr>
          <a:xfrm>
            <a:off x="3611880" y="1188720"/>
            <a:ext cx="4937760" cy="565099"/>
          </a:xfrm>
          <a:prstGeom prst="rect">
            <a:avLst/>
          </a:prstGeom>
          <a:noFill/>
          <a:ln/>
        </p:spPr>
        <p:txBody>
          <a:bodyPr wrap="square" lIns="0" tIns="0" rIns="0" bIns="0" rtlCol="0" anchor="ctr"/>
          <a:lstStyle/>
          <a:p>
            <a:pPr indent="0" marL="0">
              <a:buNone/>
            </a:pPr>
            <a:r>
              <a:rPr lang="en-US" sz="1250" dirty="0">
                <a:solidFill>
                  <a:schemeClr val="tx1"/>
                </a:solidFill>
                <a:latin typeface="Calibri" pitchFamily="34" charset="0"/>
                <a:ea typeface="Calibri" pitchFamily="34" charset="-122"/>
                <a:cs typeface="Calibri" pitchFamily="34" charset="-120"/>
              </a:rPr>
              <a:t>The repo rate, and how the six members voted. A split vote tells you the committee was not of one mind.</a:t>
            </a:r>
            <a:endParaRPr lang="en-US" sz="1250" dirty="0"/>
          </a:p>
        </p:txBody>
      </p:sp>
      <p:sp>
        <p:nvSpPr>
          <p:cNvPr id="9" name="Shape 6"/>
          <p:cNvSpPr/>
          <p:nvPr/>
        </p:nvSpPr>
        <p:spPr>
          <a:xfrm>
            <a:off x="457200" y="1881835"/>
            <a:ext cx="8229600" cy="565099"/>
          </a:xfrm>
          <a:prstGeom prst="roundRect">
            <a:avLst>
              <a:gd name="adj" fmla="val 9709"/>
            </a:avLst>
          </a:prstGeom>
          <a:solidFill>
            <a:srgbClr val="FFFFFF"/>
          </a:solidFill>
          <a:ln w="9525">
            <a:solidFill>
              <a:schemeClr val="accent5"/>
            </a:solidFill>
            <a:prstDash val="solid"/>
          </a:ln>
        </p:spPr>
      </p:sp>
      <p:sp>
        <p:nvSpPr>
          <p:cNvPr id="10" name="Shape 7"/>
          <p:cNvSpPr/>
          <p:nvPr/>
        </p:nvSpPr>
        <p:spPr>
          <a:xfrm>
            <a:off x="621792" y="1944929"/>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944929"/>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81835"/>
            <a:ext cx="2286000" cy="56509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stance</a:t>
            </a:r>
            <a:endParaRPr lang="en-US" sz="1450" dirty="0"/>
          </a:p>
        </p:txBody>
      </p:sp>
      <p:sp>
        <p:nvSpPr>
          <p:cNvPr id="13" name="Text 10"/>
          <p:cNvSpPr/>
          <p:nvPr/>
        </p:nvSpPr>
        <p:spPr>
          <a:xfrm>
            <a:off x="3611880" y="1881835"/>
            <a:ext cx="4937760" cy="565099"/>
          </a:xfrm>
          <a:prstGeom prst="rect">
            <a:avLst/>
          </a:prstGeom>
          <a:noFill/>
          <a:ln/>
        </p:spPr>
        <p:txBody>
          <a:bodyPr wrap="square" lIns="0" tIns="0" rIns="0" bIns="0" rtlCol="0" anchor="ctr"/>
          <a:lstStyle/>
          <a:p>
            <a:pPr indent="0" marL="0">
              <a:buNone/>
            </a:pPr>
            <a:r>
              <a:rPr lang="en-US" sz="1250" dirty="0">
                <a:solidFill>
                  <a:schemeClr val="tx1"/>
                </a:solidFill>
                <a:latin typeface="Calibri" pitchFamily="34" charset="0"/>
                <a:ea typeface="Calibri" pitchFamily="34" charset="-122"/>
                <a:cs typeface="Calibri" pitchFamily="34" charset="-120"/>
              </a:rPr>
              <a:t>The word used, whether it changed, and who disagreed. Read RBI's own explanation of the word.</a:t>
            </a:r>
            <a:endParaRPr lang="en-US" sz="1250" dirty="0"/>
          </a:p>
        </p:txBody>
      </p:sp>
      <p:sp>
        <p:nvSpPr>
          <p:cNvPr id="14" name="Shape 11"/>
          <p:cNvSpPr/>
          <p:nvPr/>
        </p:nvSpPr>
        <p:spPr>
          <a:xfrm>
            <a:off x="457200" y="2574950"/>
            <a:ext cx="8229600" cy="565099"/>
          </a:xfrm>
          <a:prstGeom prst="roundRect">
            <a:avLst>
              <a:gd name="adj" fmla="val 9709"/>
            </a:avLst>
          </a:prstGeom>
          <a:solidFill>
            <a:srgbClr val="FFFFFF"/>
          </a:solidFill>
          <a:ln w="9525">
            <a:solidFill>
              <a:schemeClr val="accent5"/>
            </a:solidFill>
            <a:prstDash val="solid"/>
          </a:ln>
        </p:spPr>
      </p:sp>
      <p:sp>
        <p:nvSpPr>
          <p:cNvPr id="15" name="Shape 12"/>
          <p:cNvSpPr/>
          <p:nvPr/>
        </p:nvSpPr>
        <p:spPr>
          <a:xfrm>
            <a:off x="621792" y="2638044"/>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63804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574950"/>
            <a:ext cx="2286000" cy="56509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projections</a:t>
            </a:r>
            <a:endParaRPr lang="en-US" sz="1450" dirty="0"/>
          </a:p>
        </p:txBody>
      </p:sp>
      <p:sp>
        <p:nvSpPr>
          <p:cNvPr id="18" name="Text 15"/>
          <p:cNvSpPr/>
          <p:nvPr/>
        </p:nvSpPr>
        <p:spPr>
          <a:xfrm>
            <a:off x="3611880" y="2574950"/>
            <a:ext cx="4937760" cy="565099"/>
          </a:xfrm>
          <a:prstGeom prst="rect">
            <a:avLst/>
          </a:prstGeom>
          <a:noFill/>
          <a:ln/>
        </p:spPr>
        <p:txBody>
          <a:bodyPr wrap="square" lIns="0" tIns="0" rIns="0" bIns="0" rtlCol="0" anchor="ctr"/>
          <a:lstStyle/>
          <a:p>
            <a:pPr indent="0" marL="0">
              <a:buNone/>
            </a:pPr>
            <a:r>
              <a:rPr lang="en-US" sz="1250" dirty="0">
                <a:solidFill>
                  <a:schemeClr val="tx1"/>
                </a:solidFill>
                <a:latin typeface="Calibri" pitchFamily="34" charset="0"/>
                <a:ea typeface="Calibri" pitchFamily="34" charset="-122"/>
                <a:cs typeface="Calibri" pitchFamily="34" charset="-120"/>
              </a:rPr>
              <a:t>Inflation and growth, quarter by quarter. Compare them with the projections made at the previous meeting.</a:t>
            </a:r>
            <a:endParaRPr lang="en-US" sz="1250" dirty="0"/>
          </a:p>
        </p:txBody>
      </p:sp>
      <p:sp>
        <p:nvSpPr>
          <p:cNvPr id="19" name="Shape 16"/>
          <p:cNvSpPr/>
          <p:nvPr/>
        </p:nvSpPr>
        <p:spPr>
          <a:xfrm>
            <a:off x="457200" y="3268066"/>
            <a:ext cx="8229600" cy="565099"/>
          </a:xfrm>
          <a:prstGeom prst="roundRect">
            <a:avLst>
              <a:gd name="adj" fmla="val 9709"/>
            </a:avLst>
          </a:prstGeom>
          <a:solidFill>
            <a:srgbClr val="FFFFFF"/>
          </a:solidFill>
          <a:ln w="9525">
            <a:solidFill>
              <a:schemeClr val="accent5"/>
            </a:solidFill>
            <a:prstDash val="solid"/>
          </a:ln>
        </p:spPr>
      </p:sp>
      <p:sp>
        <p:nvSpPr>
          <p:cNvPr id="20" name="Shape 17"/>
          <p:cNvSpPr/>
          <p:nvPr/>
        </p:nvSpPr>
        <p:spPr>
          <a:xfrm>
            <a:off x="621792" y="3331159"/>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331159"/>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268066"/>
            <a:ext cx="2286000" cy="56509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reasons</a:t>
            </a:r>
            <a:endParaRPr lang="en-US" sz="1450" dirty="0"/>
          </a:p>
        </p:txBody>
      </p:sp>
      <p:sp>
        <p:nvSpPr>
          <p:cNvPr id="23" name="Text 20"/>
          <p:cNvSpPr/>
          <p:nvPr/>
        </p:nvSpPr>
        <p:spPr>
          <a:xfrm>
            <a:off x="3611880" y="3268066"/>
            <a:ext cx="4937760" cy="565099"/>
          </a:xfrm>
          <a:prstGeom prst="rect">
            <a:avLst/>
          </a:prstGeom>
          <a:noFill/>
          <a:ln/>
        </p:spPr>
        <p:txBody>
          <a:bodyPr wrap="square" lIns="0" tIns="0" rIns="0" bIns="0" rtlCol="0" anchor="ctr"/>
          <a:lstStyle/>
          <a:p>
            <a:pPr indent="0" marL="0">
              <a:buNone/>
            </a:pPr>
            <a:r>
              <a:rPr lang="en-US" sz="1250" dirty="0">
                <a:solidFill>
                  <a:schemeClr val="tx1"/>
                </a:solidFill>
                <a:latin typeface="Calibri" pitchFamily="34" charset="0"/>
                <a:ea typeface="Calibri" pitchFamily="34" charset="-122"/>
                <a:cs typeface="Calibri" pitchFamily="34" charset="-120"/>
              </a:rPr>
              <a:t>Which pressures the committee names: food, fuel, core inflation, global events, demand at home.</a:t>
            </a:r>
            <a:endParaRPr lang="en-US" sz="1250" dirty="0"/>
          </a:p>
        </p:txBody>
      </p:sp>
      <p:sp>
        <p:nvSpPr>
          <p:cNvPr id="24" name="Shape 21"/>
          <p:cNvSpPr/>
          <p:nvPr/>
        </p:nvSpPr>
        <p:spPr>
          <a:xfrm>
            <a:off x="457200" y="3961181"/>
            <a:ext cx="8229600" cy="565099"/>
          </a:xfrm>
          <a:prstGeom prst="roundRect">
            <a:avLst>
              <a:gd name="adj" fmla="val 9709"/>
            </a:avLst>
          </a:prstGeom>
          <a:solidFill>
            <a:srgbClr val="FFFFFF"/>
          </a:solidFill>
          <a:ln w="9525">
            <a:solidFill>
              <a:schemeClr val="accent5"/>
            </a:solidFill>
            <a:prstDash val="solid"/>
          </a:ln>
        </p:spPr>
      </p:sp>
      <p:sp>
        <p:nvSpPr>
          <p:cNvPr id="25" name="Shape 22"/>
          <p:cNvSpPr/>
          <p:nvPr/>
        </p:nvSpPr>
        <p:spPr>
          <a:xfrm>
            <a:off x="621792" y="4024274"/>
            <a:ext cx="438912" cy="438912"/>
          </a:xfrm>
          <a:prstGeom prst="ellipse">
            <a:avLst/>
          </a:prstGeom>
          <a:solidFill>
            <a:schemeClr val="accent1"/>
          </a:solidFill>
          <a:ln w="12700">
            <a:solidFill>
              <a:schemeClr val="accent1"/>
            </a:solidFill>
            <a:prstDash val="solid"/>
          </a:ln>
        </p:spPr>
      </p:sp>
      <p:sp>
        <p:nvSpPr>
          <p:cNvPr id="26" name="Text 23"/>
          <p:cNvSpPr/>
          <p:nvPr/>
        </p:nvSpPr>
        <p:spPr>
          <a:xfrm>
            <a:off x="621792" y="402427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5</a:t>
            </a:r>
            <a:endParaRPr lang="en-US" sz="1600" dirty="0"/>
          </a:p>
        </p:txBody>
      </p:sp>
      <p:sp>
        <p:nvSpPr>
          <p:cNvPr id="27" name="Text 24"/>
          <p:cNvSpPr/>
          <p:nvPr/>
        </p:nvSpPr>
        <p:spPr>
          <a:xfrm>
            <a:off x="1243584" y="3961181"/>
            <a:ext cx="2286000" cy="56509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After the day</a:t>
            </a:r>
            <a:endParaRPr lang="en-US" sz="1450" dirty="0"/>
          </a:p>
        </p:txBody>
      </p:sp>
      <p:sp>
        <p:nvSpPr>
          <p:cNvPr id="28" name="Text 25"/>
          <p:cNvSpPr/>
          <p:nvPr/>
        </p:nvSpPr>
        <p:spPr>
          <a:xfrm>
            <a:off x="3611880" y="3961181"/>
            <a:ext cx="4937760" cy="565099"/>
          </a:xfrm>
          <a:prstGeom prst="rect">
            <a:avLst/>
          </a:prstGeom>
          <a:noFill/>
          <a:ln/>
        </p:spPr>
        <p:txBody>
          <a:bodyPr wrap="square" lIns="0" tIns="0" rIns="0" bIns="0" rtlCol="0" anchor="ctr"/>
          <a:lstStyle/>
          <a:p>
            <a:pPr indent="0" marL="0">
              <a:buNone/>
            </a:pPr>
            <a:r>
              <a:rPr lang="en-US" sz="1250" dirty="0">
                <a:solidFill>
                  <a:schemeClr val="tx1"/>
                </a:solidFill>
                <a:latin typeface="Calibri" pitchFamily="34" charset="0"/>
                <a:ea typeface="Calibri" pitchFamily="34" charset="-122"/>
                <a:cs typeface="Calibri" pitchFamily="34" charset="-120"/>
              </a:rPr>
              <a:t>The Governor's statement covers liquidity and bank rates. The minutes, two weeks later, give each member's reasoning.</a:t>
            </a:r>
            <a:endParaRPr lang="en-US" sz="12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rates and the corridor have also changed. The deck 'RBI's toolkit' covers those.</a:t>
            </a:r>
            <a:endParaRPr lang="en-US" sz="1500" dirty="0"/>
          </a:p>
        </p:txBody>
      </p:sp>
      <p:sp>
        <p:nvSpPr>
          <p:cNvPr id="5" name="Shape 2"/>
          <p:cNvSpPr/>
          <p:nvPr/>
        </p:nvSpPr>
        <p:spPr>
          <a:xfrm>
            <a:off x="457200" y="1737360"/>
            <a:ext cx="4000500" cy="2487168"/>
          </a:xfrm>
          <a:prstGeom prst="roundRect">
            <a:avLst>
              <a:gd name="adj" fmla="val 2206"/>
            </a:avLst>
          </a:prstGeom>
          <a:solidFill>
            <a:srgbClr val="FFFFFF"/>
          </a:solidFill>
          <a:ln w="9525">
            <a:solidFill>
              <a:schemeClr val="accent5"/>
            </a:solidFill>
            <a:prstDash val="solid"/>
          </a:ln>
        </p:spPr>
      </p:sp>
      <p:sp>
        <p:nvSpPr>
          <p:cNvPr id="6" name="Shape 3"/>
          <p:cNvSpPr/>
          <p:nvPr/>
        </p:nvSpPr>
        <p:spPr>
          <a:xfrm>
            <a:off x="457200" y="1737360"/>
            <a:ext cx="4000500" cy="502920"/>
          </a:xfrm>
          <a:prstGeom prst="rect">
            <a:avLst/>
          </a:prstGeom>
          <a:solidFill>
            <a:schemeClr val="accent1"/>
          </a:solidFill>
          <a:ln w="12700">
            <a:solidFill>
              <a:schemeClr val="accent1"/>
            </a:solidFill>
            <a:prstDash val="solid"/>
          </a:ln>
        </p:spPr>
      </p:sp>
      <p:sp>
        <p:nvSpPr>
          <p:cNvPr id="7" name="Text 4"/>
          <p:cNvSpPr/>
          <p:nvPr/>
        </p:nvSpPr>
        <p:spPr>
          <a:xfrm>
            <a:off x="6583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8" name="Text 5"/>
          <p:cNvSpPr/>
          <p:nvPr/>
        </p:nvSpPr>
        <p:spPr>
          <a:xfrm>
            <a:off x="658368" y="2359152"/>
            <a:ext cx="3611880" cy="177393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There was no statutory committee and no inflation target in the RBI Act.</a:t>
            </a:r>
            <a:endParaRPr lang="en-US" sz="1400" dirty="0"/>
          </a:p>
          <a:p>
            <a:pPr marL="177800" indent="-177800">
              <a:spcAft>
                <a:spcPts val="500"/>
              </a:spcAft>
              <a:buSzPct val="100000"/>
              <a:buChar char="•"/>
            </a:pPr>
            <a:r>
              <a:rPr lang="en-US" sz="1400" dirty="0">
                <a:solidFill>
                  <a:schemeClr val="tx1"/>
                </a:solidFill>
              </a:rPr>
              <a:t>Its aims are price stability and enough credit for productive sectors.</a:t>
            </a:r>
            <a:endParaRPr lang="en-US" sz="1400" dirty="0"/>
          </a:p>
          <a:p>
            <a:pPr marL="177800" indent="-177800">
              <a:spcAft>
                <a:spcPts val="500"/>
              </a:spcAft>
              <a:buSzPct val="100000"/>
              <a:buChar char="•"/>
            </a:pPr>
            <a:r>
              <a:rPr lang="en-US" sz="1400" dirty="0">
                <a:solidFill>
                  <a:schemeClr val="tx1"/>
                </a:solidFill>
              </a:rPr>
              <a:t>RBI alone decides, and its reasoning is not published member by member.</a:t>
            </a:r>
            <a:endParaRPr lang="en-US" sz="1400" dirty="0"/>
          </a:p>
        </p:txBody>
      </p:sp>
      <p:sp>
        <p:nvSpPr>
          <p:cNvPr id="9" name="Shape 6"/>
          <p:cNvSpPr/>
          <p:nvPr/>
        </p:nvSpPr>
        <p:spPr>
          <a:xfrm>
            <a:off x="4686300" y="1737360"/>
            <a:ext cx="4000500" cy="2487168"/>
          </a:xfrm>
          <a:prstGeom prst="roundRect">
            <a:avLst>
              <a:gd name="adj" fmla="val 2206"/>
            </a:avLst>
          </a:prstGeom>
          <a:solidFill>
            <a:srgbClr val="FFFFFF"/>
          </a:solidFill>
          <a:ln w="9525">
            <a:solidFill>
              <a:schemeClr val="accent5"/>
            </a:solidFill>
            <a:prstDash val="solid"/>
          </a:ln>
        </p:spPr>
      </p:sp>
      <p:sp>
        <p:nvSpPr>
          <p:cNvPr id="10" name="Shape 7"/>
          <p:cNvSpPr/>
          <p:nvPr/>
        </p:nvSpPr>
        <p:spPr>
          <a:xfrm>
            <a:off x="4686300" y="1737360"/>
            <a:ext cx="4000500" cy="502920"/>
          </a:xfrm>
          <a:prstGeom prst="rect">
            <a:avLst/>
          </a:prstGeom>
          <a:solidFill>
            <a:schemeClr val="accent3"/>
          </a:solidFill>
          <a:ln w="12700">
            <a:solidFill>
              <a:schemeClr val="accent3"/>
            </a:solidFill>
            <a:prstDash val="solid"/>
          </a:ln>
        </p:spPr>
      </p:sp>
      <p:sp>
        <p:nvSpPr>
          <p:cNvPr id="11" name="Text 8"/>
          <p:cNvSpPr/>
          <p:nvPr/>
        </p:nvSpPr>
        <p:spPr>
          <a:xfrm>
            <a:off x="48874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2" name="Text 9"/>
          <p:cNvSpPr/>
          <p:nvPr/>
        </p:nvSpPr>
        <p:spPr>
          <a:xfrm>
            <a:off x="4887468" y="2359152"/>
            <a:ext cx="3611880" cy="177393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The committee meets at least four times a year; six meetings are set for 2026-27.</a:t>
            </a:r>
            <a:endParaRPr lang="en-US" sz="1400" dirty="0"/>
          </a:p>
          <a:p>
            <a:pPr marL="177800" indent="-177800">
              <a:spcAft>
                <a:spcPts val="500"/>
              </a:spcAft>
              <a:buSzPct val="100000"/>
              <a:buChar char="•"/>
            </a:pPr>
            <a:r>
              <a:rPr lang="en-US" sz="1400" dirty="0">
                <a:solidFill>
                  <a:schemeClr val="tx1"/>
                </a:solidFill>
              </a:rPr>
              <a:t>The primary objective in law is price stability, keeping growth in mind (2016).</a:t>
            </a:r>
            <a:endParaRPr lang="en-US" sz="1400" dirty="0"/>
          </a:p>
          <a:p>
            <a:pPr marL="177800" indent="-177800">
              <a:spcAft>
                <a:spcPts val="500"/>
              </a:spcAft>
              <a:buSzPct val="100000"/>
              <a:buChar char="•"/>
            </a:pPr>
            <a:r>
              <a:rPr lang="en-US" sz="1400" dirty="0">
                <a:solidFill>
                  <a:schemeClr val="tx1"/>
                </a:solidFill>
              </a:rPr>
              <a:t>Six members vote. Votes and reasons are published on the 14th day (2016).</a:t>
            </a:r>
            <a:endParaRPr lang="en-US" sz="1400" dirty="0"/>
          </a:p>
        </p:txBody>
      </p:sp>
      <p:sp>
        <p:nvSpPr>
          <p:cNvPr id="13" name="Text 10"/>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Reserve Bank of India Act, 1934, as amended in 2016 (preamble, sections 45ZB and 45ZL); RBI, Monetary Policy overview and meeting schedule for 2026-27.</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Governor decides the repo rate.'</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Six members vote, one vote each. The Governor has a second, casting vote only if the votes are tied.</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'Inflation above 6% means RBI has failed.'</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test is average inflation outside the 2% to 6% band for three quarters in a row, not one month's figure.</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stance is a promise.'</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signals direction under current conditions. The April 2025 stance was changed at the very next meeting.</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rate change works at once.'</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Money markets move in days and bank rates over months. The effect on prices takes quarters.</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The repo rate was 6.50% at the start of 2025. RBI cut it by 25, 25, 50 and 25 basis points, then raised it by 25. Where does it stand?</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Average inflation in three quarters running is 6.3%, 6.5% and 5.8% (assumed figures). Has RBI failed to meet its target under the rules?</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RBI's stance is 'calibrated tightening'. A client asks whether rates will go up in December. What can you say?</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Objective, target, failure test, committee, voting, minutes, reports, 2026-27 schedule: RBI Act, 1934 (preamble, ss. 45ZA, 45ZB, 45ZI, 45ZL, 45ZM, 45ZN) and RBI, Monetary Policy overview, rbi.org.in.</a:t>
            </a:r>
            <a:endParaRPr lang="en-US" sz="1000" dirty="0"/>
          </a:p>
          <a:p>
            <a:pPr marL="165100" indent="-165100">
              <a:spcAft>
                <a:spcPts val="400"/>
              </a:spcAft>
              <a:buSzPct val="100000"/>
              <a:buChar char="•"/>
            </a:pPr>
            <a:r>
              <a:rPr lang="en-US" sz="1000" dirty="0">
                <a:solidFill>
                  <a:schemeClr val="tx1"/>
                </a:solidFill>
              </a:rPr>
              <a:t>Repo rate 2025: RBI Monetary Policy Statements, Press Releases 2024-2025/2094 (7 Feb), 2025-2026/61 (9 Apr), /489 (6 Jun), /841 (6 Aug), /1216 (1 Oct), /1633 (5 Dec).</a:t>
            </a:r>
            <a:endParaRPr lang="en-US" sz="1000" dirty="0"/>
          </a:p>
          <a:p>
            <a:pPr marL="165100" indent="-165100">
              <a:spcAft>
                <a:spcPts val="400"/>
              </a:spcAft>
              <a:buSzPct val="100000"/>
              <a:buChar char="•"/>
            </a:pPr>
            <a:r>
              <a:rPr lang="en-US" sz="1000" dirty="0">
                <a:solidFill>
                  <a:schemeClr val="tx1"/>
                </a:solidFill>
              </a:rPr>
              <a:t>Repo rate 2026: RBI Press Releases 2025-2026/2053 (6 Feb), 2026-2027/36 (8 Apr), /385 (5 Jun), /809 (5 Aug), /1264 (7 Oct). Rate of 6.50% before February 2025: statement of 6 Dec 2024.</a:t>
            </a:r>
            <a:endParaRPr lang="en-US" sz="1000" dirty="0"/>
          </a:p>
          <a:p>
            <a:pPr marL="165100" indent="-165100">
              <a:spcAft>
                <a:spcPts val="400"/>
              </a:spcAft>
              <a:buSzPct val="100000"/>
              <a:buChar char="•"/>
            </a:pPr>
            <a:r>
              <a:rPr lang="en-US" sz="1000" dirty="0">
                <a:solidFill>
                  <a:schemeClr val="tx1"/>
                </a:solidFill>
              </a:rPr>
              <a:t>Stance meanings: RBI Governor's Statement, 9 Apr 2025; RBI Monetary Policy Statements of 7 Feb 2025, 6 Jun 2025 and 7 Oct 2026.</a:t>
            </a:r>
            <a:endParaRPr lang="en-US" sz="1000" dirty="0"/>
          </a:p>
          <a:p>
            <a:pPr marL="165100" indent="-165100">
              <a:spcAft>
                <a:spcPts val="400"/>
              </a:spcAft>
              <a:buSzPct val="100000"/>
              <a:buChar char="•"/>
            </a:pPr>
            <a:r>
              <a:rPr lang="en-US" sz="1000" dirty="0">
                <a:solidFill>
                  <a:schemeClr val="tx1"/>
                </a:solidFill>
              </a:rPr>
              <a:t>Projections, votes, minutes date and next meeting: RBI Monetary Policy Statement, Press Release 2026-2027/1264, 7 Oct 2026.</a:t>
            </a:r>
            <a:endParaRPr lang="en-US" sz="1000" dirty="0"/>
          </a:p>
          <a:p>
            <a:pPr marL="165100" indent="-165100">
              <a:spcAft>
                <a:spcPts val="400"/>
              </a:spcAft>
              <a:buSzPct val="100000"/>
              <a:buChar char="•"/>
            </a:pPr>
            <a:r>
              <a:rPr lang="en-US" sz="1000" dirty="0">
                <a:solidFill>
                  <a:schemeClr val="tx1"/>
                </a:solidFill>
              </a:rPr>
              <a:t>Pass-through to bank rates: RBI Governor's Statement, 5 Aug 2026. Lag to inflation: RBI Working Paper 9/2012, press release of 25 Jun 2012.</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RBI and monetary policy</dc:title>
  <dc:subject>PptxGenJS Presentation</dc:subject>
  <dc:creator>Trustner</dc:creator>
  <cp:lastModifiedBy>Trustner</cp:lastModifiedBy>
  <cp:revision>1</cp:revision>
  <dcterms:created xsi:type="dcterms:W3CDTF">2026-10-12T08:18:16Z</dcterms:created>
  <dcterms:modified xsi:type="dcterms:W3CDTF">2026-10-12T08:18:16Z</dcterms:modified>
</cp:coreProperties>
</file>