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charts/chart1.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Per cent (the axis starts at 5.0)</a:t>
            </a:r>
          </a:p>
        </c:rich>
      </c:tx>
      <c:layout/>
      <c:overlay val="0"/>
    </c:title>
    <c:autoTitleDeleted val="0"/>
    <c:plotArea>
      <c:layout/>
      <c:barChart>
        <c:barDir val="col"/>
        <c:grouping val="clustered"/>
        <c:varyColors val="0"/>
        <c:ser>
          <c:idx val="0"/>
          <c:order val="0"/>
          <c:tx>
            <c:strRef>
              <c:f>Sheet1!$B$1</c:f>
              <c:strCache>
                <c:ptCount val="1"/>
                <c:pt idx="0">
                  <c:v>Rate (%)</c:v>
                </c:pt>
              </c:strCache>
            </c:strRef>
          </c:tx>
          <c:spPr>
            <a:solidFill>
              <a:srgbClr val="0870B8"/>
            </a:solidFill>
            <a:effectLst/>
          </c:spPr>
          <c:invertIfNegative val="0"/>
          <c:dLbls>
            <c:numFmt formatCode="0.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dPt>
            <c:idx val="0"/>
            <c:invertIfNegative val="0"/>
            <c:bubble3D val="0"/>
            <c:spPr>
              <a:solidFill>
                <a:srgbClr val="0870B8"/>
              </a:solidFill>
              <a:effectLst/>
            </c:spPr>
          </c:dPt>
          <c:dPt>
            <c:idx val="1"/>
            <c:invertIfNegative val="0"/>
            <c:bubble3D val="0"/>
            <c:spPr>
              <a:solidFill>
                <a:srgbClr val="9A6B0F"/>
              </a:solidFill>
              <a:effectLst/>
            </c:spPr>
          </c:dPt>
          <c:dPt>
            <c:idx val="2"/>
            <c:invertIfNegative val="0"/>
            <c:bubble3D val="0"/>
            <c:spPr>
              <a:solidFill>
                <a:srgbClr val="0F5140"/>
              </a:solidFill>
              <a:effectLst/>
            </c:spPr>
          </c:dPt>
          <c:cat>
            <c:multiLvlStrRef>
              <c:f>Sheet1!$A$2:$A$4</c:f>
              <c:multiLvlStrCache>
                <c:ptCount val="3"/>
                <c:lvl>
                  <c:pt idx="0">
                    <c:v>SDF (floor)</c:v>
                  </c:pt>
                  <c:pt idx="1">
                    <c:v>Repo</c:v>
                  </c:pt>
                  <c:pt idx="2">
                    <c:v>MSF (ceiling)</c:v>
                  </c:pt>
                </c:lvl>
              </c:multiLvlStrCache>
            </c:multiLvlStrRef>
          </c:cat>
          <c:val>
            <c:numRef>
              <c:f>Sheet1!$B$2:$B$4</c:f>
              <c:numCache>
                <c:formatCode>General</c:formatCode>
                <c:ptCount val="3"/>
                <c:pt idx="0">
                  <c:v>5.25</c:v>
                </c:pt>
                <c:pt idx="1">
                  <c:v>5.5</c:v>
                </c:pt>
                <c:pt idx="2">
                  <c:v>5.75</c:v>
                </c:pt>
              </c:numCache>
            </c:numRef>
          </c:val>
        </c:ser>
        <c:dLbls>
          <c:numFmt formatCode="0.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6"/>
          <c:min val="5"/>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to name as many RBI rates as they can and what each does. Most people know 'repo' and little else. By the end they should be able to place every rate on one picture.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tools in this deck all do one of two things: set the price of overnight money, or change how much money banks have to lend.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remaining meetings this financial year are 2 to 4 December 2026 and 3 to 5 February 2027.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weighted average call rate is RBI's operating target; RBI confirmed this when it revised its liquidity framework on 30 September 2025. Lenders that cannot use the SDF, such as non-banks, can lend below the floor.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someone has learnt 'repo and reverse repo' from older material, this is the slide that updates them: the working floor is the SDF.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Strictly, both ratios are a percentage of 'net demand and time liabilities', which for our purposes means deposits. Do not get drawn into the definition.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the August and October 2026 meetings banks had an average daily cash surplus of ₹5.9 lakh crore according to the Governor's statement, and RBI was absorbing that cash through bond sales and VRRR auctions. The swap in May 2026 was an earlier operation that added rupees.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the facts and stop. We do not predict the next rate decision, and we do not suggest what a client should do because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link to debt funds: when yields rise, prices of bonds already held fall. See the deck 'Bond prices and yields'.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Older training material was written before the committee and the target (2016), before the SDF (April 2022) and before the 7-day operation (September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Floor: SDF rate (5.25%). Ceiling: MSF rate (5.75%). The repo rate (5.50%) sits in the middle, 0.25 percentage point from each.
Q2: CRR 3% = about ₹30 crore as cash with RBI. SLR 18% = about ₹180 crore in government securities and other approved liquid assets.
Q3: Any two of: open market sales of government bonds, variable rate reverse repo (VRRR) auctions, a higher CRR. Banks can also park cash with RBI at the SDF 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MACRO ECONOMICS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RBI's toolkit</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Repo, SDF, MSF, CRR and SLR: what each one does and where each stands</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Policy rates as on 7 October 2026; reserve ratios as published by RBI on 9 October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RBI does not set your home loan rate. It sets the price of overnight money between banks.</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Many other interest rates, from a one-year deposit to a ten-year government bond, take their cue from that overnight price.</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job, the committee and the lever</a:t>
            </a:r>
            <a:endParaRPr lang="en-US" sz="2800" dirty="0"/>
          </a:p>
        </p:txBody>
      </p:sp>
      <p:sp>
        <p:nvSpPr>
          <p:cNvPr id="4" name="Shape 1"/>
          <p:cNvSpPr/>
          <p:nvPr/>
        </p:nvSpPr>
        <p:spPr>
          <a:xfrm>
            <a:off x="457200" y="1188720"/>
            <a:ext cx="2590800" cy="3035808"/>
          </a:xfrm>
          <a:prstGeom prst="roundRect">
            <a:avLst>
              <a:gd name="adj" fmla="val 2118"/>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2499360" y="1408176"/>
            <a:ext cx="329184" cy="329184"/>
          </a:xfrm>
          <a:prstGeom prst="rect">
            <a:avLst/>
          </a:prstGeom>
        </p:spPr>
      </p:pic>
      <p:sp>
        <p:nvSpPr>
          <p:cNvPr id="7" name="Text 3"/>
          <p:cNvSpPr/>
          <p:nvPr/>
        </p:nvSpPr>
        <p:spPr>
          <a:xfrm>
            <a:off x="685800" y="1408176"/>
            <a:ext cx="1722120" cy="50292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4%</a:t>
            </a:r>
            <a:endParaRPr lang="en-US" sz="2800" dirty="0"/>
          </a:p>
        </p:txBody>
      </p:sp>
      <p:sp>
        <p:nvSpPr>
          <p:cNvPr id="8" name="Text 4"/>
          <p:cNvSpPr/>
          <p:nvPr/>
        </p:nvSpPr>
        <p:spPr>
          <a:xfrm>
            <a:off x="6858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job</a:t>
            </a:r>
            <a:endParaRPr lang="en-US" sz="1650" dirty="0"/>
          </a:p>
        </p:txBody>
      </p:sp>
      <p:sp>
        <p:nvSpPr>
          <p:cNvPr id="9" name="Text 5"/>
          <p:cNvSpPr/>
          <p:nvPr/>
        </p:nvSpPr>
        <p:spPr>
          <a:xfrm>
            <a:off x="685800" y="2377440"/>
            <a:ext cx="2133600" cy="1737360"/>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Keep consumer price inflation at 4%, within a band of 2% to 6%. The Government has set this target for 1 April 2026 to 31 March 2031.</a:t>
            </a:r>
            <a:endParaRPr lang="en-US" sz="1350" dirty="0"/>
          </a:p>
        </p:txBody>
      </p:sp>
      <p:sp>
        <p:nvSpPr>
          <p:cNvPr id="10" name="Shape 6"/>
          <p:cNvSpPr/>
          <p:nvPr/>
        </p:nvSpPr>
        <p:spPr>
          <a:xfrm>
            <a:off x="3276600" y="1188720"/>
            <a:ext cx="2590800" cy="3035808"/>
          </a:xfrm>
          <a:prstGeom prst="roundRect">
            <a:avLst>
              <a:gd name="adj" fmla="val 2118"/>
            </a:avLst>
          </a:prstGeom>
          <a:solidFill>
            <a:srgbClr val="FFFFFF"/>
          </a:solidFill>
          <a:ln w="9525">
            <a:solidFill>
              <a:schemeClr val="accent5"/>
            </a:solidFill>
            <a:prstDash val="solid"/>
          </a:ln>
        </p:spPr>
      </p:sp>
      <p:sp>
        <p:nvSpPr>
          <p:cNvPr id="11" name="Shape 7"/>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5318760" y="1408176"/>
            <a:ext cx="329184" cy="329184"/>
          </a:xfrm>
          <a:prstGeom prst="rect">
            <a:avLst/>
          </a:prstGeom>
        </p:spPr>
      </p:pic>
      <p:sp>
        <p:nvSpPr>
          <p:cNvPr id="13" name="Text 8"/>
          <p:cNvSpPr/>
          <p:nvPr/>
        </p:nvSpPr>
        <p:spPr>
          <a:xfrm>
            <a:off x="3505200" y="1408176"/>
            <a:ext cx="1722120" cy="502920"/>
          </a:xfrm>
          <a:prstGeom prst="rect">
            <a:avLst/>
          </a:prstGeom>
          <a:noFill/>
          <a:ln/>
        </p:spPr>
        <p:txBody>
          <a:bodyPr wrap="square" lIns="0" tIns="0" rIns="0" bIns="0" rtlCol="0" anchor="ctr"/>
          <a:lstStyle/>
          <a:p>
            <a:pPr indent="0" marL="0">
              <a:buNone/>
            </a:pPr>
            <a:r>
              <a:rPr lang="en-US" sz="2800" b="1" dirty="0">
                <a:solidFill>
                  <a:schemeClr val="accent2"/>
                </a:solidFill>
                <a:latin typeface="Cambria" pitchFamily="34" charset="0"/>
                <a:ea typeface="Cambria" pitchFamily="34" charset="-122"/>
                <a:cs typeface="Cambria" pitchFamily="34" charset="-120"/>
              </a:rPr>
              <a:t>6</a:t>
            </a:r>
            <a:endParaRPr lang="en-US" sz="2800" dirty="0"/>
          </a:p>
        </p:txBody>
      </p:sp>
      <p:sp>
        <p:nvSpPr>
          <p:cNvPr id="14" name="Text 9"/>
          <p:cNvSpPr/>
          <p:nvPr/>
        </p:nvSpPr>
        <p:spPr>
          <a:xfrm>
            <a:off x="35052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committee</a:t>
            </a:r>
            <a:endParaRPr lang="en-US" sz="1650" dirty="0"/>
          </a:p>
        </p:txBody>
      </p:sp>
      <p:sp>
        <p:nvSpPr>
          <p:cNvPr id="15" name="Text 10"/>
          <p:cNvSpPr/>
          <p:nvPr/>
        </p:nvSpPr>
        <p:spPr>
          <a:xfrm>
            <a:off x="3505200" y="2377440"/>
            <a:ext cx="2133600" cy="1737360"/>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Monetary Policy Committee has six members and decides the repo rate by vote. It has six scheduled meetings in 2026-27.</a:t>
            </a:r>
            <a:endParaRPr lang="en-US" sz="1350" dirty="0"/>
          </a:p>
        </p:txBody>
      </p:sp>
      <p:sp>
        <p:nvSpPr>
          <p:cNvPr id="16" name="Shape 11"/>
          <p:cNvSpPr/>
          <p:nvPr/>
        </p:nvSpPr>
        <p:spPr>
          <a:xfrm>
            <a:off x="6096000" y="1188720"/>
            <a:ext cx="2590800" cy="3035808"/>
          </a:xfrm>
          <a:prstGeom prst="roundRect">
            <a:avLst>
              <a:gd name="adj" fmla="val 2118"/>
            </a:avLst>
          </a:prstGeom>
          <a:solidFill>
            <a:srgbClr val="FFFFFF"/>
          </a:solidFill>
          <a:ln w="9525">
            <a:solidFill>
              <a:schemeClr val="accent5"/>
            </a:solidFill>
            <a:prstDash val="solid"/>
          </a:ln>
        </p:spPr>
      </p:sp>
      <p:sp>
        <p:nvSpPr>
          <p:cNvPr id="17" name="Shape 12"/>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8" name="Image 2" descr="preencoded.png">    </p:cNvPr>
          <p:cNvPicPr>
            <a:picLocks noChangeAspect="1"/>
          </p:cNvPicPr>
          <p:nvPr/>
        </p:nvPicPr>
        <p:blipFill>
          <a:blip r:embed="rId3"/>
          <a:stretch>
            <a:fillRect/>
          </a:stretch>
        </p:blipFill>
        <p:spPr>
          <a:xfrm>
            <a:off x="8138160" y="1408176"/>
            <a:ext cx="329184" cy="329184"/>
          </a:xfrm>
          <a:prstGeom prst="rect">
            <a:avLst/>
          </a:prstGeom>
        </p:spPr>
      </p:pic>
      <p:sp>
        <p:nvSpPr>
          <p:cNvPr id="19" name="Text 13"/>
          <p:cNvSpPr/>
          <p:nvPr/>
        </p:nvSpPr>
        <p:spPr>
          <a:xfrm>
            <a:off x="6324600" y="1408176"/>
            <a:ext cx="1722120" cy="502920"/>
          </a:xfrm>
          <a:prstGeom prst="rect">
            <a:avLst/>
          </a:prstGeom>
          <a:noFill/>
          <a:ln/>
        </p:spPr>
        <p:txBody>
          <a:bodyPr wrap="square" lIns="0" tIns="0" rIns="0" bIns="0" rtlCol="0" anchor="ctr"/>
          <a:lstStyle/>
          <a:p>
            <a:pPr indent="0" marL="0">
              <a:buNone/>
            </a:pPr>
            <a:r>
              <a:rPr lang="en-US" sz="2800" b="1" dirty="0">
                <a:solidFill>
                  <a:schemeClr val="accent3"/>
                </a:solidFill>
                <a:latin typeface="Cambria" pitchFamily="34" charset="0"/>
                <a:ea typeface="Cambria" pitchFamily="34" charset="-122"/>
                <a:cs typeface="Cambria" pitchFamily="34" charset="-120"/>
              </a:rPr>
              <a:t>5.50%</a:t>
            </a:r>
            <a:endParaRPr lang="en-US" sz="2800" dirty="0"/>
          </a:p>
        </p:txBody>
      </p:sp>
      <p:sp>
        <p:nvSpPr>
          <p:cNvPr id="20" name="Text 14"/>
          <p:cNvSpPr/>
          <p:nvPr/>
        </p:nvSpPr>
        <p:spPr>
          <a:xfrm>
            <a:off x="63246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lever</a:t>
            </a:r>
            <a:endParaRPr lang="en-US" sz="1650" dirty="0"/>
          </a:p>
        </p:txBody>
      </p:sp>
      <p:sp>
        <p:nvSpPr>
          <p:cNvPr id="21" name="Text 15"/>
          <p:cNvSpPr/>
          <p:nvPr/>
        </p:nvSpPr>
        <p:spPr>
          <a:xfrm>
            <a:off x="6324600" y="2377440"/>
            <a:ext cx="2133600" cy="1737360"/>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policy repo rate. The committee raised it from 5.25% on 7 October 2026 and changed its stance to 'calibrated tightening'.</a:t>
            </a:r>
            <a:endParaRPr lang="en-US" sz="1350" dirty="0"/>
          </a:p>
        </p:txBody>
      </p:sp>
      <p:sp>
        <p:nvSpPr>
          <p:cNvPr id="22" name="Text 16"/>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Monetary Policy Statement, 7 Oct 2026; RBI press release on the MPC meeting schedule for 2026-27, 23 Mar 2026; Government notification of the inflation target, March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corridor: floor, ceiling and repo</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The SDF rate is what RBI pays a bank that parks spare cash with it overnight. That is the floor RBI offers.</a:t>
            </a:r>
            <a:endParaRPr lang="en-US" sz="1250" dirty="0"/>
          </a:p>
          <a:p>
            <a:pPr marL="165100" indent="-165100">
              <a:spcAft>
                <a:spcPts val="700"/>
              </a:spcAft>
              <a:buSzPct val="100000"/>
              <a:buChar char="•"/>
            </a:pPr>
            <a:r>
              <a:rPr lang="en-US" sz="1250" dirty="0">
                <a:solidFill>
                  <a:schemeClr val="tx1"/>
                </a:solidFill>
              </a:rPr>
              <a:t>The MSF rate is what a bank pays to borrow overnight from RBI, up to a limit. That is the ceiling.</a:t>
            </a:r>
            <a:endParaRPr lang="en-US" sz="1250" dirty="0"/>
          </a:p>
          <a:p>
            <a:pPr marL="165100" indent="-165100">
              <a:spcAft>
                <a:spcPts val="700"/>
              </a:spcAft>
              <a:buSzPct val="100000"/>
              <a:buChar char="•"/>
            </a:pPr>
            <a:r>
              <a:rPr lang="en-US" sz="1250" dirty="0">
                <a:solidFill>
                  <a:schemeClr val="tx1"/>
                </a:solidFill>
              </a:rPr>
              <a:t>Overnight rates mostly trade inside this band. Lenders that cannot use the SDF, such as non-banks, can lend below the floor.</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RBI Monetary Policy Statement, 7 Oct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rates, one by one</a:t>
            </a:r>
            <a:endParaRPr lang="en-US" sz="28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2103120"/>
                <a:gridCol w="5029200"/>
                <a:gridCol w="1097280"/>
              </a:tblGrid>
              <a:tr h="502920">
                <a:tc>
                  <a:txBody>
                    <a:bodyPr/>
                    <a:lstStyle/>
                    <a:p>
                      <a:pPr indent="0" marL="0">
                        <a:buNone/>
                      </a:pPr>
                      <a:r>
                        <a:rPr lang="en-US" sz="1250" b="1" dirty="0">
                          <a:solidFill>
                            <a:srgbClr val="FFFFFF"/>
                          </a:solidFill>
                        </a:rPr>
                        <a:t>Rate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it is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Now</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02920">
                <a:tc>
                  <a:txBody>
                    <a:bodyPr/>
                    <a:lstStyle/>
                    <a:p>
                      <a:pPr indent="0" marL="0">
                        <a:buNone/>
                      </a:pPr>
                      <a:r>
                        <a:rPr lang="en-US" sz="1250" b="1" dirty="0">
                          <a:solidFill>
                            <a:schemeClr val="tx1"/>
                          </a:solidFill>
                        </a:rPr>
                        <a:t>Repo rate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The rate at which RBI lends to banks overnight against government securities. This is the policy rate.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5.50%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50" b="1" dirty="0">
                          <a:solidFill>
                            <a:schemeClr val="tx1"/>
                          </a:solidFill>
                        </a:rPr>
                        <a:t>Standing Deposit Facility (SDF)</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The rate RBI pays banks that park spare cash with it overnight, without RBI giving any security. The floor of the corridor since April 2022.</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5.25%</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50" b="1" dirty="0">
                          <a:solidFill>
                            <a:schemeClr val="tx1"/>
                          </a:solidFill>
                        </a:rPr>
                        <a:t>Marginal Standing Facility (MSF)</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The rate at which banks can borrow overnight from RBI against government securities, up to a limit. The ceiling of the corridor.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5.75%</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50" b="1" dirty="0">
                          <a:solidFill>
                            <a:schemeClr val="tx1"/>
                          </a:solidFill>
                        </a:rPr>
                        <a:t>Bank Rate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A reference rate, now used mainly to set the penalty when a bank falls short on CRR or SLR. Kept equal to the MSF rate.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5.75%</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50" b="1" dirty="0">
                          <a:solidFill>
                            <a:schemeClr val="tx1"/>
                          </a:solidFill>
                        </a:rPr>
                        <a:t>Fixed reverse repo</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The old floor. RBI still publishes it, but the SDF replaced it as the floor on 8 April 2022.</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3.35%</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Monetary Policy Statement, 7 Oct 2026; RBI Current Rates as published on 9 Oct 2026; RBI press release of 8 Apr 2022 introducing the SDF.</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Two ratios that lock up part of every deposit</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3909060" y="1408176"/>
            <a:ext cx="329184" cy="329184"/>
          </a:xfrm>
          <a:prstGeom prst="rect">
            <a:avLst/>
          </a:prstGeom>
        </p:spPr>
      </p:pic>
      <p:sp>
        <p:nvSpPr>
          <p:cNvPr id="7" name="Text 3"/>
          <p:cNvSpPr/>
          <p:nvPr/>
        </p:nvSpPr>
        <p:spPr>
          <a:xfrm>
            <a:off x="685800" y="1408176"/>
            <a:ext cx="3131820" cy="50292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3.00%</a:t>
            </a:r>
            <a:endParaRPr lang="en-US" sz="2800" dirty="0"/>
          </a:p>
        </p:txBody>
      </p:sp>
      <p:sp>
        <p:nvSpPr>
          <p:cNvPr id="8" name="Text 4"/>
          <p:cNvSpPr/>
          <p:nvPr/>
        </p:nvSpPr>
        <p:spPr>
          <a:xfrm>
            <a:off x="685800" y="1975104"/>
            <a:ext cx="35433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Cash Reserve Ratio (CRR)</a:t>
            </a:r>
            <a:endParaRPr lang="en-US" sz="1650" dirty="0"/>
          </a:p>
        </p:txBody>
      </p:sp>
      <p:sp>
        <p:nvSpPr>
          <p:cNvPr id="9" name="Text 5"/>
          <p:cNvSpPr/>
          <p:nvPr/>
        </p:nvSpPr>
        <p:spPr>
          <a:xfrm>
            <a:off x="685800" y="2377440"/>
            <a:ext cx="3543300" cy="1170432"/>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share of its deposits a bank must keep as cash with RBI. A lower CRR leaves banks more money to lend. It was cut from 4% to 3% in four steps between September and November 2025.</a:t>
            </a:r>
            <a:endParaRPr lang="en-US" sz="1350" dirty="0"/>
          </a:p>
        </p:txBody>
      </p:sp>
      <p:sp>
        <p:nvSpPr>
          <p:cNvPr id="10" name="Shape 6"/>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11" name="Shape 7"/>
          <p:cNvSpPr/>
          <p:nvPr/>
        </p:nvSpPr>
        <p:spPr>
          <a:xfrm>
            <a:off x="4686300" y="1188720"/>
            <a:ext cx="400050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8138160" y="1408176"/>
            <a:ext cx="329184" cy="329184"/>
          </a:xfrm>
          <a:prstGeom prst="rect">
            <a:avLst/>
          </a:prstGeom>
        </p:spPr>
      </p:pic>
      <p:sp>
        <p:nvSpPr>
          <p:cNvPr id="13" name="Text 8"/>
          <p:cNvSpPr/>
          <p:nvPr/>
        </p:nvSpPr>
        <p:spPr>
          <a:xfrm>
            <a:off x="4914900" y="1408176"/>
            <a:ext cx="3131820" cy="502920"/>
          </a:xfrm>
          <a:prstGeom prst="rect">
            <a:avLst/>
          </a:prstGeom>
          <a:noFill/>
          <a:ln/>
        </p:spPr>
        <p:txBody>
          <a:bodyPr wrap="square" lIns="0" tIns="0" rIns="0" bIns="0" rtlCol="0" anchor="ctr"/>
          <a:lstStyle/>
          <a:p>
            <a:pPr indent="0" marL="0">
              <a:buNone/>
            </a:pPr>
            <a:r>
              <a:rPr lang="en-US" sz="2800" b="1" dirty="0">
                <a:solidFill>
                  <a:schemeClr val="accent2"/>
                </a:solidFill>
                <a:latin typeface="Cambria" pitchFamily="34" charset="0"/>
                <a:ea typeface="Cambria" pitchFamily="34" charset="-122"/>
                <a:cs typeface="Cambria" pitchFamily="34" charset="-120"/>
              </a:rPr>
              <a:t>18.00%</a:t>
            </a:r>
            <a:endParaRPr lang="en-US" sz="2800" dirty="0"/>
          </a:p>
        </p:txBody>
      </p:sp>
      <p:sp>
        <p:nvSpPr>
          <p:cNvPr id="14" name="Text 9"/>
          <p:cNvSpPr/>
          <p:nvPr/>
        </p:nvSpPr>
        <p:spPr>
          <a:xfrm>
            <a:off x="4914900" y="1975104"/>
            <a:ext cx="35433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Statutory Liquidity Ratio (SLR)</a:t>
            </a:r>
            <a:endParaRPr lang="en-US" sz="1650" dirty="0"/>
          </a:p>
        </p:txBody>
      </p:sp>
      <p:sp>
        <p:nvSpPr>
          <p:cNvPr id="15" name="Text 10"/>
          <p:cNvSpPr/>
          <p:nvPr/>
        </p:nvSpPr>
        <p:spPr>
          <a:xfrm>
            <a:off x="4914900" y="2377440"/>
            <a:ext cx="3543300" cy="1170432"/>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share of its deposits a bank must hold in government securities and other approved liquid assets, which include cash and gold. It keeps banks liquid and gives the government a steady buyer for its bonds.</a:t>
            </a:r>
            <a:endParaRPr lang="en-US" sz="1350" dirty="0"/>
          </a:p>
        </p:txBody>
      </p:sp>
      <p:sp>
        <p:nvSpPr>
          <p:cNvPr id="16" name="Shape 11"/>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7" name="Text 12"/>
          <p:cNvSpPr/>
          <p:nvPr/>
        </p:nvSpPr>
        <p:spPr>
          <a:xfrm>
            <a:off x="658368" y="3840480"/>
            <a:ext cx="7827264" cy="566928"/>
          </a:xfrm>
          <a:prstGeom prst="rect">
            <a:avLst/>
          </a:prstGeom>
          <a:noFill/>
          <a:ln/>
        </p:spPr>
        <p:txBody>
          <a:bodyPr wrap="square" lIns="0" tIns="0" rIns="0" bIns="0" rtlCol="0" anchor="ctr"/>
          <a:lstStyle/>
          <a:p>
            <a:pPr indent="0" marL="0">
              <a:buNone/>
            </a:pPr>
            <a:r>
              <a:rPr lang="en-US" sz="1200" b="1" dirty="0">
                <a:solidFill>
                  <a:srgbClr val="FFFFFF"/>
                </a:solidFill>
              </a:rPr>
              <a:t>Out of every ₹100 of deposits (broadly), ₹3 sits with RBI as cash and ₹18 is held in approved liquid assets.</a:t>
            </a:r>
            <a:endParaRPr lang="en-US" sz="1200" dirty="0"/>
          </a:p>
        </p:txBody>
      </p:sp>
      <p:sp>
        <p:nvSpPr>
          <p:cNvPr id="18" name="Text 13"/>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RBI Current Rates as published on 9 Oct 2026 (CRR 3.00%, SLR 18.00%); RBI circular of 6 Jun 2025 on the phased CRR reduction.</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Adding and draining cash: the liquidity tools</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The corridor sets the price. These tools change the quantity of cash in the banking system.</a:t>
            </a:r>
            <a:endParaRPr lang="en-US" sz="1500" dirty="0"/>
          </a:p>
        </p:txBody>
      </p:sp>
      <p:sp>
        <p:nvSpPr>
          <p:cNvPr id="5" name="Shape 2"/>
          <p:cNvSpPr/>
          <p:nvPr/>
        </p:nvSpPr>
        <p:spPr>
          <a:xfrm>
            <a:off x="457200" y="1737360"/>
            <a:ext cx="8229600" cy="525780"/>
          </a:xfrm>
          <a:prstGeom prst="roundRect">
            <a:avLst>
              <a:gd name="adj" fmla="val 10435"/>
            </a:avLst>
          </a:prstGeom>
          <a:solidFill>
            <a:srgbClr val="FFFFFF"/>
          </a:solidFill>
          <a:ln w="9525">
            <a:solidFill>
              <a:schemeClr val="accent5"/>
            </a:solidFill>
            <a:prstDash val="solid"/>
          </a:ln>
        </p:spPr>
      </p:sp>
      <p:sp>
        <p:nvSpPr>
          <p:cNvPr id="6" name="Shape 3"/>
          <p:cNvSpPr/>
          <p:nvPr/>
        </p:nvSpPr>
        <p:spPr>
          <a:xfrm>
            <a:off x="621792" y="1780794"/>
            <a:ext cx="438912" cy="438912"/>
          </a:xfrm>
          <a:prstGeom prst="ellipse">
            <a:avLst/>
          </a:prstGeom>
          <a:solidFill>
            <a:schemeClr val="accent1"/>
          </a:solidFill>
          <a:ln w="12700">
            <a:solidFill>
              <a:schemeClr val="accent1"/>
            </a:solidFill>
            <a:prstDash val="solid"/>
          </a:ln>
        </p:spPr>
      </p:sp>
      <p:sp>
        <p:nvSpPr>
          <p:cNvPr id="7" name="Text 4"/>
          <p:cNvSpPr/>
          <p:nvPr/>
        </p:nvSpPr>
        <p:spPr>
          <a:xfrm>
            <a:off x="621792" y="178079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8" name="Text 5"/>
          <p:cNvSpPr/>
          <p:nvPr/>
        </p:nvSpPr>
        <p:spPr>
          <a:xfrm>
            <a:off x="1243584" y="1737360"/>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Open market operations</a:t>
            </a:r>
            <a:endParaRPr lang="en-US" sz="1450" dirty="0"/>
          </a:p>
        </p:txBody>
      </p:sp>
      <p:sp>
        <p:nvSpPr>
          <p:cNvPr id="9" name="Text 6"/>
          <p:cNvSpPr/>
          <p:nvPr/>
        </p:nvSpPr>
        <p:spPr>
          <a:xfrm>
            <a:off x="3611880" y="1737360"/>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RBI buys government bonds to add cash or sells them to drain it. It sold ₹1.0 lakh crore of bonds between the August and October 2026 meetings.</a:t>
            </a:r>
            <a:endParaRPr lang="en-US" sz="1150" dirty="0"/>
          </a:p>
        </p:txBody>
      </p:sp>
      <p:sp>
        <p:nvSpPr>
          <p:cNvPr id="10" name="Shape 7"/>
          <p:cNvSpPr/>
          <p:nvPr/>
        </p:nvSpPr>
        <p:spPr>
          <a:xfrm>
            <a:off x="457200" y="2391156"/>
            <a:ext cx="8229600" cy="525780"/>
          </a:xfrm>
          <a:prstGeom prst="roundRect">
            <a:avLst>
              <a:gd name="adj" fmla="val 10435"/>
            </a:avLst>
          </a:prstGeom>
          <a:solidFill>
            <a:srgbClr val="FFFFFF"/>
          </a:solidFill>
          <a:ln w="9525">
            <a:solidFill>
              <a:schemeClr val="accent5"/>
            </a:solidFill>
            <a:prstDash val="solid"/>
          </a:ln>
        </p:spPr>
      </p:sp>
      <p:sp>
        <p:nvSpPr>
          <p:cNvPr id="11" name="Shape 8"/>
          <p:cNvSpPr/>
          <p:nvPr/>
        </p:nvSpPr>
        <p:spPr>
          <a:xfrm>
            <a:off x="621792" y="2434590"/>
            <a:ext cx="438912" cy="438912"/>
          </a:xfrm>
          <a:prstGeom prst="ellipse">
            <a:avLst/>
          </a:prstGeom>
          <a:solidFill>
            <a:schemeClr val="accent2"/>
          </a:solidFill>
          <a:ln w="12700">
            <a:solidFill>
              <a:schemeClr val="accent2"/>
            </a:solidFill>
            <a:prstDash val="solid"/>
          </a:ln>
        </p:spPr>
      </p:sp>
      <p:sp>
        <p:nvSpPr>
          <p:cNvPr id="12" name="Text 9"/>
          <p:cNvSpPr/>
          <p:nvPr/>
        </p:nvSpPr>
        <p:spPr>
          <a:xfrm>
            <a:off x="621792" y="243459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3" name="Text 10"/>
          <p:cNvSpPr/>
          <p:nvPr/>
        </p:nvSpPr>
        <p:spPr>
          <a:xfrm>
            <a:off x="1243584" y="2391156"/>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Variable rate auctions</a:t>
            </a:r>
            <a:endParaRPr lang="en-US" sz="1450" dirty="0"/>
          </a:p>
        </p:txBody>
      </p:sp>
      <p:sp>
        <p:nvSpPr>
          <p:cNvPr id="14" name="Text 11"/>
          <p:cNvSpPr/>
          <p:nvPr/>
        </p:nvSpPr>
        <p:spPr>
          <a:xfrm>
            <a:off x="3611880" y="2391156"/>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Short auctions that lend cash to banks (VRR) or absorb it (VRRR). The 7-day auction is the main one. RBI held 55 VRRR auctions in that period.</a:t>
            </a:r>
            <a:endParaRPr lang="en-US" sz="1150" dirty="0"/>
          </a:p>
        </p:txBody>
      </p:sp>
      <p:sp>
        <p:nvSpPr>
          <p:cNvPr id="15" name="Shape 12"/>
          <p:cNvSpPr/>
          <p:nvPr/>
        </p:nvSpPr>
        <p:spPr>
          <a:xfrm>
            <a:off x="457200" y="3044952"/>
            <a:ext cx="8229600" cy="525780"/>
          </a:xfrm>
          <a:prstGeom prst="roundRect">
            <a:avLst>
              <a:gd name="adj" fmla="val 10435"/>
            </a:avLst>
          </a:prstGeom>
          <a:solidFill>
            <a:srgbClr val="FFFFFF"/>
          </a:solidFill>
          <a:ln w="9525">
            <a:solidFill>
              <a:schemeClr val="accent5"/>
            </a:solidFill>
            <a:prstDash val="solid"/>
          </a:ln>
        </p:spPr>
      </p:sp>
      <p:sp>
        <p:nvSpPr>
          <p:cNvPr id="16" name="Shape 13"/>
          <p:cNvSpPr/>
          <p:nvPr/>
        </p:nvSpPr>
        <p:spPr>
          <a:xfrm>
            <a:off x="621792" y="3088386"/>
            <a:ext cx="438912" cy="438912"/>
          </a:xfrm>
          <a:prstGeom prst="ellipse">
            <a:avLst/>
          </a:prstGeom>
          <a:solidFill>
            <a:schemeClr val="accent3"/>
          </a:solidFill>
          <a:ln w="12700">
            <a:solidFill>
              <a:schemeClr val="accent3"/>
            </a:solidFill>
            <a:prstDash val="solid"/>
          </a:ln>
        </p:spPr>
      </p:sp>
      <p:sp>
        <p:nvSpPr>
          <p:cNvPr id="17" name="Text 14"/>
          <p:cNvSpPr/>
          <p:nvPr/>
        </p:nvSpPr>
        <p:spPr>
          <a:xfrm>
            <a:off x="621792" y="308838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8" name="Text 15"/>
          <p:cNvSpPr/>
          <p:nvPr/>
        </p:nvSpPr>
        <p:spPr>
          <a:xfrm>
            <a:off x="1243584" y="3044952"/>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Dollar-rupee swaps</a:t>
            </a:r>
            <a:endParaRPr lang="en-US" sz="1450" dirty="0"/>
          </a:p>
        </p:txBody>
      </p:sp>
      <p:sp>
        <p:nvSpPr>
          <p:cNvPr id="19" name="Text 16"/>
          <p:cNvSpPr/>
          <p:nvPr/>
        </p:nvSpPr>
        <p:spPr>
          <a:xfrm>
            <a:off x="3611880" y="3044952"/>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RBI buys dollars from banks and sells them back later, adding rupees for that period. It announced a USD 5 billion, 3-year swap in May 2026.</a:t>
            </a:r>
            <a:endParaRPr lang="en-US" sz="1150" dirty="0"/>
          </a:p>
        </p:txBody>
      </p:sp>
      <p:sp>
        <p:nvSpPr>
          <p:cNvPr id="20" name="Shape 17"/>
          <p:cNvSpPr/>
          <p:nvPr/>
        </p:nvSpPr>
        <p:spPr>
          <a:xfrm>
            <a:off x="457200" y="3698748"/>
            <a:ext cx="8229600" cy="525780"/>
          </a:xfrm>
          <a:prstGeom prst="roundRect">
            <a:avLst>
              <a:gd name="adj" fmla="val 10435"/>
            </a:avLst>
          </a:prstGeom>
          <a:solidFill>
            <a:srgbClr val="FFFFFF"/>
          </a:solidFill>
          <a:ln w="9525">
            <a:solidFill>
              <a:schemeClr val="accent5"/>
            </a:solidFill>
            <a:prstDash val="solid"/>
          </a:ln>
        </p:spPr>
      </p:sp>
      <p:sp>
        <p:nvSpPr>
          <p:cNvPr id="21" name="Shape 18"/>
          <p:cNvSpPr/>
          <p:nvPr/>
        </p:nvSpPr>
        <p:spPr>
          <a:xfrm>
            <a:off x="621792" y="3742182"/>
            <a:ext cx="438912" cy="438912"/>
          </a:xfrm>
          <a:prstGeom prst="ellipse">
            <a:avLst/>
          </a:prstGeom>
          <a:solidFill>
            <a:schemeClr val="accent4"/>
          </a:solidFill>
          <a:ln w="12700">
            <a:solidFill>
              <a:schemeClr val="accent4"/>
            </a:solidFill>
            <a:prstDash val="solid"/>
          </a:ln>
        </p:spPr>
      </p:sp>
      <p:sp>
        <p:nvSpPr>
          <p:cNvPr id="22" name="Text 19"/>
          <p:cNvSpPr/>
          <p:nvPr/>
        </p:nvSpPr>
        <p:spPr>
          <a:xfrm>
            <a:off x="621792" y="374218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3" name="Text 20"/>
          <p:cNvSpPr/>
          <p:nvPr/>
        </p:nvSpPr>
        <p:spPr>
          <a:xfrm>
            <a:off x="1243584" y="3698748"/>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CRR changes</a:t>
            </a:r>
            <a:endParaRPr lang="en-US" sz="1450" dirty="0"/>
          </a:p>
        </p:txBody>
      </p:sp>
      <p:sp>
        <p:nvSpPr>
          <p:cNvPr id="24" name="Text 21"/>
          <p:cNvSpPr/>
          <p:nvPr/>
        </p:nvSpPr>
        <p:spPr>
          <a:xfrm>
            <a:off x="3611880" y="3698748"/>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bluntest tool. A cut releases cash to every bank at once; a rise locks it up.</a:t>
            </a:r>
            <a:endParaRPr lang="en-US" sz="1150" dirty="0"/>
          </a:p>
        </p:txBody>
      </p:sp>
      <p:sp>
        <p:nvSpPr>
          <p:cNvPr id="25" name="Text 2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Governor's Statement, 7 Oct 2026; RBI liquidity management framework, 30 Sep 2025; RBI press release of 20 May 2026 (USD/INR swap).</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As on 7 October 2026. These change at every policy meeting; check the date before you quote them.</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REPO RATE</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5.50%</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Raised 0.25 percentage point on 7 Oct 2026. All members voted for the increase.</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STANCE</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2108" b="1" dirty="0">
                <a:solidFill>
                  <a:schemeClr val="accent2"/>
                </a:solidFill>
                <a:latin typeface="Cambria" pitchFamily="34" charset="0"/>
                <a:ea typeface="Cambria" pitchFamily="34" charset="-122"/>
                <a:cs typeface="Cambria" pitchFamily="34" charset="-120"/>
              </a:rPr>
              <a:t>Calibrated tightening</a:t>
            </a:r>
            <a:endParaRPr lang="en-US" sz="2108"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RBI's term. Changed from 'neutral' by four votes to two.</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CPI INFLATION</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4.82%</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August 2026, provisional. Target 4%, band 2% to 6%. RBI's own projection for 2026-27 is 5.2%.</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NEXT MEETING</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2652" b="1" dirty="0">
                <a:solidFill>
                  <a:schemeClr val="accent4"/>
                </a:solidFill>
                <a:latin typeface="Cambria" pitchFamily="34" charset="0"/>
                <a:ea typeface="Cambria" pitchFamily="34" charset="-122"/>
                <a:cs typeface="Cambria" pitchFamily="34" charset="-120"/>
              </a:rPr>
              <a:t>2-4 Dec</a:t>
            </a:r>
            <a:endParaRPr lang="en-US" sz="2652"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2 to 4 December 2026, then 3 to 5 February 2027.</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Monetary Policy Statement, 7 Oct 2026; MoSPI CPI press release for August 2026 (base 2024=100).</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a repo change reaches a household</a:t>
            </a:r>
            <a:endParaRPr lang="en-US" sz="2800" dirty="0"/>
          </a:p>
        </p:txBody>
      </p:sp>
      <p:sp>
        <p:nvSpPr>
          <p:cNvPr id="4" name="Shape 1"/>
          <p:cNvSpPr/>
          <p:nvPr/>
        </p:nvSpPr>
        <p:spPr>
          <a:xfrm>
            <a:off x="457200" y="1188720"/>
            <a:ext cx="8229600" cy="565099"/>
          </a:xfrm>
          <a:prstGeom prst="roundRect">
            <a:avLst>
              <a:gd name="adj" fmla="val 9709"/>
            </a:avLst>
          </a:prstGeom>
          <a:solidFill>
            <a:srgbClr val="FFFFFF"/>
          </a:solidFill>
          <a:ln w="9525">
            <a:solidFill>
              <a:schemeClr val="accent5"/>
            </a:solidFill>
            <a:prstDash val="solid"/>
          </a:ln>
        </p:spPr>
      </p:sp>
      <p:sp>
        <p:nvSpPr>
          <p:cNvPr id="5" name="Shape 2"/>
          <p:cNvSpPr/>
          <p:nvPr/>
        </p:nvSpPr>
        <p:spPr>
          <a:xfrm>
            <a:off x="621792" y="1251814"/>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25181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56509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Overnight rates move first</a:t>
            </a:r>
            <a:endParaRPr lang="en-US" sz="1450" dirty="0"/>
          </a:p>
        </p:txBody>
      </p:sp>
      <p:sp>
        <p:nvSpPr>
          <p:cNvPr id="8" name="Text 5"/>
          <p:cNvSpPr/>
          <p:nvPr/>
        </p:nvSpPr>
        <p:spPr>
          <a:xfrm>
            <a:off x="3611880" y="1188720"/>
            <a:ext cx="4937760" cy="565099"/>
          </a:xfrm>
          <a:prstGeom prst="rect">
            <a:avLst/>
          </a:prstGeom>
          <a:noFill/>
          <a:ln/>
        </p:spPr>
        <p:txBody>
          <a:bodyPr wrap="square" lIns="0" tIns="0" rIns="0" bIns="0" rtlCol="0" anchor="ctr"/>
          <a:lstStyle/>
          <a:p>
            <a:pPr indent="0" marL="0">
              <a:buNone/>
            </a:pPr>
            <a:r>
              <a:rPr lang="en-US" sz="1250" dirty="0">
                <a:solidFill>
                  <a:schemeClr val="tx1"/>
                </a:solidFill>
                <a:latin typeface="Calibri" pitchFamily="34" charset="0"/>
                <a:ea typeface="Calibri" pitchFamily="34" charset="-122"/>
                <a:cs typeface="Calibri" pitchFamily="34" charset="-120"/>
              </a:rPr>
              <a:t>The call rate and other overnight rates shift almost at once, because the whole corridor moves with the repo rate.</a:t>
            </a:r>
            <a:endParaRPr lang="en-US" sz="1250" dirty="0"/>
          </a:p>
        </p:txBody>
      </p:sp>
      <p:sp>
        <p:nvSpPr>
          <p:cNvPr id="9" name="Shape 6"/>
          <p:cNvSpPr/>
          <p:nvPr/>
        </p:nvSpPr>
        <p:spPr>
          <a:xfrm>
            <a:off x="457200" y="1881835"/>
            <a:ext cx="8229600" cy="565099"/>
          </a:xfrm>
          <a:prstGeom prst="roundRect">
            <a:avLst>
              <a:gd name="adj" fmla="val 9709"/>
            </a:avLst>
          </a:prstGeom>
          <a:solidFill>
            <a:srgbClr val="FFFFFF"/>
          </a:solidFill>
          <a:ln w="9525">
            <a:solidFill>
              <a:schemeClr val="accent5"/>
            </a:solidFill>
            <a:prstDash val="solid"/>
          </a:ln>
        </p:spPr>
      </p:sp>
      <p:sp>
        <p:nvSpPr>
          <p:cNvPr id="10" name="Shape 7"/>
          <p:cNvSpPr/>
          <p:nvPr/>
        </p:nvSpPr>
        <p:spPr>
          <a:xfrm>
            <a:off x="621792" y="1944929"/>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1944929"/>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881835"/>
            <a:ext cx="2286000" cy="56509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Banks' cost of funds changes</a:t>
            </a:r>
            <a:endParaRPr lang="en-US" sz="1450" dirty="0"/>
          </a:p>
        </p:txBody>
      </p:sp>
      <p:sp>
        <p:nvSpPr>
          <p:cNvPr id="13" name="Text 10"/>
          <p:cNvSpPr/>
          <p:nvPr/>
        </p:nvSpPr>
        <p:spPr>
          <a:xfrm>
            <a:off x="3611880" y="1881835"/>
            <a:ext cx="4937760" cy="565099"/>
          </a:xfrm>
          <a:prstGeom prst="rect">
            <a:avLst/>
          </a:prstGeom>
          <a:noFill/>
          <a:ln/>
        </p:spPr>
        <p:txBody>
          <a:bodyPr wrap="square" lIns="0" tIns="0" rIns="0" bIns="0" rtlCol="0" anchor="ctr"/>
          <a:lstStyle/>
          <a:p>
            <a:pPr indent="0" marL="0">
              <a:buNone/>
            </a:pPr>
            <a:r>
              <a:rPr lang="en-US" sz="1250" dirty="0">
                <a:solidFill>
                  <a:schemeClr val="tx1"/>
                </a:solidFill>
                <a:latin typeface="Calibri" pitchFamily="34" charset="0"/>
                <a:ea typeface="Calibri" pitchFamily="34" charset="-122"/>
                <a:cs typeface="Calibri" pitchFamily="34" charset="-120"/>
              </a:rPr>
              <a:t>Borrowing from RBI and from each other costs more or less, and deposit rates are reset over the following months.</a:t>
            </a:r>
            <a:endParaRPr lang="en-US" sz="1250" dirty="0"/>
          </a:p>
        </p:txBody>
      </p:sp>
      <p:sp>
        <p:nvSpPr>
          <p:cNvPr id="14" name="Shape 11"/>
          <p:cNvSpPr/>
          <p:nvPr/>
        </p:nvSpPr>
        <p:spPr>
          <a:xfrm>
            <a:off x="457200" y="2574950"/>
            <a:ext cx="8229600" cy="565099"/>
          </a:xfrm>
          <a:prstGeom prst="roundRect">
            <a:avLst>
              <a:gd name="adj" fmla="val 9709"/>
            </a:avLst>
          </a:prstGeom>
          <a:solidFill>
            <a:srgbClr val="FFFFFF"/>
          </a:solidFill>
          <a:ln w="9525">
            <a:solidFill>
              <a:schemeClr val="accent5"/>
            </a:solidFill>
            <a:prstDash val="solid"/>
          </a:ln>
        </p:spPr>
      </p:sp>
      <p:sp>
        <p:nvSpPr>
          <p:cNvPr id="15" name="Shape 12"/>
          <p:cNvSpPr/>
          <p:nvPr/>
        </p:nvSpPr>
        <p:spPr>
          <a:xfrm>
            <a:off x="621792" y="2638044"/>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63804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574950"/>
            <a:ext cx="2286000" cy="56509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Loan rates follow</a:t>
            </a:r>
            <a:endParaRPr lang="en-US" sz="1450" dirty="0"/>
          </a:p>
        </p:txBody>
      </p:sp>
      <p:sp>
        <p:nvSpPr>
          <p:cNvPr id="18" name="Text 15"/>
          <p:cNvSpPr/>
          <p:nvPr/>
        </p:nvSpPr>
        <p:spPr>
          <a:xfrm>
            <a:off x="3611880" y="2574950"/>
            <a:ext cx="4937760" cy="565099"/>
          </a:xfrm>
          <a:prstGeom prst="rect">
            <a:avLst/>
          </a:prstGeom>
          <a:noFill/>
          <a:ln/>
        </p:spPr>
        <p:txBody>
          <a:bodyPr wrap="square" lIns="0" tIns="0" rIns="0" bIns="0" rtlCol="0" anchor="ctr"/>
          <a:lstStyle/>
          <a:p>
            <a:pPr indent="0" marL="0">
              <a:buNone/>
            </a:pPr>
            <a:r>
              <a:rPr lang="en-US" sz="1250" dirty="0">
                <a:solidFill>
                  <a:schemeClr val="tx1"/>
                </a:solidFill>
                <a:latin typeface="Calibri" pitchFamily="34" charset="0"/>
                <a:ea typeface="Calibri" pitchFamily="34" charset="-122"/>
                <a:cs typeface="Calibri" pitchFamily="34" charset="-120"/>
              </a:rPr>
              <a:t>Floating-rate loans follow, each on its own basis and reset date. Loans linked to an external benchmark such as the repo rate reset at least every three months.</a:t>
            </a:r>
            <a:endParaRPr lang="en-US" sz="1250" dirty="0"/>
          </a:p>
        </p:txBody>
      </p:sp>
      <p:sp>
        <p:nvSpPr>
          <p:cNvPr id="19" name="Shape 16"/>
          <p:cNvSpPr/>
          <p:nvPr/>
        </p:nvSpPr>
        <p:spPr>
          <a:xfrm>
            <a:off x="457200" y="3268066"/>
            <a:ext cx="8229600" cy="565099"/>
          </a:xfrm>
          <a:prstGeom prst="roundRect">
            <a:avLst>
              <a:gd name="adj" fmla="val 9709"/>
            </a:avLst>
          </a:prstGeom>
          <a:solidFill>
            <a:srgbClr val="FFFFFF"/>
          </a:solidFill>
          <a:ln w="9525">
            <a:solidFill>
              <a:schemeClr val="accent5"/>
            </a:solidFill>
            <a:prstDash val="solid"/>
          </a:ln>
        </p:spPr>
      </p:sp>
      <p:sp>
        <p:nvSpPr>
          <p:cNvPr id="20" name="Shape 17"/>
          <p:cNvSpPr/>
          <p:nvPr/>
        </p:nvSpPr>
        <p:spPr>
          <a:xfrm>
            <a:off x="621792" y="3331159"/>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331159"/>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268066"/>
            <a:ext cx="2286000" cy="56509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Bond yields adjust</a:t>
            </a:r>
            <a:endParaRPr lang="en-US" sz="1450" dirty="0"/>
          </a:p>
        </p:txBody>
      </p:sp>
      <p:sp>
        <p:nvSpPr>
          <p:cNvPr id="23" name="Text 20"/>
          <p:cNvSpPr/>
          <p:nvPr/>
        </p:nvSpPr>
        <p:spPr>
          <a:xfrm>
            <a:off x="3611880" y="3268066"/>
            <a:ext cx="4937760" cy="565099"/>
          </a:xfrm>
          <a:prstGeom prst="rect">
            <a:avLst/>
          </a:prstGeom>
          <a:noFill/>
          <a:ln/>
        </p:spPr>
        <p:txBody>
          <a:bodyPr wrap="square" lIns="0" tIns="0" rIns="0" bIns="0" rtlCol="0" anchor="ctr"/>
          <a:lstStyle/>
          <a:p>
            <a:pPr indent="0" marL="0">
              <a:buNone/>
            </a:pPr>
            <a:r>
              <a:rPr lang="en-US" sz="1250" dirty="0">
                <a:solidFill>
                  <a:schemeClr val="tx1"/>
                </a:solidFill>
                <a:latin typeface="Calibri" pitchFamily="34" charset="0"/>
                <a:ea typeface="Calibri" pitchFamily="34" charset="-122"/>
                <a:cs typeface="Calibri" pitchFamily="34" charset="-120"/>
              </a:rPr>
              <a:t>Yields on short-term paper move closely with the repo rate. Longer bonds also weigh inflation and government borrowing.</a:t>
            </a:r>
            <a:endParaRPr lang="en-US" sz="1250" dirty="0"/>
          </a:p>
        </p:txBody>
      </p:sp>
      <p:sp>
        <p:nvSpPr>
          <p:cNvPr id="24" name="Shape 21"/>
          <p:cNvSpPr/>
          <p:nvPr/>
        </p:nvSpPr>
        <p:spPr>
          <a:xfrm>
            <a:off x="457200" y="3961181"/>
            <a:ext cx="8229600" cy="565099"/>
          </a:xfrm>
          <a:prstGeom prst="roundRect">
            <a:avLst>
              <a:gd name="adj" fmla="val 9709"/>
            </a:avLst>
          </a:prstGeom>
          <a:solidFill>
            <a:srgbClr val="FFFFFF"/>
          </a:solidFill>
          <a:ln w="9525">
            <a:solidFill>
              <a:schemeClr val="accent5"/>
            </a:solidFill>
            <a:prstDash val="solid"/>
          </a:ln>
        </p:spPr>
      </p:sp>
      <p:sp>
        <p:nvSpPr>
          <p:cNvPr id="25" name="Shape 22"/>
          <p:cNvSpPr/>
          <p:nvPr/>
        </p:nvSpPr>
        <p:spPr>
          <a:xfrm>
            <a:off x="621792" y="4024274"/>
            <a:ext cx="438912" cy="438912"/>
          </a:xfrm>
          <a:prstGeom prst="ellipse">
            <a:avLst/>
          </a:prstGeom>
          <a:solidFill>
            <a:schemeClr val="accent1"/>
          </a:solidFill>
          <a:ln w="12700">
            <a:solidFill>
              <a:schemeClr val="accent1"/>
            </a:solidFill>
            <a:prstDash val="solid"/>
          </a:ln>
        </p:spPr>
      </p:sp>
      <p:sp>
        <p:nvSpPr>
          <p:cNvPr id="26" name="Text 23"/>
          <p:cNvSpPr/>
          <p:nvPr/>
        </p:nvSpPr>
        <p:spPr>
          <a:xfrm>
            <a:off x="621792" y="402427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5</a:t>
            </a:r>
            <a:endParaRPr lang="en-US" sz="1600" dirty="0"/>
          </a:p>
        </p:txBody>
      </p:sp>
      <p:sp>
        <p:nvSpPr>
          <p:cNvPr id="27" name="Text 24"/>
          <p:cNvSpPr/>
          <p:nvPr/>
        </p:nvSpPr>
        <p:spPr>
          <a:xfrm>
            <a:off x="1243584" y="3961181"/>
            <a:ext cx="2286000" cy="56509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Spending and prices last</a:t>
            </a:r>
            <a:endParaRPr lang="en-US" sz="1450" dirty="0"/>
          </a:p>
        </p:txBody>
      </p:sp>
      <p:sp>
        <p:nvSpPr>
          <p:cNvPr id="28" name="Text 25"/>
          <p:cNvSpPr/>
          <p:nvPr/>
        </p:nvSpPr>
        <p:spPr>
          <a:xfrm>
            <a:off x="3611880" y="3961181"/>
            <a:ext cx="4937760" cy="565099"/>
          </a:xfrm>
          <a:prstGeom prst="rect">
            <a:avLst/>
          </a:prstGeom>
          <a:noFill/>
          <a:ln/>
        </p:spPr>
        <p:txBody>
          <a:bodyPr wrap="square" lIns="0" tIns="0" rIns="0" bIns="0" rtlCol="0" anchor="ctr"/>
          <a:lstStyle/>
          <a:p>
            <a:pPr indent="0" marL="0">
              <a:buNone/>
            </a:pPr>
            <a:r>
              <a:rPr lang="en-US" sz="1250" dirty="0">
                <a:solidFill>
                  <a:schemeClr val="tx1"/>
                </a:solidFill>
                <a:latin typeface="Calibri" pitchFamily="34" charset="0"/>
                <a:ea typeface="Calibri" pitchFamily="34" charset="-122"/>
                <a:cs typeface="Calibri" pitchFamily="34" charset="-120"/>
              </a:rPr>
              <a:t>Borrowing and spending decisions change slowly, so the effect on inflation takes several quarters.</a:t>
            </a:r>
            <a:endParaRPr lang="en-US" sz="12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The RBI Governor decides the rate.</a:t>
            </a:r>
            <a:endParaRPr lang="en-US" sz="1400" dirty="0"/>
          </a:p>
          <a:p>
            <a:pPr marL="177800" indent="-177800">
              <a:spcAft>
                <a:spcPts val="500"/>
              </a:spcAft>
              <a:buSzPct val="100000"/>
              <a:buChar char="•"/>
            </a:pPr>
            <a:r>
              <a:rPr lang="en-US" sz="1400" dirty="0">
                <a:solidFill>
                  <a:schemeClr val="tx1"/>
                </a:solidFill>
              </a:rPr>
              <a:t>There is no inflation target in law.</a:t>
            </a:r>
            <a:endParaRPr lang="en-US" sz="1400" dirty="0"/>
          </a:p>
          <a:p>
            <a:pPr marL="177800" indent="-177800">
              <a:spcAft>
                <a:spcPts val="500"/>
              </a:spcAft>
              <a:buSzPct val="100000"/>
              <a:buChar char="•"/>
            </a:pPr>
            <a:r>
              <a:rPr lang="en-US" sz="1400" dirty="0">
                <a:solidFill>
                  <a:schemeClr val="tx1"/>
                </a:solidFill>
              </a:rPr>
              <a:t>The corridor runs from reverse repo to MSF.</a:t>
            </a:r>
            <a:endParaRPr lang="en-US" sz="1400" dirty="0"/>
          </a:p>
          <a:p>
            <a:pPr marL="177800" indent="-177800">
              <a:spcAft>
                <a:spcPts val="500"/>
              </a:spcAft>
              <a:buSzPct val="100000"/>
              <a:buChar char="•"/>
            </a:pPr>
            <a:r>
              <a:rPr lang="en-US" sz="1400" dirty="0">
                <a:solidFill>
                  <a:schemeClr val="tx1"/>
                </a:solidFill>
              </a:rPr>
              <a:t>A 14-day auction is the main liquidity operation.</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A six-member committee votes, since 2016.</a:t>
            </a:r>
            <a:endParaRPr lang="en-US" sz="1400" dirty="0"/>
          </a:p>
          <a:p>
            <a:pPr marL="177800" indent="-177800">
              <a:spcAft>
                <a:spcPts val="500"/>
              </a:spcAft>
              <a:buSzPct val="100000"/>
              <a:buChar char="•"/>
            </a:pPr>
            <a:r>
              <a:rPr lang="en-US" sz="1400" dirty="0">
                <a:solidFill>
                  <a:schemeClr val="tx1"/>
                </a:solidFill>
              </a:rPr>
              <a:t>The Government notifies a 4% target with a 2% to 6% band under the RBI Act, since 2016.</a:t>
            </a:r>
            <a:endParaRPr lang="en-US" sz="1400" dirty="0"/>
          </a:p>
          <a:p>
            <a:pPr marL="177800" indent="-177800">
              <a:spcAft>
                <a:spcPts val="500"/>
              </a:spcAft>
              <a:buSzPct val="100000"/>
              <a:buChar char="•"/>
            </a:pPr>
            <a:r>
              <a:rPr lang="en-US" sz="1400" dirty="0">
                <a:solidFill>
                  <a:schemeClr val="tx1"/>
                </a:solidFill>
              </a:rPr>
              <a:t>The floor is the SDF, since 8 April 2022.</a:t>
            </a:r>
            <a:endParaRPr lang="en-US" sz="1400" dirty="0"/>
          </a:p>
          <a:p>
            <a:pPr marL="177800" indent="-177800">
              <a:spcAft>
                <a:spcPts val="500"/>
              </a:spcAft>
              <a:buSzPct val="100000"/>
              <a:buChar char="•"/>
            </a:pPr>
            <a:r>
              <a:rPr lang="en-US" sz="1400" dirty="0">
                <a:solidFill>
                  <a:schemeClr val="tx1"/>
                </a:solidFill>
              </a:rPr>
              <a:t>The 7-day auction is the main operation, since 30 September 2025.</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rates change at every meeting. The framework changes rarely, but it has changed.</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RBI Act, sections 45ZA and 45ZB; RBI press releases of 8 Apr 2022 (SDF) and 30 Sep 2025 (liquidity framework).</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3"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4"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5"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'Repo changed, so my EMI changes tomorrow.'</a:t>
            </a:r>
            <a:endParaRPr lang="en-US" sz="1450" dirty="0"/>
          </a:p>
        </p:txBody>
      </p:sp>
      <p:sp>
        <p:nvSpPr>
          <p:cNvPr id="6"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Floating-rate loans follow, each on its own reset date; those linked to an external benchmark reset at least every three months. Fixed-rate loans stay as they are.</a:t>
            </a:r>
            <a:endParaRPr lang="en-US" sz="1300" dirty="0"/>
          </a:p>
        </p:txBody>
      </p:sp>
      <p:sp>
        <p:nvSpPr>
          <p:cNvPr id="7"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8"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9"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'CRR and SLR are the same thing.'</a:t>
            </a:r>
            <a:endParaRPr lang="en-US" sz="1450" dirty="0"/>
          </a:p>
        </p:txBody>
      </p:sp>
      <p:sp>
        <p:nvSpPr>
          <p:cNvPr id="10"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CRR is cash kept with RBI. SLR is held by the bank itself in approved securities.</a:t>
            </a:r>
            <a:endParaRPr lang="en-US" sz="1300" dirty="0"/>
          </a:p>
        </p:txBody>
      </p:sp>
      <p:sp>
        <p:nvSpPr>
          <p:cNvPr id="11"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2"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3"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'Reverse repo is the floor.'</a:t>
            </a:r>
            <a:endParaRPr lang="en-US" sz="1450" dirty="0"/>
          </a:p>
        </p:txBody>
      </p:sp>
      <p:sp>
        <p:nvSpPr>
          <p:cNvPr id="14"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was. Since 8 April 2022 the floor is the SDF rate.</a:t>
            </a:r>
            <a:endParaRPr lang="en-US" sz="1300" dirty="0"/>
          </a:p>
        </p:txBody>
      </p:sp>
      <p:sp>
        <p:nvSpPr>
          <p:cNvPr id="15"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6"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7"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rate rise hurts every debt fund equally.'</a:t>
            </a:r>
            <a:endParaRPr lang="en-US" sz="1450" dirty="0"/>
          </a:p>
        </p:txBody>
      </p:sp>
      <p:sp>
        <p:nvSpPr>
          <p:cNvPr id="18"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fall in price is larger for longer-maturity bonds. Funds holding short-maturity paper reinvest sooner at the new rates.</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Name the floor and the ceiling of the corridor, and say where the repo rate sits.</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bank has ₹1,000 crore of deposits. Roughly how much must it keep as cash with RBI and how much in approved securities?</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RBI wants to take surplus cash out of the banking system. Name two tools it can use.</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Repo 5.50%, SDF 5.25%, MSF and Bank Rate 5.75%, stance and vote: RBI Monetary Policy Statement, Press Release 2026-2027/1264, 7 Oct 2026.</a:t>
            </a:r>
            <a:endParaRPr lang="en-US" sz="1000" dirty="0"/>
          </a:p>
          <a:p>
            <a:pPr marL="165100" indent="-165100">
              <a:spcAft>
                <a:spcPts val="400"/>
              </a:spcAft>
              <a:buSzPct val="100000"/>
              <a:buChar char="•"/>
            </a:pPr>
            <a:r>
              <a:rPr lang="en-US" sz="1000" dirty="0">
                <a:solidFill>
                  <a:schemeClr val="tx1"/>
                </a:solidFill>
              </a:rPr>
              <a:t>CRR 3.00%, SLR 18.00%, fixed reverse repo 3.35%: RBI Current Rates, rbi.org.in, as published on 9 Oct 2026. Phased CRR cut: RBI circular dated 6 Jun 2025.</a:t>
            </a:r>
            <a:endParaRPr lang="en-US" sz="1000" dirty="0"/>
          </a:p>
          <a:p>
            <a:pPr marL="165100" indent="-165100">
              <a:spcAft>
                <a:spcPts val="400"/>
              </a:spcAft>
              <a:buSzPct val="100000"/>
              <a:buChar char="•"/>
            </a:pPr>
            <a:r>
              <a:rPr lang="en-US" sz="1000" dirty="0">
                <a:solidFill>
                  <a:schemeClr val="tx1"/>
                </a:solidFill>
              </a:rPr>
              <a:t>Liquidity operations and surplus: RBI Governor's Statement, 7 Oct 2026. USD/INR swap: RBI Press Release 2026-2027/297, 20 May 2026.</a:t>
            </a:r>
            <a:endParaRPr lang="en-US" sz="1000" dirty="0"/>
          </a:p>
          <a:p>
            <a:pPr marL="165100" indent="-165100">
              <a:spcAft>
                <a:spcPts val="400"/>
              </a:spcAft>
              <a:buSzPct val="100000"/>
              <a:buChar char="•"/>
            </a:pPr>
            <a:r>
              <a:rPr lang="en-US" sz="1000" dirty="0">
                <a:solidFill>
                  <a:schemeClr val="tx1"/>
                </a:solidFill>
              </a:rPr>
              <a:t>SDF introduced 8 Apr 2022: RBI Press Release 2022-2023/41. Liquidity framework: RBI Press Release 2025-2026/1201, 30 Sep 2025.</a:t>
            </a:r>
            <a:endParaRPr lang="en-US" sz="1000" dirty="0"/>
          </a:p>
          <a:p>
            <a:pPr marL="165100" indent="-165100">
              <a:spcAft>
                <a:spcPts val="400"/>
              </a:spcAft>
              <a:buSzPct val="100000"/>
              <a:buChar char="•"/>
            </a:pPr>
            <a:r>
              <a:rPr lang="en-US" sz="1000" dirty="0">
                <a:solidFill>
                  <a:schemeClr val="tx1"/>
                </a:solidFill>
              </a:rPr>
              <a:t>MPC schedule 2026-27: RBI Press Release 2025-2026/2306, 23 Mar 2026. CPI August 2026: MoSPI press release, 14 Sep 2026.</a:t>
            </a:r>
            <a:endParaRPr lang="en-US" sz="1000" dirty="0"/>
          </a:p>
          <a:p>
            <a:pPr marL="165100" indent="-165100">
              <a:spcAft>
                <a:spcPts val="400"/>
              </a:spcAft>
              <a:buSzPct val="100000"/>
              <a:buChar char="•"/>
            </a:pPr>
            <a:r>
              <a:rPr lang="en-US" sz="1000" dirty="0">
                <a:solidFill>
                  <a:schemeClr val="tx1"/>
                </a:solidFill>
              </a:rPr>
              <a:t>Monetary Policy Committee and inflation target: Reserve Bank of India Act, sections 45ZA and 45ZB; Government notification of March 2026.</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RBI's toolkit</dc:title>
  <dc:subject>PptxGenJS Presentation</dc:subject>
  <dc:creator>Trustner</dc:creator>
  <cp:lastModifiedBy>Trustner</cp:lastModifiedBy>
  <cp:revision>1</cp:revision>
  <dcterms:created xsi:type="dcterms:W3CDTF">2026-10-12T08:16:48Z</dcterms:created>
  <dcterms:modified xsi:type="dcterms:W3CDTF">2026-10-12T08:16:48Z</dcterms:modified>
</cp:coreProperties>
</file>