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a company's sales grew 20% this year. Did its profit grow? Most of the room will say yes. Slide 5 shows a case where sales rose 20% and profit fell. Keep the answers until then.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names come from where the two figures sit in the statement of profit and loss: revenue is the first line and profit for the period is near the bottom.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'Revenue from operations' and 'profit for the period' are the names used in the format of accounts that Indian companies follow. Some people use 'bottom line' for profit before tax; ask which is meant.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Tax expense sits between exceptional items and profit for the period. Below profit for the period the statement also shows 'other comprehensive income', which holds certain gains and losses that have not passed through profit.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Return to the opening question. Reasons this happens in practice include higher input prices, discounts given to win sales, new capacity that is not yet fully used, and higher interest. The example takes no view on which is at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Lower interest or a lower tax charge also lift the bottom line without any change in sales. Companies often explain the mix of volume and price in their results presentation; it is not a line in the statement.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purchase is paid for with cash, borrowing or new shares, so the cost shows up as lower other income, higher interest or more shares. Once the bought business is in both of the years being compared, it no longer adds to reported growth.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Like-for-like figures are usually the company's own calculation, given in its presentation or commentary. They are not an audited line, and companies define them differently.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 company with a March year-end, 45 days from 30 June is 14 August and 60 days from 31 March is 30 May. Companies listed on an SME exchange report half-yearly instead of quarterly. A company under an approved insolvency resolution plan gets longer. A Second Amendment of 10 July 2026 was found; check it does not touch regulations 33 or 47.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company may still print its full results in the newspaper if it chooses. Ind AS means the Indian Accounting Standards; the ratio disclosure applies to Ind AS and other companies under Divisions I and II of Schedule III. The eleven ratios include the net profit ratio, return on equity and return on capital employed; see the deck 'ROCE and ROE'.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None of these is a rule about which companies do well. They are checks to run before repeating a headline. Do not use a results headline to suggest buying or selling a share or a fund.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Question 2 mirrors slide 7. If the room gets 30% but not 10%, go back to that slide.Question 2 mirrors slide 7. If the room gets 30% but not 10%, go back to that slide.
ANSWERS
Q1: Sales up 25%. Profit up 12.5%. Margin fell from 80 ÷ 800 = 10% to 90 ÷ 1,000 = 9%.
Q2: Reported: 450 ÷ 1,500 = 30%. Without the purchase: 1,950 − 300 = ₹1,650 crore, so organic growth is 150 ÷ 1,500 = 10%.
Q3: Whether there is an exceptional item or unusual other income, what sales did, which quarter it is compared with, and whether the figures are standalone or consolidated. We explain the numbers; we do not rate the company.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3.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FINANCIAL ANALYSIS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Reading a company's results</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Top line, bottom line, and whether growth came from the company's own business or from one it bought</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Listing rules as amended to 22 Jan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Results answer two questions: how much did the company sell, and how much of that was left as profit.</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Sales are the top line. Profit after tax is the bottom line. Most of the reading lies in working out why the two did not move together.</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terms to know</a:t>
            </a:r>
            <a:endParaRPr lang="en-US" sz="2800" dirty="0"/>
          </a:p>
        </p:txBody>
      </p:sp>
      <p:sp>
        <p:nvSpPr>
          <p:cNvPr id="4" name="Shape 1"/>
          <p:cNvSpPr/>
          <p:nvPr/>
        </p:nvSpPr>
        <p:spPr>
          <a:xfrm>
            <a:off x="457200" y="1188720"/>
            <a:ext cx="1885950" cy="2468880"/>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Top line</a:t>
            </a:r>
            <a:endParaRPr lang="en-US" sz="1550" dirty="0"/>
          </a:p>
        </p:txBody>
      </p:sp>
      <p:sp>
        <p:nvSpPr>
          <p:cNvPr id="8" name="Text 4"/>
          <p:cNvSpPr/>
          <p:nvPr/>
        </p:nvSpPr>
        <p:spPr>
          <a:xfrm>
            <a:off x="6858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Revenue from operations: what the company billed for its products and services in the period.</a:t>
            </a:r>
            <a:endParaRPr lang="en-US" sz="1250" dirty="0"/>
          </a:p>
        </p:txBody>
      </p:sp>
      <p:sp>
        <p:nvSpPr>
          <p:cNvPr id="9" name="Shape 5"/>
          <p:cNvSpPr/>
          <p:nvPr/>
        </p:nvSpPr>
        <p:spPr>
          <a:xfrm>
            <a:off x="2571750" y="1188720"/>
            <a:ext cx="1885950" cy="2468880"/>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Bottom line</a:t>
            </a:r>
            <a:endParaRPr lang="en-US" sz="1550" dirty="0"/>
          </a:p>
        </p:txBody>
      </p:sp>
      <p:sp>
        <p:nvSpPr>
          <p:cNvPr id="13" name="Text 8"/>
          <p:cNvSpPr/>
          <p:nvPr/>
        </p:nvSpPr>
        <p:spPr>
          <a:xfrm>
            <a:off x="28003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Profit for the period: what is left after all expenses, interest and tax. Also called net profit.</a:t>
            </a:r>
            <a:endParaRPr lang="en-US" sz="1250" dirty="0"/>
          </a:p>
        </p:txBody>
      </p:sp>
      <p:sp>
        <p:nvSpPr>
          <p:cNvPr id="14" name="Shape 9"/>
          <p:cNvSpPr/>
          <p:nvPr/>
        </p:nvSpPr>
        <p:spPr>
          <a:xfrm>
            <a:off x="4686300" y="1188720"/>
            <a:ext cx="1885950" cy="2468880"/>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Organic growth</a:t>
            </a:r>
            <a:endParaRPr lang="en-US" sz="1550" dirty="0"/>
          </a:p>
        </p:txBody>
      </p:sp>
      <p:sp>
        <p:nvSpPr>
          <p:cNvPr id="18" name="Text 12"/>
          <p:cNvSpPr/>
          <p:nvPr/>
        </p:nvSpPr>
        <p:spPr>
          <a:xfrm>
            <a:off x="49149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Growth from the company's existing business: more units sold, higher prices, new products or outlets.</a:t>
            </a:r>
            <a:endParaRPr lang="en-US" sz="1250" dirty="0"/>
          </a:p>
        </p:txBody>
      </p:sp>
      <p:sp>
        <p:nvSpPr>
          <p:cNvPr id="19" name="Shape 13"/>
          <p:cNvSpPr/>
          <p:nvPr/>
        </p:nvSpPr>
        <p:spPr>
          <a:xfrm>
            <a:off x="6800850" y="1188720"/>
            <a:ext cx="1885950" cy="2468880"/>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Inorganic growth</a:t>
            </a:r>
            <a:endParaRPr lang="en-US" sz="1550" dirty="0"/>
          </a:p>
        </p:txBody>
      </p:sp>
      <p:sp>
        <p:nvSpPr>
          <p:cNvPr id="23" name="Text 16"/>
          <p:cNvSpPr/>
          <p:nvPr/>
        </p:nvSpPr>
        <p:spPr>
          <a:xfrm>
            <a:off x="70294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Growth that comes from buying another business or merging with one. Its sales are added to the buyer's.</a:t>
            </a:r>
            <a:endParaRPr lang="en-US" sz="1250" dirty="0"/>
          </a:p>
        </p:txBody>
      </p:sp>
      <p:sp>
        <p:nvSpPr>
          <p:cNvPr id="24" name="Shape 17"/>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18"/>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Profit margin = profit after tax ÷ sales. It links the bottom line to the top line.</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lines between top and bottom</a:t>
            </a:r>
            <a:endParaRPr lang="en-US" sz="2800" dirty="0"/>
          </a:p>
        </p:txBody>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2194560"/>
                <a:gridCol w="3291840"/>
                <a:gridCol w="2743200"/>
              </a:tblGrid>
              <a:tr h="502920">
                <a:tc>
                  <a:txBody>
                    <a:bodyPr/>
                    <a:lstStyle/>
                    <a:p>
                      <a:pPr indent="0" marL="0">
                        <a:buNone/>
                      </a:pPr>
                      <a:r>
                        <a:rPr lang="en-US" sz="1250" b="1" dirty="0">
                          <a:solidFill>
                            <a:srgbClr val="FFFFFF"/>
                          </a:solidFill>
                        </a:rPr>
                        <a:t>Line in the statement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it is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to look for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02920">
                <a:tc>
                  <a:txBody>
                    <a:bodyPr/>
                    <a:lstStyle/>
                    <a:p>
                      <a:pPr indent="0" marL="0">
                        <a:buNone/>
                      </a:pPr>
                      <a:r>
                        <a:rPr lang="en-US" sz="1250" b="1" dirty="0">
                          <a:solidFill>
                            <a:schemeClr val="tx1"/>
                          </a:solidFill>
                        </a:rPr>
                        <a:t>Revenue from operations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Sale of products and services and other operating revenue. The top line.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Whether growth came from volume, price or a purchase.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50" b="1" dirty="0">
                          <a:solidFill>
                            <a:schemeClr val="tx1"/>
                          </a:solidFill>
                        </a:rPr>
                        <a:t>Other income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Interest, dividends and other income from outside the main business.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A large part of the profit coming from this line.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50" b="1" dirty="0">
                          <a:solidFill>
                            <a:schemeClr val="tx1"/>
                          </a:solidFill>
                        </a:rPr>
                        <a:t>Expenses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Materials, employee costs, finance costs, depreciation and other expenses.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Any cost that grew faster than sales.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250" b="1" dirty="0">
                          <a:solidFill>
                            <a:schemeClr val="tx1"/>
                          </a:solidFill>
                        </a:rPr>
                        <a:t>Exceptional items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Unusual gains or losses, shown on a line of their own.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Profit before this line and after 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250" b="1" dirty="0">
                          <a:solidFill>
                            <a:schemeClr val="tx1"/>
                          </a:solidFill>
                        </a:rPr>
                        <a:t>Profit for the period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What is left after tax. The bottom line. Earnings per share follows 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Whether profit per share moved the same way.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Schedule III to the Companies Act, 2013, Division II, Part II (format of the statement of profit and loss).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Sales up, profit down</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COMPANY R</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Last year: sales ₹1,000 crore, all costs ₹900 crore.</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This year: sales ₹1,200 crore, all costs ₹1,104 crore.</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Tax at an assumed 25% in both years.</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Last year: profit before tax 1,000 − 900 = ₹100 crore. Tax ₹25 crore. Profit after tax ₹75 crore.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This year: profit before tax 1,200 − 1,104 = ₹96 crore. Tax ₹24 crore. Profit after tax ₹72 crore.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Top line: up ₹200 crore, or 20%. Bottom line: down ₹3 crore, or 4%.</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Margin: 75 ÷ 1,000 = 7.5% last year. 72 ÷ 1,200 = 6.0% this year.</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Costs rose by ₹204 crore while sales rose by ₹200 crore. Growth in sales did not reach the profit.</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invented company and assumed figures.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ways the bottom line can grow</a:t>
            </a:r>
            <a:endParaRPr lang="en-US" sz="2800" dirty="0"/>
          </a:p>
        </p:txBody>
      </p:sp>
      <p:sp>
        <p:nvSpPr>
          <p:cNvPr id="4" name="Shape 1"/>
          <p:cNvSpPr/>
          <p:nvPr/>
        </p:nvSpPr>
        <p:spPr>
          <a:xfrm>
            <a:off x="457200" y="1188720"/>
            <a:ext cx="1885950" cy="2468880"/>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Selling more</a:t>
            </a:r>
            <a:endParaRPr lang="en-US" sz="1550" dirty="0"/>
          </a:p>
        </p:txBody>
      </p:sp>
      <p:sp>
        <p:nvSpPr>
          <p:cNvPr id="8" name="Text 4"/>
          <p:cNvSpPr/>
          <p:nvPr/>
        </p:nvSpPr>
        <p:spPr>
          <a:xfrm>
            <a:off x="6858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More units sold. The top line grows, and profit grows with it if the margin holds.</a:t>
            </a:r>
            <a:endParaRPr lang="en-US" sz="1250" dirty="0"/>
          </a:p>
        </p:txBody>
      </p:sp>
      <p:sp>
        <p:nvSpPr>
          <p:cNvPr id="9" name="Shape 5"/>
          <p:cNvSpPr/>
          <p:nvPr/>
        </p:nvSpPr>
        <p:spPr>
          <a:xfrm>
            <a:off x="2571750" y="1188720"/>
            <a:ext cx="1885950" cy="2468880"/>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Charging more</a:t>
            </a:r>
            <a:endParaRPr lang="en-US" sz="1550" dirty="0"/>
          </a:p>
        </p:txBody>
      </p:sp>
      <p:sp>
        <p:nvSpPr>
          <p:cNvPr id="13" name="Text 8"/>
          <p:cNvSpPr/>
          <p:nvPr/>
        </p:nvSpPr>
        <p:spPr>
          <a:xfrm>
            <a:off x="28003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 higher price for each unit. The top line grows even if the number of units does not.</a:t>
            </a:r>
            <a:endParaRPr lang="en-US" sz="1250" dirty="0"/>
          </a:p>
        </p:txBody>
      </p:sp>
      <p:sp>
        <p:nvSpPr>
          <p:cNvPr id="14" name="Shape 9"/>
          <p:cNvSpPr/>
          <p:nvPr/>
        </p:nvSpPr>
        <p:spPr>
          <a:xfrm>
            <a:off x="4686300" y="1188720"/>
            <a:ext cx="1885950" cy="2468880"/>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Spending less</a:t>
            </a:r>
            <a:endParaRPr lang="en-US" sz="1550" dirty="0"/>
          </a:p>
        </p:txBody>
      </p:sp>
      <p:sp>
        <p:nvSpPr>
          <p:cNvPr id="18" name="Text 12"/>
          <p:cNvSpPr/>
          <p:nvPr/>
        </p:nvSpPr>
        <p:spPr>
          <a:xfrm>
            <a:off x="49149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Lower costs for each rupee of sales. Profit can grow with no growth in the top line at all.</a:t>
            </a:r>
            <a:endParaRPr lang="en-US" sz="1250" dirty="0"/>
          </a:p>
        </p:txBody>
      </p:sp>
      <p:sp>
        <p:nvSpPr>
          <p:cNvPr id="19" name="Shape 13"/>
          <p:cNvSpPr/>
          <p:nvPr/>
        </p:nvSpPr>
        <p:spPr>
          <a:xfrm>
            <a:off x="6800850" y="1188720"/>
            <a:ext cx="1885950" cy="2468880"/>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One-time items</a:t>
            </a:r>
            <a:endParaRPr lang="en-US" sz="1550" dirty="0"/>
          </a:p>
        </p:txBody>
      </p:sp>
      <p:sp>
        <p:nvSpPr>
          <p:cNvPr id="23" name="Text 16"/>
          <p:cNvSpPr/>
          <p:nvPr/>
        </p:nvSpPr>
        <p:spPr>
          <a:xfrm>
            <a:off x="70294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 gain on selling an asset, for example. It lifts this period's profit and may not come again.</a:t>
            </a:r>
            <a:endParaRPr lang="en-US" sz="1250" dirty="0"/>
          </a:p>
        </p:txBody>
      </p:sp>
      <p:sp>
        <p:nvSpPr>
          <p:cNvPr id="24" name="Shape 17"/>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18"/>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first two show up in the top line. The last two change the bottom line only.</a:t>
            </a:r>
            <a:endParaRPr lang="en-US" sz="13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much of the growth was bought?</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COMPANY T</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Sales: ₹2,000 crore last year, ₹2,600 crore this year. ₹400 crore of this year's sales came from a business bought in the year.</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Profit after tax: ₹200 crore, then ₹230 crore. Shares: 10 crore, then 12 crore.</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Reported growth in sales: (2,600 − 2,000) ÷ 2,000 = 30%.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Without the purchase: 2,600 − 400 = ₹2,200 crore. Organic growth: 200 ÷ 2,000 = 10%.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Profit after tax: (230 − 200) ÷ 200 = up 15%.</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Profit per share: 200 ÷ 10 = ₹20.00 last year. 230 ÷ 12 = ₹19.17 this year. Down about 4%.</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Sales up 30%, profit up 15%, profit per share down 4%. Each figure answers a different question.</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invented company and assumed figures. New shares assumed issued to pay for the purchase.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Growth compared with what</a:t>
            </a:r>
            <a:endParaRPr lang="en-US" sz="28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2194560"/>
                <a:gridCol w="3108960"/>
                <a:gridCol w="2926080"/>
              </a:tblGrid>
              <a:tr h="566928">
                <a:tc>
                  <a:txBody>
                    <a:bodyPr/>
                    <a:lstStyle/>
                    <a:p>
                      <a:pPr indent="0" marL="0">
                        <a:buNone/>
                      </a:pPr>
                      <a:r>
                        <a:rPr lang="en-US" sz="1250" b="1" dirty="0">
                          <a:solidFill>
                            <a:srgbClr val="FFFFFF"/>
                          </a:solidFill>
                        </a:rPr>
                        <a:t>Comparison</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is compared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Point to note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66928">
                <a:tc>
                  <a:txBody>
                    <a:bodyPr/>
                    <a:lstStyle/>
                    <a:p>
                      <a:pPr indent="0" marL="0">
                        <a:buNone/>
                      </a:pPr>
                      <a:r>
                        <a:rPr lang="en-US" sz="1250" b="1" dirty="0">
                          <a:solidFill>
                            <a:schemeClr val="tx1"/>
                          </a:solidFill>
                        </a:rPr>
                        <a:t>Year on year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This quarter against the same quarter a year ago.</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Takes out seasons such as festival or monsoon quarters.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Quarter on quarter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This quarter against the one just before 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Shows the recent trend, but seasons can distort it.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66928">
                <a:tc>
                  <a:txBody>
                    <a:bodyPr/>
                    <a:lstStyle/>
                    <a:p>
                      <a:pPr indent="0" marL="0">
                        <a:buNone/>
                      </a:pPr>
                      <a:r>
                        <a:rPr lang="en-US" sz="1250" b="1" dirty="0">
                          <a:solidFill>
                            <a:schemeClr val="tx1"/>
                          </a:solidFill>
                        </a:rPr>
                        <a:t>Standalone or consolidated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The company alone, or together with its subsidiaries.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In a group, much of the business may sit in subsidiaries.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66928">
                <a:tc>
                  <a:txBody>
                    <a:bodyPr/>
                    <a:lstStyle/>
                    <a:p>
                      <a:pPr indent="0" marL="0">
                        <a:buNone/>
                      </a:pPr>
                      <a:r>
                        <a:rPr lang="en-US" sz="1250" b="1" dirty="0">
                          <a:solidFill>
                            <a:schemeClr val="tx1"/>
                          </a:solidFill>
                        </a:rPr>
                        <a:t>Reported or like-for-like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All sales, or sales leaving out businesses bought or sold.</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Like-for-like growth is the organic part.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A listed company with subsidiaries gives both standalone and consolidated results each quarter: SEBI listing regulations, regulation 33(3).</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reporting calendar</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When a listed company has to publish, under SEBI's listing regulations as amended up to 22 January 2026.</a:t>
            </a:r>
            <a:endParaRPr lang="en-US" sz="1500" dirty="0"/>
          </a:p>
        </p:txBody>
      </p:sp>
      <p:sp>
        <p:nvSpPr>
          <p:cNvPr id="5" name="Shape 2"/>
          <p:cNvSpPr/>
          <p:nvPr/>
        </p:nvSpPr>
        <p:spPr>
          <a:xfrm>
            <a:off x="457200" y="1737360"/>
            <a:ext cx="2590800" cy="2377440"/>
          </a:xfrm>
          <a:prstGeom prst="roundRect">
            <a:avLst>
              <a:gd name="adj" fmla="val 2308"/>
            </a:avLst>
          </a:prstGeom>
          <a:solidFill>
            <a:srgbClr val="FFFFFF"/>
          </a:solidFill>
          <a:ln w="9525">
            <a:solidFill>
              <a:schemeClr val="accent5"/>
            </a:solidFill>
            <a:prstDash val="solid"/>
          </a:ln>
        </p:spPr>
      </p:sp>
      <p:sp>
        <p:nvSpPr>
          <p:cNvPr id="6" name="Text 3"/>
          <p:cNvSpPr/>
          <p:nvPr/>
        </p:nvSpPr>
        <p:spPr>
          <a:xfrm>
            <a:off x="6583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QUARTERLY RESULTS</a:t>
            </a:r>
            <a:endParaRPr lang="en-US" sz="1150" dirty="0"/>
          </a:p>
        </p:txBody>
      </p:sp>
      <p:sp>
        <p:nvSpPr>
          <p:cNvPr id="7" name="Text 4"/>
          <p:cNvSpPr/>
          <p:nvPr/>
        </p:nvSpPr>
        <p:spPr>
          <a:xfrm>
            <a:off x="658368" y="2286000"/>
            <a:ext cx="2188464" cy="685800"/>
          </a:xfrm>
          <a:prstGeom prst="rect">
            <a:avLst/>
          </a:prstGeom>
          <a:noFill/>
          <a:ln/>
        </p:spPr>
        <p:txBody>
          <a:bodyPr wrap="square" lIns="0" tIns="0" rIns="0" bIns="0" rtlCol="0" anchor="ctr"/>
          <a:lstStyle/>
          <a:p>
            <a:pPr indent="0" marL="0">
              <a:buNone/>
            </a:pPr>
            <a:r>
              <a:rPr lang="en-US" sz="3120" b="1" dirty="0">
                <a:solidFill>
                  <a:schemeClr val="accent1"/>
                </a:solidFill>
                <a:latin typeface="Cambria" pitchFamily="34" charset="0"/>
                <a:ea typeface="Cambria" pitchFamily="34" charset="-122"/>
                <a:cs typeface="Cambria" pitchFamily="34" charset="-120"/>
              </a:rPr>
              <a:t>45 days</a:t>
            </a:r>
            <a:endParaRPr lang="en-US" sz="3120" dirty="0"/>
          </a:p>
        </p:txBody>
      </p:sp>
      <p:sp>
        <p:nvSpPr>
          <p:cNvPr id="8" name="Text 5"/>
          <p:cNvSpPr/>
          <p:nvPr/>
        </p:nvSpPr>
        <p:spPr>
          <a:xfrm>
            <a:off x="6583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From the end of each of the first three quarters. They may be unaudited, with a limited review.</a:t>
            </a:r>
            <a:endParaRPr lang="en-US" sz="1250" dirty="0"/>
          </a:p>
        </p:txBody>
      </p:sp>
      <p:sp>
        <p:nvSpPr>
          <p:cNvPr id="9" name="Shape 6"/>
          <p:cNvSpPr/>
          <p:nvPr/>
        </p:nvSpPr>
        <p:spPr>
          <a:xfrm>
            <a:off x="3276600" y="1737360"/>
            <a:ext cx="2590800" cy="2377440"/>
          </a:xfrm>
          <a:prstGeom prst="roundRect">
            <a:avLst>
              <a:gd name="adj" fmla="val 2308"/>
            </a:avLst>
          </a:prstGeom>
          <a:solidFill>
            <a:srgbClr val="FFFFFF"/>
          </a:solidFill>
          <a:ln w="9525">
            <a:solidFill>
              <a:schemeClr val="accent5"/>
            </a:solidFill>
            <a:prstDash val="solid"/>
          </a:ln>
        </p:spPr>
      </p:sp>
      <p:sp>
        <p:nvSpPr>
          <p:cNvPr id="10" name="Text 7"/>
          <p:cNvSpPr/>
          <p:nvPr/>
        </p:nvSpPr>
        <p:spPr>
          <a:xfrm>
            <a:off x="34777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AUDITED ANNUAL RESULTS</a:t>
            </a:r>
            <a:endParaRPr lang="en-US" sz="1150" dirty="0"/>
          </a:p>
        </p:txBody>
      </p:sp>
      <p:sp>
        <p:nvSpPr>
          <p:cNvPr id="11" name="Text 8"/>
          <p:cNvSpPr/>
          <p:nvPr/>
        </p:nvSpPr>
        <p:spPr>
          <a:xfrm>
            <a:off x="3477768" y="2286000"/>
            <a:ext cx="2188464" cy="685800"/>
          </a:xfrm>
          <a:prstGeom prst="rect">
            <a:avLst/>
          </a:prstGeom>
          <a:noFill/>
          <a:ln/>
        </p:spPr>
        <p:txBody>
          <a:bodyPr wrap="square" lIns="0" tIns="0" rIns="0" bIns="0" rtlCol="0" anchor="ctr"/>
          <a:lstStyle/>
          <a:p>
            <a:pPr indent="0" marL="0">
              <a:buNone/>
            </a:pPr>
            <a:r>
              <a:rPr lang="en-US" sz="3120" b="1" dirty="0">
                <a:solidFill>
                  <a:schemeClr val="accent2"/>
                </a:solidFill>
                <a:latin typeface="Cambria" pitchFamily="34" charset="0"/>
                <a:ea typeface="Cambria" pitchFamily="34" charset="-122"/>
                <a:cs typeface="Cambria" pitchFamily="34" charset="-120"/>
              </a:rPr>
              <a:t>60 days</a:t>
            </a:r>
            <a:endParaRPr lang="en-US" sz="3120" dirty="0"/>
          </a:p>
        </p:txBody>
      </p:sp>
      <p:sp>
        <p:nvSpPr>
          <p:cNvPr id="12" name="Text 9"/>
          <p:cNvSpPr/>
          <p:nvPr/>
        </p:nvSpPr>
        <p:spPr>
          <a:xfrm>
            <a:off x="34777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From the end of the financial year. The fourth quarter's figures come with them.</a:t>
            </a:r>
            <a:endParaRPr lang="en-US" sz="1250" dirty="0"/>
          </a:p>
        </p:txBody>
      </p:sp>
      <p:sp>
        <p:nvSpPr>
          <p:cNvPr id="13" name="Shape 10"/>
          <p:cNvSpPr/>
          <p:nvPr/>
        </p:nvSpPr>
        <p:spPr>
          <a:xfrm>
            <a:off x="6096000" y="1737360"/>
            <a:ext cx="2590800" cy="2377440"/>
          </a:xfrm>
          <a:prstGeom prst="roundRect">
            <a:avLst>
              <a:gd name="adj" fmla="val 2308"/>
            </a:avLst>
          </a:prstGeom>
          <a:solidFill>
            <a:srgbClr val="FFFFFF"/>
          </a:solidFill>
          <a:ln w="9525">
            <a:solidFill>
              <a:schemeClr val="accent5"/>
            </a:solidFill>
            <a:prstDash val="solid"/>
          </a:ln>
        </p:spPr>
      </p:sp>
      <p:sp>
        <p:nvSpPr>
          <p:cNvPr id="14" name="Text 11"/>
          <p:cNvSpPr/>
          <p:nvPr/>
        </p:nvSpPr>
        <p:spPr>
          <a:xfrm>
            <a:off x="62971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NEWSPAPER NOTICE</a:t>
            </a:r>
            <a:endParaRPr lang="en-US" sz="1150" dirty="0"/>
          </a:p>
        </p:txBody>
      </p:sp>
      <p:sp>
        <p:nvSpPr>
          <p:cNvPr id="15" name="Text 12"/>
          <p:cNvSpPr/>
          <p:nvPr/>
        </p:nvSpPr>
        <p:spPr>
          <a:xfrm>
            <a:off x="6297168" y="2286000"/>
            <a:ext cx="2188464" cy="685800"/>
          </a:xfrm>
          <a:prstGeom prst="rect">
            <a:avLst/>
          </a:prstGeom>
          <a:noFill/>
          <a:ln/>
        </p:spPr>
        <p:txBody>
          <a:bodyPr wrap="square" lIns="0" tIns="0" rIns="0" bIns="0" rtlCol="0" anchor="ctr"/>
          <a:lstStyle/>
          <a:p>
            <a:pPr indent="0" marL="0">
              <a:buNone/>
            </a:pPr>
            <a:r>
              <a:rPr lang="en-US" sz="3120" b="1" dirty="0">
                <a:solidFill>
                  <a:schemeClr val="accent3"/>
                </a:solidFill>
                <a:latin typeface="Cambria" pitchFamily="34" charset="0"/>
                <a:ea typeface="Cambria" pitchFamily="34" charset="-122"/>
                <a:cs typeface="Cambria" pitchFamily="34" charset="-120"/>
              </a:rPr>
              <a:t>48 hours</a:t>
            </a:r>
            <a:endParaRPr lang="en-US" sz="3120" dirty="0"/>
          </a:p>
        </p:txBody>
      </p:sp>
      <p:sp>
        <p:nvSpPr>
          <p:cNvPr id="16" name="Text 13"/>
          <p:cNvSpPr/>
          <p:nvPr/>
        </p:nvSpPr>
        <p:spPr>
          <a:xfrm>
            <a:off x="62971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From the end of the board meeting that approved the results. It carries a QR code and web link.</a:t>
            </a:r>
            <a:endParaRPr lang="en-US" sz="1250" dirty="0"/>
          </a:p>
        </p:txBody>
      </p:sp>
      <p:sp>
        <p:nvSpPr>
          <p:cNvPr id="17" name="Text 14"/>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(Listing Obligations and Disclosure Requirements) Regulations, 2015, regulations 33(3) and 47(1), as amended up to 22 Jan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material says</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A listed company may choose whether to give consolidated results each quarter.</a:t>
            </a:r>
            <a:endParaRPr lang="en-US" sz="1400" dirty="0"/>
          </a:p>
          <a:p>
            <a:pPr marL="177800" indent="-177800">
              <a:spcAft>
                <a:spcPts val="500"/>
              </a:spcAft>
              <a:buSzPct val="100000"/>
              <a:buChar char="•"/>
            </a:pPr>
            <a:r>
              <a:rPr lang="en-US" sz="1400" dirty="0">
                <a:solidFill>
                  <a:schemeClr val="tx1"/>
                </a:solidFill>
              </a:rPr>
              <a:t>The results are printed in the newspaper.</a:t>
            </a:r>
            <a:endParaRPr lang="en-US" sz="1400" dirty="0"/>
          </a:p>
          <a:p>
            <a:pPr marL="177800" indent="-177800">
              <a:spcAft>
                <a:spcPts val="500"/>
              </a:spcAft>
              <a:buSzPct val="100000"/>
              <a:buChar char="•"/>
            </a:pPr>
            <a:r>
              <a:rPr lang="en-US" sz="1400" dirty="0">
                <a:solidFill>
                  <a:schemeClr val="tx1"/>
                </a:solidFill>
              </a:rPr>
              <a:t>The reader works out the ratios from the accounts.</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Since 1 April 2019 a company with subsidiaries must give them every quarter.</a:t>
            </a:r>
            <a:endParaRPr lang="en-US" sz="1400" dirty="0"/>
          </a:p>
          <a:p>
            <a:pPr marL="177800" indent="-177800">
              <a:spcAft>
                <a:spcPts val="500"/>
              </a:spcAft>
              <a:buSzPct val="100000"/>
              <a:buChar char="•"/>
            </a:pPr>
            <a:r>
              <a:rPr lang="en-US" sz="1400" dirty="0">
                <a:solidFill>
                  <a:schemeClr val="tx1"/>
                </a:solidFill>
              </a:rPr>
              <a:t>Since 13 December 2024 a notice with a QR code and web link is enough.</a:t>
            </a:r>
            <a:endParaRPr lang="en-US" sz="1400" dirty="0"/>
          </a:p>
          <a:p>
            <a:pPr marL="177800" indent="-177800">
              <a:spcAft>
                <a:spcPts val="500"/>
              </a:spcAft>
              <a:buSzPct val="100000"/>
              <a:buChar char="•"/>
            </a:pPr>
            <a:r>
              <a:rPr lang="en-US" sz="1400" dirty="0">
                <a:solidFill>
                  <a:schemeClr val="tx1"/>
                </a:solidFill>
              </a:rPr>
              <a:t>Annual accounts disclose eleven ratios under Schedule III, from 2021-22.</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ideas of top line, bottom line, organic and inorganic growth are unchanged.</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SEBI listing regulations, regulations 33(3)(b) and 47(1), with amendment footnotes; Schedule III, Division II.</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'Sales grew, so profit grew.'</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Costs can rise faster than sales. Read the margin alongside the two growth figures.</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jump in profit means a strong quarter.'</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Check for an exceptional item or a rise in other income. A one-time gain may not come again.</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bigger company earns more per share.'</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purchase adds sales at once. Profit per share depends on the price paid and on the debt taken or shares issued to pay it.</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'Compare with the last quarter.'</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Many businesses are seasonal. The same quarter a year ago is usually the fairer comparison.</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4"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5"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6"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Sales rose from ₹800 crore to ₹1,000 crore. Profit after tax rose from ₹80 crore to ₹90 crore. By how much did each grow, and what happened to the margin?</a:t>
            </a:r>
            <a:endParaRPr lang="en-US" sz="1450" dirty="0"/>
          </a:p>
        </p:txBody>
      </p:sp>
      <p:sp>
        <p:nvSpPr>
          <p:cNvPr id="7"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8"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9"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Sales went from ₹1,500 crore to ₹1,950 crore. ₹300 crore of the new figure came from a business bought in the year. What are reported and organic growth?</a:t>
            </a:r>
            <a:endParaRPr lang="en-US" sz="1450" dirty="0"/>
          </a:p>
        </p:txBody>
      </p:sp>
      <p:sp>
        <p:nvSpPr>
          <p:cNvPr id="10"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1"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2"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says: 'The company's profit doubled this quarter, so it is doing very well.' What would you look at before agreeing?</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Lines of the statement of profit and loss: Schedule III to the Companies Act, 2013, Division II, Part II, as reproduced by ICAI.</a:t>
            </a:r>
            <a:endParaRPr lang="en-US" sz="1000" dirty="0"/>
          </a:p>
          <a:p>
            <a:pPr marL="165100" indent="-165100">
              <a:spcAft>
                <a:spcPts val="400"/>
              </a:spcAft>
              <a:buSzPct val="100000"/>
              <a:buChar char="•"/>
            </a:pPr>
            <a:r>
              <a:rPr lang="en-US" sz="1000" dirty="0">
                <a:solidFill>
                  <a:schemeClr val="tx1"/>
                </a:solidFill>
              </a:rPr>
              <a:t>Quarterly results in 45 days, audited annual results in 60 days, consolidated results: SEBI (Listing Obligations and Disclosure Requirements) Regulations, 2015, regulation 33(3).</a:t>
            </a:r>
            <a:endParaRPr lang="en-US" sz="1000" dirty="0"/>
          </a:p>
          <a:p>
            <a:pPr marL="165100" indent="-165100">
              <a:spcAft>
                <a:spcPts val="400"/>
              </a:spcAft>
              <a:buSzPct val="100000"/>
              <a:buChar char="•"/>
            </a:pPr>
            <a:r>
              <a:rPr lang="en-US" sz="1000" dirty="0">
                <a:solidFill>
                  <a:schemeClr val="tx1"/>
                </a:solidFill>
              </a:rPr>
              <a:t>Newspaper notice within 48 hours with QR code, from 13 Dec 2024: same regulations, regulation 47(1) and its amendment footnote. Text read as amended up to 22 Jan 2026.</a:t>
            </a:r>
            <a:endParaRPr lang="en-US" sz="1000" dirty="0"/>
          </a:p>
          <a:p>
            <a:pPr marL="165100" indent="-165100">
              <a:spcAft>
                <a:spcPts val="400"/>
              </a:spcAft>
              <a:buSzPct val="100000"/>
              <a:buChar char="•"/>
            </a:pPr>
            <a:r>
              <a:rPr lang="en-US" sz="1000" dirty="0">
                <a:solidFill>
                  <a:schemeClr val="tx1"/>
                </a:solidFill>
              </a:rPr>
              <a:t>Consolidated quarterly results mandatory from 1 April 2019: same regulations, footnote to regulation 33(3)(b).</a:t>
            </a:r>
            <a:endParaRPr lang="en-US" sz="1000" dirty="0"/>
          </a:p>
          <a:p>
            <a:pPr marL="165100" indent="-165100">
              <a:spcAft>
                <a:spcPts val="400"/>
              </a:spcAft>
              <a:buSzPct val="100000"/>
              <a:buChar char="•"/>
            </a:pPr>
            <a:r>
              <a:rPr lang="en-US" sz="1000" dirty="0">
                <a:solidFill>
                  <a:schemeClr val="tx1"/>
                </a:solidFill>
              </a:rPr>
              <a:t>Eleven ratios in Ind AS annual accounts for years starting on or after 1 April 2021: Schedule III, Division II; ICAI Guidance Note, January 2022 edition.</a:t>
            </a:r>
            <a:endParaRPr lang="en-US" sz="1000" dirty="0"/>
          </a:p>
          <a:p>
            <a:pPr marL="165100" indent="-165100">
              <a:spcAft>
                <a:spcPts val="400"/>
              </a:spcAft>
              <a:buSzPct val="100000"/>
              <a:buChar char="•"/>
            </a:pPr>
            <a:r>
              <a:rPr lang="en-US" sz="1000" dirty="0">
                <a:solidFill>
                  <a:schemeClr val="tx1"/>
                </a:solidFill>
              </a:rPr>
              <a:t>Companies R and T and all their figures, including the 25% tax rate, are invented for illustration. They do not refer to any real company.</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a company's results</dc:title>
  <dc:subject>PptxGenJS Presentation</dc:subject>
  <dc:creator>Trustner</dc:creator>
  <cp:lastModifiedBy>Trustner</cp:lastModifiedBy>
  <cp:revision>1</cp:revision>
  <dcterms:created xsi:type="dcterms:W3CDTF">2026-10-12T15:39:06Z</dcterms:created>
  <dcterms:modified xsi:type="dcterms:W3CDTF">2026-10-12T15:39:06Z</dcterms:modified>
</cp:coreProperties>
</file>