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charts/chart1.xml" ContentType="application/vnd.openxmlformats-officedocument.drawingml.chart+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200" b="0" i="0" u="none" strike="noStrike">
                <a:solidFill>
                  <a:srgbClr val="5B6675"/>
                </a:solidFill>
                <a:latin typeface="Arial"/>
              </a:defRPr>
            </a:pPr>
            <a:r>
              <a:rPr sz="1200" b="0" i="0" u="none" strike="noStrike">
                <a:solidFill>
                  <a:srgbClr val="5B6675"/>
                </a:solidFill>
                <a:latin typeface="Arial"/>
              </a:rPr>
              <a:t>Monthly change in the CPI index, per cent</a:t>
            </a:r>
          </a:p>
        </c:rich>
      </c:tx>
      <c:layout/>
      <c:overlay val="0"/>
    </c:title>
    <c:autoTitleDeleted val="0"/>
    <c:plotArea>
      <c:layout/>
      <c:barChart>
        <c:barDir val="col"/>
        <c:grouping val="clustered"/>
        <c:varyColors val="0"/>
        <c:ser>
          <c:idx val="0"/>
          <c:order val="0"/>
          <c:tx>
            <c:strRef>
              <c:f>Sheet1!$B$1</c:f>
              <c:strCache>
                <c:ptCount val="1"/>
                <c:pt idx="0">
                  <c:v>2025</c:v>
                </c:pt>
              </c:strCache>
            </c:strRef>
          </c:tx>
          <c:spPr>
            <a:solidFill>
              <a:srgbClr val="0870B8"/>
            </a:solidFill>
            <a:effectLst/>
          </c:spPr>
          <c:invertIfNegative val="0"/>
          <c:dLbls>
            <c:numFmt formatCode="0.00" sourceLinked="0"/>
            <c:txPr>
              <a:bodyPr/>
              <a:lstStyle/>
              <a:p>
                <a:pPr>
                  <a:defRPr b="0" i="0" strike="noStrike" sz="850" u="none">
                    <a:solidFill>
                      <a:srgbClr val="0A1628"/>
                    </a:solidFill>
                    <a:latin typeface="Arial"/>
                  </a:defRPr>
                </a:pPr>
              </a:p>
            </c:txPr>
            <c:showLegendKey val="0"/>
            <c:showVal val="0"/>
            <c:showCatName val="0"/>
            <c:showSerName val="0"/>
            <c:showPercent val="0"/>
            <c:showBubbleSize val="0"/>
            <c:showLeaderLines val="0"/>
          </c:dLbls>
          <c:cat>
            <c:multiLvlStrRef>
              <c:f>Sheet1!$A$2:$A$9</c:f>
              <c:multiLvlStrCache>
                <c:ptCount val="8"/>
                <c:lvl>
                  <c:pt idx="0">
                    <c:v>Feb</c:v>
                  </c:pt>
                  <c:pt idx="1">
                    <c:v>Mar</c:v>
                  </c:pt>
                  <c:pt idx="2">
                    <c:v>Apr</c:v>
                  </c:pt>
                  <c:pt idx="3">
                    <c:v>May</c:v>
                  </c:pt>
                  <c:pt idx="4">
                    <c:v>Jun</c:v>
                  </c:pt>
                  <c:pt idx="5">
                    <c:v>Jul</c:v>
                  </c:pt>
                  <c:pt idx="6">
                    <c:v>Aug</c:v>
                  </c:pt>
                  <c:pt idx="7">
                    <c:v>Sep</c:v>
                  </c:pt>
                </c:lvl>
              </c:multiLvlStrCache>
            </c:multiLvlStrRef>
          </c:cat>
          <c:val>
            <c:numRef>
              <c:f>Sheet1!$B$2:$B$9</c:f>
              <c:numCache>
                <c:formatCode>General</c:formatCode>
                <c:ptCount val="8"/>
                <c:pt idx="0">
                  <c:v>-0.34</c:v>
                </c:pt>
                <c:pt idx="1">
                  <c:v>0.07</c:v>
                </c:pt>
                <c:pt idx="2">
                  <c:v>0.19</c:v>
                </c:pt>
                <c:pt idx="3">
                  <c:v>0.32</c:v>
                </c:pt>
                <c:pt idx="4">
                  <c:v>0.6</c:v>
                </c:pt>
                <c:pt idx="5">
                  <c:v>0.82</c:v>
                </c:pt>
                <c:pt idx="6">
                  <c:v>0.38</c:v>
                </c:pt>
                <c:pt idx="7">
                  <c:v>0</c:v>
                </c:pt>
              </c:numCache>
            </c:numRef>
          </c:val>
        </c:ser>
        <c:ser>
          <c:idx val="1"/>
          <c:order val="1"/>
          <c:tx>
            <c:strRef>
              <c:f>Sheet1!$C$1</c:f>
              <c:strCache>
                <c:ptCount val="1"/>
                <c:pt idx="0">
                  <c:v>2026</c:v>
                </c:pt>
              </c:strCache>
            </c:strRef>
          </c:tx>
          <c:spPr>
            <a:solidFill>
              <a:srgbClr val="9A6B0F"/>
            </a:solidFill>
            <a:effectLst/>
          </c:spPr>
          <c:invertIfNegative val="0"/>
          <c:dLbls>
            <c:numFmt formatCode="0.00" sourceLinked="0"/>
            <c:txPr>
              <a:bodyPr/>
              <a:lstStyle/>
              <a:p>
                <a:pPr>
                  <a:defRPr b="0" i="0" strike="noStrike" sz="850" u="none">
                    <a:solidFill>
                      <a:srgbClr val="0A1628"/>
                    </a:solidFill>
                    <a:latin typeface="Arial"/>
                  </a:defRPr>
                </a:pPr>
              </a:p>
            </c:txPr>
            <c:showLegendKey val="0"/>
            <c:showVal val="0"/>
            <c:showCatName val="0"/>
            <c:showSerName val="0"/>
            <c:showPercent val="0"/>
            <c:showBubbleSize val="0"/>
            <c:showLeaderLines val="0"/>
          </c:dLbls>
          <c:cat>
            <c:multiLvlStrRef>
              <c:f>Sheet1!$A$2:$A$9</c:f>
              <c:multiLvlStrCache>
                <c:ptCount val="8"/>
                <c:lvl>
                  <c:pt idx="0">
                    <c:v>Feb</c:v>
                  </c:pt>
                  <c:pt idx="1">
                    <c:v>Mar</c:v>
                  </c:pt>
                  <c:pt idx="2">
                    <c:v>Apr</c:v>
                  </c:pt>
                  <c:pt idx="3">
                    <c:v>May</c:v>
                  </c:pt>
                  <c:pt idx="4">
                    <c:v>Jun</c:v>
                  </c:pt>
                  <c:pt idx="5">
                    <c:v>Jul</c:v>
                  </c:pt>
                  <c:pt idx="6">
                    <c:v>Aug</c:v>
                  </c:pt>
                  <c:pt idx="7">
                    <c:v>Sep</c:v>
                  </c:pt>
                </c:lvl>
              </c:multiLvlStrCache>
            </c:multiLvlStrRef>
          </c:cat>
          <c:val>
            <c:numRef>
              <c:f>Sheet1!$C$2:$C$9</c:f>
              <c:numCache>
                <c:formatCode>General</c:formatCode>
                <c:ptCount val="8"/>
                <c:pt idx="0">
                  <c:v>0.11</c:v>
                </c:pt>
                <c:pt idx="1">
                  <c:v>0.26</c:v>
                </c:pt>
                <c:pt idx="2">
                  <c:v>0.27</c:v>
                </c:pt>
                <c:pt idx="3">
                  <c:v>0.75</c:v>
                </c:pt>
                <c:pt idx="4">
                  <c:v>1.03</c:v>
                </c:pt>
                <c:pt idx="5">
                  <c:v>0.89</c:v>
                </c:pt>
                <c:pt idx="6">
                  <c:v>0.73</c:v>
                </c:pt>
                <c:pt idx="7">
                  <c:v>0.69</c:v>
                </c:pt>
              </c:numCache>
            </c:numRef>
          </c:val>
        </c:ser>
        <c:dLbls>
          <c:numFmt formatCode="0.00" sourceLinked="0"/>
          <c:txPr>
            <a:bodyPr/>
            <a:lstStyle/>
            <a:p>
              <a:pPr>
                <a:defRPr b="0" i="0" strike="noStrike" sz="850" u="none">
                  <a:solidFill>
                    <a:srgbClr val="0A1628"/>
                  </a:solidFill>
                  <a:latin typeface="Arial"/>
                </a:defRPr>
              </a:pPr>
            </a:p>
          </c:txPr>
          <c:showLegendKey val="0"/>
          <c:showVal val="0"/>
          <c:showCatName val="0"/>
          <c:showSerName val="0"/>
          <c:showPercent val="0"/>
          <c:showBubbleSize val="0"/>
          <c:showLeaderLines val="0"/>
        </c:dLbls>
        <c:gapWidth val="15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100" b="0" i="0" u="none" strike="noStrike">
                <a:solidFill>
                  <a:srgbClr val="0A1628"/>
                </a:solidFill>
                <a:latin typeface="Arial"/>
              </a:defRPr>
            </a:pPr>
            <a:endParaRPr lang="en-US"/>
          </a:p>
        </c:txPr>
        <c:crossAx val="2094734552"/>
        <c:crosses val="autoZero"/>
        <c:auto val="1"/>
        <c:lblAlgn val="ctr"/>
        <c:noMultiLvlLbl val="1"/>
      </c:catAx>
      <c:valAx>
        <c:axId val="2094734552"/>
        <c:scaling>
          <c:orientation val="minMax"/>
        </c:scaling>
        <c:delete val="0"/>
        <c:axPos val="l"/>
        <c:majorGridlines>
          <c:spPr>
            <a:ln w="6350" cap="flat">
              <a:solidFill>
                <a:srgbClr val="E4DDD0"/>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000" b="0" i="0" u="none" strike="noStrike">
                <a:solidFill>
                  <a:srgbClr val="5B6675"/>
                </a:solidFill>
                <a:latin typeface="Arial"/>
              </a:defRPr>
            </a:pPr>
            <a:endParaRPr lang="en-US"/>
          </a:p>
        </c:txPr>
        <c:crossAx val="2094734554"/>
        <c:crosses val="autoZero"/>
        <c:crossBetween val="between"/>
      </c:valAx>
      <c:spPr>
        <a:noFill/>
        <a:ln>
          <a:noFill/>
        </a:ln>
        <a:effectLst/>
      </c:spPr>
    </c:plotArea>
    <c:legend>
      <c:legendPos val="b"/>
      <c:overlay val="0"/>
      <c:txPr>
        <a:bodyPr/>
        <a:lstStyle/>
        <a:p>
          <a:pPr>
            <a:defRPr sz="1100">      </a:defRPr>
          </a:pPr>
          <a:endParaRPr lang="en-US"/>
        </a:p>
      </c:txPr>
    </c:legend>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inflation went from 4.38% in June to 4.45% in July 2026. Did prices barely move in July? Most people will say yes. In fact prices rose faster in July than in most months; slide 5 shows why the rate hardly moved. Ask: inflation went from 4.38% in June to 4.45% in July 2026. Did prices barely move in July? Most people will say yes. In fact prices rose faster in July than in most months; slide 5 shows why the rate hardly moved. The October 2026 CPI is due on 12 November 2026: update slides 3, 4, 6, 7, 8, 10 and 12 then.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headline number is a comparison of two price levels twelve months apart. Anything that happened to prices in the comparison month last year affects this year's rate. That is all the 'base effect' means.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CPI is compiled by MoSPI, the Ministry of Statistics and Programme Implementation, and released around the 12th of the following month. MoSPI computes rates from unrounded indices and publishes indices rounded to two decimals, so a rate worked out from the published index can differ from MoSPI's by 0.01 point. January 2026 is another example of a revision: 2.75% provisional, 2.74% final.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rise in the rate (0.71 point) is a little more than the monthly rise (0.69%) because the two are multiplied, not added. Always say which month and whether it is provisional. The August 2026 figure here is the final 4.83%, not the provisional 4.82% first published.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Return to the opening question. Prices rose faster in July 2026 than in September 2026 (0.89% against 0.69%), yet the rate rose far less in July. The difference is entirely last year's base. The effect works both ways: a fall in the index a year ago pushes this year's rate up.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rule on this chart is exact: the year-on-year rate rises in a month if and only if the index rose more that month than in the same month a year earlier. To read next month's number, look at what the index did in the same month last year; this is arithmetic, not a forecast. In 2026 every bar from February to September is taller, which is why the rate rose in each of those months.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WPI is compiled by the Office of the Economic Adviser in DPIIT, the Department for Promotion of Industry and Internal Trade, and released on the 14th. CPI and WPI price different baskets at different stages, so they can move far apart. Do not add or average them. The 'Latest' figures for September are provisional.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official statistics, not market prices, so they are the latest available. State the figure, the month and whether it is provisional, and stop. We do not say where inflation is heading. RBI's own projection, 5.2% for 2026-27, may be quoted as RBI's.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end of the weekly WPI comes from a press report of the Commerce Ministry's statement, not a primary document. The headline measure people quote today is CPI, because that is the index in which the Government sets RBI's target. Rates on the old and new bases are not like for like; MoSPI links them only at the general index level.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Revisions in the months checked were 0.01 point at most, and some months are not revised at all (July 2026 stayed at 4.45%). We have shown two examples, not a rule. Each household's basket differs from the national one. Do not tell a client the official figure is wrong, and do not tell them their own experience is wrong either. Each household's basket differs from the national one. Do not tell a client the official figure is wrong, and do not tell them their own experience is wrong either.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slide to rehearse. When a client quotes a headline from the news, these four steps are the conversation. The index values are in Annexure IV of each MoSPI release.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Question 2 is the base effect in one line. If anyone gets it wrong, go back to the chart slide.Question 2 is the base effect in one line. If anyone gets it wrong, go back to the chart slide.
ANSWERS
Q1: 120.0 ÷ 115.0 = 1.0435, so about 4.35%.
Q2: Down. The rate rises only when this month's change is larger than the change in the same month a year ago. Here the base rose more.
Q3: WPI tracks wholesale prices of goods, not what households pay. The household measure is CPI: 5.54% for September 2026, provisional. And each household's basket differs from the average.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256032" cy="5143500"/>
          </a:xfrm>
          <a:prstGeom prst="rect">
            <a:avLst/>
          </a:prstGeom>
          <a:solidFill>
            <a:schemeClr val="accent1"/>
          </a:solidFill>
          <a:ln/>
        </p:spPr>
      </p:sp>
      <p:pic>
        <p:nvPicPr>
          <p:cNvPr id="3"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685800" y="457200"/>
            <a:ext cx="1289304" cy="731520"/>
          </a:xfrm>
          <a:prstGeom prst="rect">
            <a:avLst/>
          </a:prstGeom>
        </p:spPr>
      </p:pic>
      <p:sp>
        <p:nvSpPr>
          <p:cNvPr id="4" name="Text 1"/>
          <p:cNvSpPr/>
          <p:nvPr>
            <p:ph idx="102" type="title" hasCustomPrompt="1"/>
          </p:nvPr>
        </p:nvSpPr>
        <p:spPr>
          <a:xfrm>
            <a:off x="685800" y="1783080"/>
            <a:ext cx="7589520" cy="1371600"/>
          </a:xfrm>
          <a:prstGeom prst="rect">
            <a:avLst/>
          </a:prstGeom>
          <a:noFill/>
          <a:ln/>
        </p:spPr>
        <p:txBody>
          <a:bodyPr wrap="square" rtlCol="0"/>
          <a:lstStyle>
            <a:lvl1pPr algn="l" indent="0" marL="0">
              <a:buNone/>
              <a:defRPr lang="en-US" sz="4200" b="1" dirty="0">
                <a:solidFill>
                  <a:schemeClr val="tx1"/>
                </a:solidFill>
              </a:defRPr>
            </a:lvl1pPr>
          </a:lstStyle>
          <a:p>
            <a:pPr algn="l" indent="0" marL="0">
              <a:buNone/>
            </a:pPr>
            <a:endParaRPr lang="en-US" sz="4200" dirty="0"/>
          </a:p>
        </p:txBody>
      </p:sp>
      <p:sp>
        <p:nvSpPr>
          <p:cNvPr id="5" name="Text 1"/>
          <p:cNvSpPr/>
          <p:nvPr>
            <p:ph idx="103" type="body" hasCustomPrompt="1"/>
          </p:nvPr>
        </p:nvSpPr>
        <p:spPr>
          <a:xfrm>
            <a:off x="685800" y="3200400"/>
            <a:ext cx="6949440" cy="822960"/>
          </a:xfrm>
          <a:prstGeom prst="rect">
            <a:avLst/>
          </a:prstGeom>
          <a:noFill/>
          <a:ln/>
        </p:spPr>
        <p:txBody>
          <a:bodyPr wrap="square" rtlCol="0"/>
          <a:lstStyle>
            <a:lvl1pPr algn="l" indent="0" marL="0">
              <a:buNone/>
              <a:defRPr lang="en-US" sz="1800" dirty="0">
                <a:solidFill>
                  <a:schemeClr val="accent6"/>
                </a:solidFill>
              </a:defRPr>
            </a:lvl1pPr>
          </a:lstStyle>
          <a:p>
            <a:pPr algn="l" indent="0" marL="0">
              <a:buNone/>
            </a:pPr>
            <a:endParaRPr lang="en-US" sz="18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rtlCol="0"/>
          <a:lstStyle>
            <a:lvl1pPr algn="l" indent="0" marL="0">
              <a:buNone/>
              <a:defRPr lang="en-US" sz="2800" b="1" dirty="0">
                <a:solidFill>
                  <a:schemeClr val="tx1"/>
                </a:solidFill>
              </a:defRPr>
            </a:lvl1pPr>
          </a:lstStyle>
          <a:p>
            <a:pPr algn="l" indent="0" marL="0">
              <a:buNone/>
            </a:pPr>
            <a:endParaRPr lang="en-US" sz="2800" dirty="0"/>
          </a:p>
        </p:txBody>
      </p:sp>
      <p:pic>
        <p:nvPicPr>
          <p:cNvPr id="3"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7882128" y="274320"/>
            <a:ext cx="804672" cy="457200"/>
          </a:xfrm>
          <a:prstGeom prst="rect">
            <a:avLst/>
          </a:prstGeom>
        </p:spPr>
      </p:pic>
      <p:sp>
        <p:nvSpPr>
          <p:cNvPr id="4" name="Text 0"/>
          <p:cNvSpPr/>
          <p:nvPr/>
        </p:nvSpPr>
        <p:spPr>
          <a:xfrm>
            <a:off x="457200" y="4754880"/>
            <a:ext cx="7132320" cy="228600"/>
          </a:xfrm>
          <a:prstGeom prst="rect">
            <a:avLst/>
          </a:prstGeom>
          <a:noFill/>
          <a:ln/>
        </p:spPr>
        <p:txBody>
          <a:bodyPr wrap="square" lIns="0" tIns="0" rIns="0" bIns="0" rtlCol="0" anchor="ctr"/>
          <a:lstStyle/>
          <a:p>
            <a:pPr indent="0" marL="0">
              <a:buNone/>
            </a:pPr>
            <a:r>
              <a:rPr lang="en-US" sz="1000" dirty="0">
                <a:solidFill>
                  <a:schemeClr val="accent6"/>
                </a:solidFill>
              </a:rPr>
              <a:t>Trustner Learning Series  ·  For training and education only. Not investment advice.</a:t>
            </a:r>
            <a:endParaRPr lang="en-US" sz="10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TATEMENT">
    <p:bg>
      <p:bgPr>
        <a:solidFill>
          <a:schemeClr val="bg2"/>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731520" y="914400"/>
            <a:ext cx="7680960" cy="1920240"/>
          </a:xfrm>
          <a:prstGeom prst="rect">
            <a:avLst/>
          </a:prstGeom>
          <a:noFill/>
          <a:ln/>
        </p:spPr>
        <p:txBody>
          <a:bodyPr wrap="square" rtlCol="0"/>
          <a:lstStyle>
            <a:lvl1pPr algn="l" indent="0" marL="0">
              <a:buNone/>
              <a:defRPr lang="en-US" sz="3400" b="1" dirty="0">
                <a:solidFill>
                  <a:schemeClr val="tx1"/>
                </a:solidFill>
              </a:defRPr>
            </a:lvl1pPr>
          </a:lstStyle>
          <a:p>
            <a:pPr algn="l" indent="0" marL="0">
              <a:buNone/>
            </a:pPr>
            <a:endParaRPr lang="en-US" sz="3400" dirty="0"/>
          </a:p>
        </p:txBody>
      </p:sp>
      <p:sp>
        <p:nvSpPr>
          <p:cNvPr id="3" name="Text 0"/>
          <p:cNvSpPr/>
          <p:nvPr>
            <p:ph idx="101" type="body" hasCustomPrompt="1"/>
          </p:nvPr>
        </p:nvSpPr>
        <p:spPr>
          <a:xfrm>
            <a:off x="731520" y="3108960"/>
            <a:ext cx="7498080" cy="1280160"/>
          </a:xfrm>
          <a:prstGeom prst="rect">
            <a:avLst/>
          </a:prstGeom>
          <a:noFill/>
          <a:ln/>
        </p:spPr>
        <p:txBody>
          <a:bodyPr wrap="square" rtlCol="0"/>
          <a:lstStyle>
            <a:lvl1pPr algn="l" indent="0" marL="0">
              <a:buNone/>
              <a:defRPr lang="en-US" sz="1800" dirty="0">
                <a:solidFill>
                  <a:schemeClr val="accent6"/>
                </a:solidFill>
              </a:defRPr>
            </a:lvl1pPr>
          </a:lstStyle>
          <a:p>
            <a:pPr algn="l" indent="0" marL="0">
              <a:buNone/>
            </a:pPr>
            <a:endParaRPr lang="en-US" sz="1800" dirty="0"/>
          </a:p>
        </p:txBody>
      </p:sp>
      <p:pic>
        <p:nvPicPr>
          <p:cNvPr id="4"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7882128" y="274320"/>
            <a:ext cx="804672" cy="457200"/>
          </a:xfrm>
          <a:prstGeom prst="rect">
            <a:avLst/>
          </a:prstGeom>
        </p:spPr>
      </p:pic>
      <p:sp>
        <p:nvSpPr>
          <p:cNvPr id="5" name="Text 0"/>
          <p:cNvSpPr/>
          <p:nvPr/>
        </p:nvSpPr>
        <p:spPr>
          <a:xfrm>
            <a:off x="457200" y="4754880"/>
            <a:ext cx="7132320" cy="228600"/>
          </a:xfrm>
          <a:prstGeom prst="rect">
            <a:avLst/>
          </a:prstGeom>
          <a:noFill/>
          <a:ln/>
        </p:spPr>
        <p:txBody>
          <a:bodyPr wrap="square" lIns="0" tIns="0" rIns="0" bIns="0" rtlCol="0" anchor="ctr"/>
          <a:lstStyle/>
          <a:p>
            <a:pPr indent="0" marL="0">
              <a:buNone/>
            </a:pPr>
            <a:r>
              <a:rPr lang="en-US" sz="1000" dirty="0">
                <a:solidFill>
                  <a:schemeClr val="accent6"/>
                </a:solidFill>
              </a:rPr>
              <a:t>Trustner Learning Series  ·  For training and education only. Not investment advice.</a:t>
            </a:r>
            <a:endParaRPr lang="en-US" sz="10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1004</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slideLayout" Target="../slideLayouts/slideLayout3.xml"/><Relationship Id="rId6"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chart" Target="/ppt/charts/chart1.xml"/><Relationship Id="rId2" Type="http://schemas.openxmlformats.org/officeDocument/2006/relationships/slideLayout" Target="../slideLayouts/slideLayout3.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slideLayout" Target="../slideLayouts/slideLayout3.xml"/><Relationship Id="rId6"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685800" y="1417320"/>
            <a:ext cx="7315200" cy="274320"/>
          </a:xfrm>
          <a:prstGeom prst="rect">
            <a:avLst/>
          </a:prstGeom>
          <a:noFill/>
          <a:ln/>
        </p:spPr>
        <p:txBody>
          <a:bodyPr wrap="square" lIns="0" tIns="0" rIns="0" bIns="0" rtlCol="0" anchor="t"/>
          <a:lstStyle/>
          <a:p>
            <a:pPr indent="0" marL="0">
              <a:buNone/>
            </a:pPr>
            <a:r>
              <a:rPr lang="en-US" sz="1200" b="1" spc="200" kern="0" dirty="0">
                <a:solidFill>
                  <a:schemeClr val="accent2"/>
                </a:solidFill>
                <a:latin typeface="Calibri" pitchFamily="34" charset="0"/>
                <a:ea typeface="Calibri" pitchFamily="34" charset="-122"/>
                <a:cs typeface="Calibri" pitchFamily="34" charset="-120"/>
              </a:rPr>
              <a:t>FINANCIAL ANALYSIS</a:t>
            </a:r>
            <a:endParaRPr lang="en-US" sz="1200" dirty="0"/>
          </a:p>
        </p:txBody>
      </p:sp>
      <p:sp>
        <p:nvSpPr>
          <p:cNvPr id="3" name="Text 1"/>
          <p:cNvSpPr/>
          <p:nvPr>
            <p:ph idx="102" type="title" hasCustomPrompt="1"/>
          </p:nvPr>
        </p:nvSpPr>
        <p:spPr>
          <a:xfrm>
            <a:off x="685800" y="1783080"/>
            <a:ext cx="7589520" cy="1371600"/>
          </a:xfrm>
          <a:prstGeom prst="rect">
            <a:avLst/>
          </a:prstGeom>
          <a:noFill/>
          <a:ln/>
        </p:spPr>
        <p:txBody>
          <a:bodyPr wrap="square" lIns="0" tIns="0" rIns="0" bIns="0" rtlCol="0" anchor="t"/>
          <a:lstStyle/>
          <a:p>
            <a:pPr algn="l" indent="0" marL="0">
              <a:buNone/>
            </a:pPr>
            <a:r>
              <a:rPr lang="en-US" sz="4200" b="1" dirty="0">
                <a:solidFill>
                  <a:schemeClr val="tx1"/>
                </a:solidFill>
              </a:rPr>
              <a:t>Reading inflation data</a:t>
            </a:r>
            <a:endParaRPr lang="en-US" sz="4200" dirty="0"/>
          </a:p>
        </p:txBody>
      </p:sp>
      <p:sp>
        <p:nvSpPr>
          <p:cNvPr id="4" name="Text 1"/>
          <p:cNvSpPr/>
          <p:nvPr>
            <p:ph idx="103" type="body" hasCustomPrompt="1"/>
          </p:nvPr>
        </p:nvSpPr>
        <p:spPr>
          <a:xfrm>
            <a:off x="685800" y="3200400"/>
            <a:ext cx="6949440" cy="822960"/>
          </a:xfrm>
          <a:prstGeom prst="rect">
            <a:avLst/>
          </a:prstGeom>
          <a:noFill/>
          <a:ln/>
        </p:spPr>
        <p:txBody>
          <a:bodyPr wrap="square" lIns="0" tIns="0" rIns="0" bIns="0" rtlCol="0" anchor="t"/>
          <a:lstStyle/>
          <a:p>
            <a:pPr algn="l" indent="0" marL="0">
              <a:buNone/>
            </a:pPr>
            <a:r>
              <a:rPr lang="en-US" sz="1800" dirty="0">
                <a:solidFill>
                  <a:schemeClr val="accent6"/>
                </a:solidFill>
              </a:rPr>
              <a:t>How to read a CPI release: the index and the rate, this month against last year, provisional against final</a:t>
            </a:r>
            <a:endParaRPr lang="en-US" sz="1800" dirty="0"/>
          </a:p>
        </p:txBody>
      </p:sp>
      <p:sp>
        <p:nvSpPr>
          <p:cNvPr id="5" name="Text 3"/>
          <p:cNvSpPr/>
          <p:nvPr/>
        </p:nvSpPr>
        <p:spPr>
          <a:xfrm>
            <a:off x="685800" y="4343400"/>
            <a:ext cx="7589520" cy="274320"/>
          </a:xfrm>
          <a:prstGeom prst="rect">
            <a:avLst/>
          </a:prstGeom>
          <a:noFill/>
          <a:ln/>
        </p:spPr>
        <p:txBody>
          <a:bodyPr wrap="square" lIns="0" tIns="0" rIns="0" bIns="0" rtlCol="0" anchor="t"/>
          <a:lstStyle/>
          <a:p>
            <a:pPr indent="0" marL="0">
              <a:buNone/>
            </a:pPr>
            <a:r>
              <a:rPr lang="en-US" sz="1200" dirty="0">
                <a:solidFill>
                  <a:schemeClr val="accent6"/>
                </a:solidFill>
                <a:latin typeface="Calibri" pitchFamily="34" charset="0"/>
                <a:ea typeface="Calibri" pitchFamily="34" charset="-122"/>
                <a:cs typeface="Calibri" pitchFamily="34" charset="-120"/>
              </a:rPr>
              <a:t>CPI figures up to September 2026, released by MoSPI on 12 October 2026</a:t>
            </a:r>
            <a:endParaRPr lang="en-US" sz="1200" dirty="0"/>
          </a:p>
        </p:txBody>
      </p:sp>
      <p:sp>
        <p:nvSpPr>
          <p:cNvPr id="6" name="Text 4"/>
          <p:cNvSpPr/>
          <p:nvPr/>
        </p:nvSpPr>
        <p:spPr>
          <a:xfrm>
            <a:off x="685800" y="4645152"/>
            <a:ext cx="7589520" cy="228600"/>
          </a:xfrm>
          <a:prstGeom prst="rect">
            <a:avLst/>
          </a:prstGeom>
          <a:noFill/>
          <a:ln/>
        </p:spPr>
        <p:txBody>
          <a:bodyPr wrap="square" lIns="0" tIns="0" rIns="0" bIns="0" rtlCol="0" anchor="t"/>
          <a:lstStyle/>
          <a:p>
            <a:pPr indent="0" marL="0">
              <a:buNone/>
            </a:pPr>
            <a:r>
              <a:rPr lang="en-US" sz="1000" dirty="0">
                <a:solidFill>
                  <a:schemeClr val="accent6"/>
                </a:solidFill>
                <a:latin typeface="Calibri" pitchFamily="34" charset="0"/>
                <a:ea typeface="Calibri" pitchFamily="34" charset="-122"/>
                <a:cs typeface="Calibri" pitchFamily="34" charset="-120"/>
              </a:rPr>
              <a:t>For training and education only. Not investment advice.</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title" hasCustomPrompt="1"/>
          </p:nvPr>
        </p:nvSpPr>
        <p:spPr>
          <a:xfrm>
            <a:off x="731520" y="914400"/>
            <a:ext cx="7680960" cy="1920240"/>
          </a:xfrm>
          <a:prstGeom prst="rect">
            <a:avLst/>
          </a:prstGeom>
          <a:noFill/>
          <a:ln/>
        </p:spPr>
        <p:txBody>
          <a:bodyPr wrap="square" lIns="0" tIns="0" rIns="0" bIns="0" rtlCol="0" anchor="b"/>
          <a:lstStyle/>
          <a:p>
            <a:pPr algn="l" indent="0" marL="0">
              <a:buNone/>
            </a:pPr>
            <a:r>
              <a:rPr lang="en-US" sz="3400" b="1" dirty="0">
                <a:solidFill>
                  <a:schemeClr val="tx1"/>
                </a:solidFill>
              </a:rPr>
              <a:t>The inflation rate compares this month's prices with the same month a year ago. So last year's prices move it.</a:t>
            </a:r>
            <a:endParaRPr lang="en-US" sz="3400" dirty="0"/>
          </a:p>
        </p:txBody>
      </p:sp>
      <p:sp>
        <p:nvSpPr>
          <p:cNvPr id="3" name="Text 0"/>
          <p:cNvSpPr/>
          <p:nvPr>
            <p:ph idx="101" type="body" hasCustomPrompt="1"/>
          </p:nvPr>
        </p:nvSpPr>
        <p:spPr>
          <a:xfrm>
            <a:off x="731520" y="3108960"/>
            <a:ext cx="7498080" cy="1280160"/>
          </a:xfrm>
          <a:prstGeom prst="rect">
            <a:avLst/>
          </a:prstGeom>
          <a:noFill/>
          <a:ln/>
        </p:spPr>
        <p:txBody>
          <a:bodyPr wrap="square" lIns="0" tIns="0" rIns="0" bIns="0" rtlCol="0" anchor="t"/>
          <a:lstStyle/>
          <a:p>
            <a:pPr algn="l" indent="0" marL="0">
              <a:buNone/>
            </a:pPr>
            <a:r>
              <a:rPr lang="en-US" sz="1800" dirty="0">
                <a:solidFill>
                  <a:schemeClr val="accent6"/>
                </a:solidFill>
              </a:rPr>
              <a:t>So the rate can rise while prices rise slowly, or barely move while prices rise fast. Reading the index alongside the rate shows which is happening.</a:t>
            </a:r>
            <a:endParaRPr lang="en-US" sz="18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Four terms in every CPI release</a:t>
            </a:r>
            <a:endParaRPr lang="en-US" sz="2800" dirty="0"/>
          </a:p>
        </p:txBody>
      </p:sp>
      <p:sp>
        <p:nvSpPr>
          <p:cNvPr id="4" name="Shape 1"/>
          <p:cNvSpPr/>
          <p:nvPr/>
        </p:nvSpPr>
        <p:spPr>
          <a:xfrm>
            <a:off x="457200" y="1188720"/>
            <a:ext cx="1885950" cy="3035808"/>
          </a:xfrm>
          <a:prstGeom prst="roundRect">
            <a:avLst>
              <a:gd name="adj" fmla="val 2909"/>
            </a:avLst>
          </a:prstGeom>
          <a:solidFill>
            <a:srgbClr val="FFFFFF"/>
          </a:solidFill>
          <a:ln w="9525">
            <a:solidFill>
              <a:schemeClr val="accent5"/>
            </a:solidFill>
            <a:prstDash val="solid"/>
          </a:ln>
        </p:spPr>
      </p:sp>
      <p:sp>
        <p:nvSpPr>
          <p:cNvPr id="5" name="Shape 2"/>
          <p:cNvSpPr/>
          <p:nvPr/>
        </p:nvSpPr>
        <p:spPr>
          <a:xfrm>
            <a:off x="457200" y="1188720"/>
            <a:ext cx="1885950" cy="64008"/>
          </a:xfrm>
          <a:prstGeom prst="rect">
            <a:avLst/>
          </a:prstGeom>
          <a:solidFill>
            <a:schemeClr val="accent1"/>
          </a:solidFill>
          <a:ln w="12700">
            <a:solidFill>
              <a:schemeClr val="accent1"/>
            </a:solidFill>
            <a:prstDash val="solid"/>
          </a:ln>
        </p:spPr>
      </p:sp>
      <p:pic>
        <p:nvPicPr>
          <p:cNvPr id="6" name="Image 0" descr="preencoded.png">    </p:cNvPr>
          <p:cNvPicPr>
            <a:picLocks noChangeAspect="1"/>
          </p:cNvPicPr>
          <p:nvPr/>
        </p:nvPicPr>
        <p:blipFill>
          <a:blip r:embed="rId1"/>
          <a:stretch>
            <a:fillRect/>
          </a:stretch>
        </p:blipFill>
        <p:spPr>
          <a:xfrm>
            <a:off x="685800" y="1408176"/>
            <a:ext cx="329184" cy="329184"/>
          </a:xfrm>
          <a:prstGeom prst="rect">
            <a:avLst/>
          </a:prstGeom>
        </p:spPr>
      </p:pic>
      <p:sp>
        <p:nvSpPr>
          <p:cNvPr id="7" name="Text 3"/>
          <p:cNvSpPr/>
          <p:nvPr/>
        </p:nvSpPr>
        <p:spPr>
          <a:xfrm>
            <a:off x="685800" y="1847088"/>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The index</a:t>
            </a:r>
            <a:endParaRPr lang="en-US" sz="1550" dirty="0"/>
          </a:p>
        </p:txBody>
      </p:sp>
      <p:sp>
        <p:nvSpPr>
          <p:cNvPr id="8" name="Text 4"/>
          <p:cNvSpPr/>
          <p:nvPr/>
        </p:nvSpPr>
        <p:spPr>
          <a:xfrm>
            <a:off x="685800" y="2249424"/>
            <a:ext cx="1428750" cy="1865376"/>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A number that tracks the cost of a fixed basket. It is set to 100 for the year 2024. September 2026: 109.49.</a:t>
            </a:r>
            <a:endParaRPr lang="en-US" sz="1250" dirty="0"/>
          </a:p>
        </p:txBody>
      </p:sp>
      <p:sp>
        <p:nvSpPr>
          <p:cNvPr id="9" name="Shape 5"/>
          <p:cNvSpPr/>
          <p:nvPr/>
        </p:nvSpPr>
        <p:spPr>
          <a:xfrm>
            <a:off x="2571750" y="1188720"/>
            <a:ext cx="1885950" cy="3035808"/>
          </a:xfrm>
          <a:prstGeom prst="roundRect">
            <a:avLst>
              <a:gd name="adj" fmla="val 2909"/>
            </a:avLst>
          </a:prstGeom>
          <a:solidFill>
            <a:srgbClr val="FFFFFF"/>
          </a:solidFill>
          <a:ln w="9525">
            <a:solidFill>
              <a:schemeClr val="accent5"/>
            </a:solidFill>
            <a:prstDash val="solid"/>
          </a:ln>
        </p:spPr>
      </p:sp>
      <p:sp>
        <p:nvSpPr>
          <p:cNvPr id="10" name="Shape 6"/>
          <p:cNvSpPr/>
          <p:nvPr/>
        </p:nvSpPr>
        <p:spPr>
          <a:xfrm>
            <a:off x="2571750" y="1188720"/>
            <a:ext cx="1885950" cy="64008"/>
          </a:xfrm>
          <a:prstGeom prst="rect">
            <a:avLst/>
          </a:prstGeom>
          <a:solidFill>
            <a:schemeClr val="accent2"/>
          </a:solidFill>
          <a:ln w="12700">
            <a:solidFill>
              <a:schemeClr val="accent2"/>
            </a:solidFill>
            <a:prstDash val="solid"/>
          </a:ln>
        </p:spPr>
      </p:sp>
      <p:pic>
        <p:nvPicPr>
          <p:cNvPr id="11" name="Image 1" descr="preencoded.png">    </p:cNvPr>
          <p:cNvPicPr>
            <a:picLocks noChangeAspect="1"/>
          </p:cNvPicPr>
          <p:nvPr/>
        </p:nvPicPr>
        <p:blipFill>
          <a:blip r:embed="rId2"/>
          <a:stretch>
            <a:fillRect/>
          </a:stretch>
        </p:blipFill>
        <p:spPr>
          <a:xfrm>
            <a:off x="2800350" y="1408176"/>
            <a:ext cx="329184" cy="329184"/>
          </a:xfrm>
          <a:prstGeom prst="rect">
            <a:avLst/>
          </a:prstGeom>
        </p:spPr>
      </p:pic>
      <p:sp>
        <p:nvSpPr>
          <p:cNvPr id="12" name="Text 7"/>
          <p:cNvSpPr/>
          <p:nvPr/>
        </p:nvSpPr>
        <p:spPr>
          <a:xfrm>
            <a:off x="2800350" y="1847088"/>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Year-on-year rate</a:t>
            </a:r>
            <a:endParaRPr lang="en-US" sz="1550" dirty="0"/>
          </a:p>
        </p:txBody>
      </p:sp>
      <p:sp>
        <p:nvSpPr>
          <p:cNvPr id="13" name="Text 8"/>
          <p:cNvSpPr/>
          <p:nvPr/>
        </p:nvSpPr>
        <p:spPr>
          <a:xfrm>
            <a:off x="2800350" y="2249424"/>
            <a:ext cx="1428750" cy="1865376"/>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The index against the same month a year earlier. This is the headline inflation figure: 5.54% for September 2026.</a:t>
            </a:r>
            <a:endParaRPr lang="en-US" sz="1250" dirty="0"/>
          </a:p>
        </p:txBody>
      </p:sp>
      <p:sp>
        <p:nvSpPr>
          <p:cNvPr id="14" name="Shape 9"/>
          <p:cNvSpPr/>
          <p:nvPr/>
        </p:nvSpPr>
        <p:spPr>
          <a:xfrm>
            <a:off x="4686300" y="1188720"/>
            <a:ext cx="1885950" cy="3035808"/>
          </a:xfrm>
          <a:prstGeom prst="roundRect">
            <a:avLst>
              <a:gd name="adj" fmla="val 2909"/>
            </a:avLst>
          </a:prstGeom>
          <a:solidFill>
            <a:srgbClr val="FFFFFF"/>
          </a:solidFill>
          <a:ln w="9525">
            <a:solidFill>
              <a:schemeClr val="accent5"/>
            </a:solidFill>
            <a:prstDash val="solid"/>
          </a:ln>
        </p:spPr>
      </p:sp>
      <p:sp>
        <p:nvSpPr>
          <p:cNvPr id="15" name="Shape 10"/>
          <p:cNvSpPr/>
          <p:nvPr/>
        </p:nvSpPr>
        <p:spPr>
          <a:xfrm>
            <a:off x="4686300" y="1188720"/>
            <a:ext cx="1885950" cy="64008"/>
          </a:xfrm>
          <a:prstGeom prst="rect">
            <a:avLst/>
          </a:prstGeom>
          <a:solidFill>
            <a:schemeClr val="accent3"/>
          </a:solidFill>
          <a:ln w="12700">
            <a:solidFill>
              <a:schemeClr val="accent3"/>
            </a:solidFill>
            <a:prstDash val="solid"/>
          </a:ln>
        </p:spPr>
      </p:sp>
      <p:pic>
        <p:nvPicPr>
          <p:cNvPr id="16" name="Image 2" descr="preencoded.png">    </p:cNvPr>
          <p:cNvPicPr>
            <a:picLocks noChangeAspect="1"/>
          </p:cNvPicPr>
          <p:nvPr/>
        </p:nvPicPr>
        <p:blipFill>
          <a:blip r:embed="rId3"/>
          <a:stretch>
            <a:fillRect/>
          </a:stretch>
        </p:blipFill>
        <p:spPr>
          <a:xfrm>
            <a:off x="4914900" y="1408176"/>
            <a:ext cx="329184" cy="329184"/>
          </a:xfrm>
          <a:prstGeom prst="rect">
            <a:avLst/>
          </a:prstGeom>
        </p:spPr>
      </p:pic>
      <p:sp>
        <p:nvSpPr>
          <p:cNvPr id="17" name="Text 11"/>
          <p:cNvSpPr/>
          <p:nvPr/>
        </p:nvSpPr>
        <p:spPr>
          <a:xfrm>
            <a:off x="4914900" y="1847088"/>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Monthly change</a:t>
            </a:r>
            <a:endParaRPr lang="en-US" sz="1550" dirty="0"/>
          </a:p>
        </p:txBody>
      </p:sp>
      <p:sp>
        <p:nvSpPr>
          <p:cNvPr id="18" name="Text 12"/>
          <p:cNvSpPr/>
          <p:nvPr/>
        </p:nvSpPr>
        <p:spPr>
          <a:xfrm>
            <a:off x="4914900" y="2249424"/>
            <a:ext cx="1428750" cy="1865376"/>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The index against the month before. It is not the headline figure, but anyone can work it out from two index values.</a:t>
            </a:r>
            <a:endParaRPr lang="en-US" sz="1250" dirty="0"/>
          </a:p>
        </p:txBody>
      </p:sp>
      <p:sp>
        <p:nvSpPr>
          <p:cNvPr id="19" name="Shape 13"/>
          <p:cNvSpPr/>
          <p:nvPr/>
        </p:nvSpPr>
        <p:spPr>
          <a:xfrm>
            <a:off x="6800850" y="1188720"/>
            <a:ext cx="1885950" cy="3035808"/>
          </a:xfrm>
          <a:prstGeom prst="roundRect">
            <a:avLst>
              <a:gd name="adj" fmla="val 2909"/>
            </a:avLst>
          </a:prstGeom>
          <a:solidFill>
            <a:srgbClr val="FFFFFF"/>
          </a:solidFill>
          <a:ln w="9525">
            <a:solidFill>
              <a:schemeClr val="accent5"/>
            </a:solidFill>
            <a:prstDash val="solid"/>
          </a:ln>
        </p:spPr>
      </p:sp>
      <p:sp>
        <p:nvSpPr>
          <p:cNvPr id="20" name="Shape 14"/>
          <p:cNvSpPr/>
          <p:nvPr/>
        </p:nvSpPr>
        <p:spPr>
          <a:xfrm>
            <a:off x="6800850" y="1188720"/>
            <a:ext cx="1885950" cy="64008"/>
          </a:xfrm>
          <a:prstGeom prst="rect">
            <a:avLst/>
          </a:prstGeom>
          <a:solidFill>
            <a:schemeClr val="accent4"/>
          </a:solidFill>
          <a:ln w="12700">
            <a:solidFill>
              <a:schemeClr val="accent4"/>
            </a:solidFill>
            <a:prstDash val="solid"/>
          </a:ln>
        </p:spPr>
      </p:sp>
      <p:pic>
        <p:nvPicPr>
          <p:cNvPr id="21" name="Image 3" descr="preencoded.png">    </p:cNvPr>
          <p:cNvPicPr>
            <a:picLocks noChangeAspect="1"/>
          </p:cNvPicPr>
          <p:nvPr/>
        </p:nvPicPr>
        <p:blipFill>
          <a:blip r:embed="rId4"/>
          <a:stretch>
            <a:fillRect/>
          </a:stretch>
        </p:blipFill>
        <p:spPr>
          <a:xfrm>
            <a:off x="7029450" y="1408176"/>
            <a:ext cx="329184" cy="329184"/>
          </a:xfrm>
          <a:prstGeom prst="rect">
            <a:avLst/>
          </a:prstGeom>
        </p:spPr>
      </p:pic>
      <p:sp>
        <p:nvSpPr>
          <p:cNvPr id="22" name="Text 15"/>
          <p:cNvSpPr/>
          <p:nvPr/>
        </p:nvSpPr>
        <p:spPr>
          <a:xfrm>
            <a:off x="7029450" y="1847088"/>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Provisional, final</a:t>
            </a:r>
            <a:endParaRPr lang="en-US" sz="1550" dirty="0"/>
          </a:p>
        </p:txBody>
      </p:sp>
      <p:sp>
        <p:nvSpPr>
          <p:cNvPr id="23" name="Text 16"/>
          <p:cNvSpPr/>
          <p:nvPr/>
        </p:nvSpPr>
        <p:spPr>
          <a:xfrm>
            <a:off x="7029450" y="2249424"/>
            <a:ext cx="1428750" cy="1865376"/>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Each month's figure is first provisional and is made final a month later. August 2026: 4.82% first, 4.83% final.</a:t>
            </a:r>
            <a:endParaRPr lang="en-US" sz="1250" dirty="0"/>
          </a:p>
        </p:txBody>
      </p:sp>
      <p:sp>
        <p:nvSpPr>
          <p:cNvPr id="24" name="Text 17"/>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MoSPI CPI press releases (base 2024=100) for August 2026 (14 Sep 2026) and September 2026 (12 Oct 2026).</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Reading the September 2026 figure</a:t>
            </a:r>
            <a:endParaRPr lang="en-US" sz="2800" dirty="0"/>
          </a:p>
        </p:txBody>
      </p:sp>
      <p:sp>
        <p:nvSpPr>
          <p:cNvPr id="4" name="Shape 1"/>
          <p:cNvSpPr/>
          <p:nvPr/>
        </p:nvSpPr>
        <p:spPr>
          <a:xfrm>
            <a:off x="457200" y="1188720"/>
            <a:ext cx="2834640" cy="2487168"/>
          </a:xfrm>
          <a:prstGeom prst="roundRect">
            <a:avLst>
              <a:gd name="adj" fmla="val 2206"/>
            </a:avLst>
          </a:prstGeom>
          <a:solidFill>
            <a:schemeClr val="bg2"/>
          </a:solidFill>
          <a:ln w="9525">
            <a:solidFill>
              <a:schemeClr val="accent5"/>
            </a:solidFill>
            <a:prstDash val="solid"/>
          </a:ln>
        </p:spPr>
      </p:sp>
      <p:sp>
        <p:nvSpPr>
          <p:cNvPr id="5" name="Text 2"/>
          <p:cNvSpPr/>
          <p:nvPr/>
        </p:nvSpPr>
        <p:spPr>
          <a:xfrm>
            <a:off x="658368" y="1325880"/>
            <a:ext cx="2468880" cy="274320"/>
          </a:xfrm>
          <a:prstGeom prst="rect">
            <a:avLst/>
          </a:prstGeom>
          <a:noFill/>
          <a:ln/>
        </p:spPr>
        <p:txBody>
          <a:bodyPr wrap="square" lIns="0" tIns="0" rIns="0" bIns="0" rtlCol="0" anchor="t"/>
          <a:lstStyle/>
          <a:p>
            <a:pPr indent="0" marL="0">
              <a:buNone/>
            </a:pPr>
            <a:r>
              <a:rPr lang="en-US" sz="1200" b="1" spc="100" kern="0" dirty="0">
                <a:solidFill>
                  <a:schemeClr val="accent2"/>
                </a:solidFill>
                <a:latin typeface="Calibri" pitchFamily="34" charset="0"/>
                <a:ea typeface="Calibri" pitchFamily="34" charset="-122"/>
                <a:cs typeface="Calibri" pitchFamily="34" charset="-120"/>
              </a:rPr>
              <a:t>SEPTEMBER 2026</a:t>
            </a:r>
            <a:endParaRPr lang="en-US" sz="1200" dirty="0"/>
          </a:p>
        </p:txBody>
      </p:sp>
      <p:sp>
        <p:nvSpPr>
          <p:cNvPr id="6" name="Text 3"/>
          <p:cNvSpPr/>
          <p:nvPr/>
        </p:nvSpPr>
        <p:spPr>
          <a:xfrm>
            <a:off x="658368" y="1645920"/>
            <a:ext cx="2468880" cy="1965960"/>
          </a:xfrm>
          <a:prstGeom prst="rect">
            <a:avLst/>
          </a:prstGeom>
          <a:noFill/>
          <a:ln/>
        </p:spPr>
        <p:txBody>
          <a:bodyPr wrap="square" lIns="0" tIns="0" rIns="0" bIns="0" rtlCol="0" anchor="t"/>
          <a:lstStyle/>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All India CPI, rural and urban combined.</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Index: August 2026 108.74, September 2026 109.49.</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A year earlier: August 2025 103.74, September 2025 103.74.</a:t>
            </a:r>
            <a:endParaRPr lang="en-US" sz="1300" dirty="0"/>
          </a:p>
        </p:txBody>
      </p:sp>
      <p:sp>
        <p:nvSpPr>
          <p:cNvPr id="7" name="Shape 4"/>
          <p:cNvSpPr/>
          <p:nvPr/>
        </p:nvSpPr>
        <p:spPr>
          <a:xfrm>
            <a:off x="3474720" y="1188720"/>
            <a:ext cx="5212080" cy="2487168"/>
          </a:xfrm>
          <a:prstGeom prst="roundRect">
            <a:avLst>
              <a:gd name="adj" fmla="val 2206"/>
            </a:avLst>
          </a:prstGeom>
          <a:solidFill>
            <a:srgbClr val="FFFFFF"/>
          </a:solidFill>
          <a:ln w="9525">
            <a:solidFill>
              <a:schemeClr val="accent5"/>
            </a:solidFill>
            <a:prstDash val="solid"/>
          </a:ln>
        </p:spPr>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3566160" y="1261872"/>
          <a:ext cx="5029200" cy="914400"/>
        </p:xfrm>
        <a:graphic>
          <a:graphicData uri="http://schemas.openxmlformats.org/drawingml/2006/table">
            <a:tbl>
              <a:tblPr/>
              <a:tblGrid>
                <a:gridCol w="411480"/>
                <a:gridCol w="4617720"/>
              </a:tblGrid>
              <a:tr h="560070">
                <a:tc>
                  <a:txBody>
                    <a:bodyPr/>
                    <a:lstStyle/>
                    <a:p>
                      <a:pPr algn="ctr" indent="0" marL="0">
                        <a:buNone/>
                      </a:pPr>
                      <a:r>
                        <a:rPr lang="en-US" sz="1300" b="1" dirty="0">
                          <a:solidFill>
                            <a:schemeClr val="accent1"/>
                          </a:solidFill>
                        </a:rPr>
                        <a:t>1</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Year on year: 109.49 ÷ 103.74 = 1.0554. Inflation is 5.54%, the provisional figure MoSPI published.</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2</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This month: 109.49 ÷ 108.74 = 1.0069. Prices rose 0.69% during September 2026.</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3</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A year ago the index did not move from August to September 2025. It was 103.74 in both months.</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4</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With the base unchanged, the rate rose by about this month's price rise: 0.71 point, from 4.83% to 5.54%.</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bl>
          </a:graphicData>
        </a:graphic>
      </p:graphicFrame>
      <p:sp>
        <p:nvSpPr>
          <p:cNvPr id="9" name="Shape 5"/>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0" name="Text 6"/>
          <p:cNvSpPr/>
          <p:nvPr/>
        </p:nvSpPr>
        <p:spPr>
          <a:xfrm>
            <a:off x="658368" y="3840480"/>
            <a:ext cx="7827264" cy="566928"/>
          </a:xfrm>
          <a:prstGeom prst="rect">
            <a:avLst/>
          </a:prstGeom>
          <a:noFill/>
          <a:ln/>
        </p:spPr>
        <p:txBody>
          <a:bodyPr wrap="square" lIns="0" tIns="0" rIns="0" bIns="0" rtlCol="0" anchor="ctr"/>
          <a:lstStyle/>
          <a:p>
            <a:pPr indent="0" marL="0">
              <a:buNone/>
            </a:pPr>
            <a:r>
              <a:rPr lang="en-US" sz="1400" b="1" dirty="0">
                <a:solidFill>
                  <a:srgbClr val="FFFFFF"/>
                </a:solidFill>
              </a:rPr>
              <a:t>When last year's index was flat, this month's price rise passes almost straight into the rate.</a:t>
            </a:r>
            <a:endParaRPr lang="en-US" sz="1400" dirty="0"/>
          </a:p>
        </p:txBody>
      </p:sp>
      <p:sp>
        <p:nvSpPr>
          <p:cNvPr id="11" name="Text 7"/>
          <p:cNvSpPr/>
          <p:nvPr/>
        </p:nvSpPr>
        <p:spPr>
          <a:xfrm>
            <a:off x="457200" y="4498848"/>
            <a:ext cx="8229600" cy="246888"/>
          </a:xfrm>
          <a:prstGeom prst="rect">
            <a:avLst/>
          </a:prstGeom>
          <a:noFill/>
          <a:ln/>
        </p:spPr>
        <p:txBody>
          <a:bodyPr wrap="square" lIns="0" tIns="0" rIns="0" bIns="0" rtlCol="0" anchor="t"/>
          <a:lstStyle/>
          <a:p>
            <a:pPr indent="0" marL="0">
              <a:buNone/>
            </a:pPr>
            <a:r>
              <a:rPr lang="en-US" sz="950" i="1" dirty="0">
                <a:solidFill>
                  <a:schemeClr val="accent6"/>
                </a:solidFill>
                <a:latin typeface="Calibri" pitchFamily="34" charset="0"/>
                <a:ea typeface="Calibri" pitchFamily="34" charset="-122"/>
                <a:cs typeface="Calibri" pitchFamily="34" charset="-120"/>
              </a:rPr>
              <a:t>Actual figures: MoSPI CPI release for September 2026, 12 Oct 2026. September 2026 is provisional.</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The base effect: July 2026</a:t>
            </a:r>
            <a:endParaRPr lang="en-US" sz="2800" dirty="0"/>
          </a:p>
        </p:txBody>
      </p:sp>
      <p:sp>
        <p:nvSpPr>
          <p:cNvPr id="4" name="Shape 1"/>
          <p:cNvSpPr/>
          <p:nvPr/>
        </p:nvSpPr>
        <p:spPr>
          <a:xfrm>
            <a:off x="457200" y="1188720"/>
            <a:ext cx="2834640" cy="2487168"/>
          </a:xfrm>
          <a:prstGeom prst="roundRect">
            <a:avLst>
              <a:gd name="adj" fmla="val 2206"/>
            </a:avLst>
          </a:prstGeom>
          <a:solidFill>
            <a:schemeClr val="bg2"/>
          </a:solidFill>
          <a:ln w="9525">
            <a:solidFill>
              <a:schemeClr val="accent5"/>
            </a:solidFill>
            <a:prstDash val="solid"/>
          </a:ln>
        </p:spPr>
      </p:sp>
      <p:sp>
        <p:nvSpPr>
          <p:cNvPr id="5" name="Text 2"/>
          <p:cNvSpPr/>
          <p:nvPr/>
        </p:nvSpPr>
        <p:spPr>
          <a:xfrm>
            <a:off x="658368" y="1325880"/>
            <a:ext cx="2468880" cy="274320"/>
          </a:xfrm>
          <a:prstGeom prst="rect">
            <a:avLst/>
          </a:prstGeom>
          <a:noFill/>
          <a:ln/>
        </p:spPr>
        <p:txBody>
          <a:bodyPr wrap="square" lIns="0" tIns="0" rIns="0" bIns="0" rtlCol="0" anchor="t"/>
          <a:lstStyle/>
          <a:p>
            <a:pPr indent="0" marL="0">
              <a:buNone/>
            </a:pPr>
            <a:r>
              <a:rPr lang="en-US" sz="1200" b="1" spc="100" kern="0" dirty="0">
                <a:solidFill>
                  <a:schemeClr val="accent2"/>
                </a:solidFill>
                <a:latin typeface="Calibri" pitchFamily="34" charset="0"/>
                <a:ea typeface="Calibri" pitchFamily="34" charset="-122"/>
                <a:cs typeface="Calibri" pitchFamily="34" charset="-120"/>
              </a:rPr>
              <a:t>JULY 2026</a:t>
            </a:r>
            <a:endParaRPr lang="en-US" sz="1200" dirty="0"/>
          </a:p>
        </p:txBody>
      </p:sp>
      <p:sp>
        <p:nvSpPr>
          <p:cNvPr id="6" name="Text 3"/>
          <p:cNvSpPr/>
          <p:nvPr/>
        </p:nvSpPr>
        <p:spPr>
          <a:xfrm>
            <a:off x="658368" y="1645920"/>
            <a:ext cx="2468880" cy="1965960"/>
          </a:xfrm>
          <a:prstGeom prst="rect">
            <a:avLst/>
          </a:prstGeom>
          <a:noFill/>
          <a:ln/>
        </p:spPr>
        <p:txBody>
          <a:bodyPr wrap="square" lIns="0" tIns="0" rIns="0" bIns="0" rtlCol="0" anchor="t"/>
          <a:lstStyle/>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Index: June 2026 107.00, July 2026 107.95.</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A year earlier: June 2025 102.51, July 2025 103.35.</a:t>
            </a:r>
            <a:endParaRPr lang="en-US" sz="1300" dirty="0"/>
          </a:p>
        </p:txBody>
      </p:sp>
      <p:sp>
        <p:nvSpPr>
          <p:cNvPr id="7" name="Shape 4"/>
          <p:cNvSpPr/>
          <p:nvPr/>
        </p:nvSpPr>
        <p:spPr>
          <a:xfrm>
            <a:off x="3474720" y="1188720"/>
            <a:ext cx="5212080" cy="2487168"/>
          </a:xfrm>
          <a:prstGeom prst="roundRect">
            <a:avLst>
              <a:gd name="adj" fmla="val 2206"/>
            </a:avLst>
          </a:prstGeom>
          <a:solidFill>
            <a:srgbClr val="FFFFFF"/>
          </a:solidFill>
          <a:ln w="9525">
            <a:solidFill>
              <a:schemeClr val="accent5"/>
            </a:solidFill>
            <a:prstDash val="solid"/>
          </a:ln>
        </p:spPr>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3566160" y="1261872"/>
          <a:ext cx="5029200" cy="914400"/>
        </p:xfrm>
        <a:graphic>
          <a:graphicData uri="http://schemas.openxmlformats.org/drawingml/2006/table">
            <a:tbl>
              <a:tblPr/>
              <a:tblGrid>
                <a:gridCol w="411480"/>
                <a:gridCol w="4617720"/>
              </a:tblGrid>
              <a:tr h="560070">
                <a:tc>
                  <a:txBody>
                    <a:bodyPr/>
                    <a:lstStyle/>
                    <a:p>
                      <a:pPr algn="ctr" indent="0" marL="0">
                        <a:buNone/>
                      </a:pPr>
                      <a:r>
                        <a:rPr lang="en-US" sz="1300" b="1" dirty="0">
                          <a:solidFill>
                            <a:schemeClr val="accent1"/>
                          </a:solidFill>
                        </a:rPr>
                        <a:t>1</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This month: 107.95 ÷ 107.00 = 1.0089. Prices rose 0.89% in July 2026.</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2</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A year ago: 103.35 ÷ 102.51 = 1.0082. Prices had also risen 0.82% in July 2025.</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3</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The rate compares 107.95 with 103.35: 1.0445, so inflation is 4.45%.</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4</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It rose only 0.07 point from June's 4.38%, because the base had risen almost as much as prices did.</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bl>
          </a:graphicData>
        </a:graphic>
      </p:graphicFrame>
      <p:sp>
        <p:nvSpPr>
          <p:cNvPr id="9" name="Shape 5"/>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0" name="Text 6"/>
          <p:cNvSpPr/>
          <p:nvPr/>
        </p:nvSpPr>
        <p:spPr>
          <a:xfrm>
            <a:off x="658368" y="3840480"/>
            <a:ext cx="7827264" cy="566928"/>
          </a:xfrm>
          <a:prstGeom prst="rect">
            <a:avLst/>
          </a:prstGeom>
          <a:noFill/>
          <a:ln/>
        </p:spPr>
        <p:txBody>
          <a:bodyPr wrap="square" lIns="0" tIns="0" rIns="0" bIns="0" rtlCol="0" anchor="ctr"/>
          <a:lstStyle/>
          <a:p>
            <a:pPr indent="0" marL="0">
              <a:buNone/>
            </a:pPr>
            <a:r>
              <a:rPr lang="en-US" sz="1400" b="1" dirty="0">
                <a:solidFill>
                  <a:srgbClr val="FFFFFF"/>
                </a:solidFill>
              </a:rPr>
              <a:t>A large price rise a year ago holds this year's rate down. That is the base effect.</a:t>
            </a:r>
            <a:endParaRPr lang="en-US" sz="1400" dirty="0"/>
          </a:p>
        </p:txBody>
      </p:sp>
      <p:sp>
        <p:nvSpPr>
          <p:cNvPr id="11" name="Text 7"/>
          <p:cNvSpPr/>
          <p:nvPr/>
        </p:nvSpPr>
        <p:spPr>
          <a:xfrm>
            <a:off x="457200" y="4498848"/>
            <a:ext cx="8229600" cy="246888"/>
          </a:xfrm>
          <a:prstGeom prst="rect">
            <a:avLst/>
          </a:prstGeom>
          <a:noFill/>
          <a:ln/>
        </p:spPr>
        <p:txBody>
          <a:bodyPr wrap="square" lIns="0" tIns="0" rIns="0" bIns="0" rtlCol="0" anchor="t"/>
          <a:lstStyle/>
          <a:p>
            <a:pPr indent="0" marL="0">
              <a:buNone/>
            </a:pPr>
            <a:r>
              <a:rPr lang="en-US" sz="950" i="1" dirty="0">
                <a:solidFill>
                  <a:schemeClr val="accent6"/>
                </a:solidFill>
                <a:latin typeface="Calibri" pitchFamily="34" charset="0"/>
                <a:ea typeface="Calibri" pitchFamily="34" charset="-122"/>
                <a:cs typeface="Calibri" pitchFamily="34" charset="-120"/>
              </a:rPr>
              <a:t>Actual figures: MoSPI CPI (base 2024=100), All India Combined, release of 12 Oct 2026 (Annexure IV).</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This month against a year ago</a:t>
            </a:r>
            <a:endParaRPr lang="en-US" sz="2800" dirty="0"/>
          </a:p>
        </p:txBody>
      </p:sp>
      <p:sp>
        <p:nvSpPr>
          <p:cNvPr id="4" name="Shape 1"/>
          <p:cNvSpPr/>
          <p:nvPr/>
        </p:nvSpPr>
        <p:spPr>
          <a:xfrm>
            <a:off x="457200" y="1188720"/>
            <a:ext cx="5120640" cy="3108960"/>
          </a:xfrm>
          <a:prstGeom prst="roundRect">
            <a:avLst>
              <a:gd name="adj" fmla="val 1765"/>
            </a:avLst>
          </a:prstGeom>
          <a:solidFill>
            <a:srgbClr val="FFFFFF"/>
          </a:solidFill>
          <a:ln w="9525">
            <a:solidFill>
              <a:schemeClr val="accent5"/>
            </a:solidFill>
            <a:prstDash val="solid"/>
          </a:ln>
        </p:spPr>
      </p:sp>
      <p:graphicFrame>
        <p:nvGraphicFramePr>
          <p:cNvPr id="5" name="Chart 0" descr=""/>
          <p:cNvGraphicFramePr/>
          <p:nvPr/>
        </p:nvGraphicFramePr>
        <p:xfrm>
          <a:off x="548640" y="1280160"/>
          <a:ext cx="4937760" cy="2926080"/>
        </p:xfrm>
        <a:graphic xmlns:a="http://schemas.openxmlformats.org/drawingml/2006/main">
          <a:graphicData uri="http://schemas.openxmlformats.org/drawingml/2006/chart">
            <c:chart xmlns:c="http://schemas.openxmlformats.org/drawingml/2006/chart" r:id="rId1"/>
          </a:graphicData>
        </a:graphic>
      </p:graphicFrame>
      <p:sp>
        <p:nvSpPr>
          <p:cNvPr id="6" name="Shape 2"/>
          <p:cNvSpPr/>
          <p:nvPr/>
        </p:nvSpPr>
        <p:spPr>
          <a:xfrm>
            <a:off x="5760720" y="1188720"/>
            <a:ext cx="2926080" cy="3108960"/>
          </a:xfrm>
          <a:prstGeom prst="roundRect">
            <a:avLst>
              <a:gd name="adj" fmla="val 1875"/>
            </a:avLst>
          </a:prstGeom>
          <a:solidFill>
            <a:schemeClr val="bg2"/>
          </a:solidFill>
          <a:ln w="9525">
            <a:solidFill>
              <a:schemeClr val="accent5"/>
            </a:solidFill>
            <a:prstDash val="solid"/>
          </a:ln>
        </p:spPr>
      </p:sp>
      <p:sp>
        <p:nvSpPr>
          <p:cNvPr id="7" name="Text 3"/>
          <p:cNvSpPr/>
          <p:nvPr/>
        </p:nvSpPr>
        <p:spPr>
          <a:xfrm>
            <a:off x="5943600" y="1325880"/>
            <a:ext cx="2560320" cy="365760"/>
          </a:xfrm>
          <a:prstGeom prst="rect">
            <a:avLst/>
          </a:prstGeom>
          <a:noFill/>
          <a:ln/>
        </p:spPr>
        <p:txBody>
          <a:bodyPr wrap="square" lIns="0" tIns="0" rIns="0" bIns="0" rtlCol="0" anchor="t"/>
          <a:lstStyle/>
          <a:p>
            <a:pPr indent="0" marL="0">
              <a:buNone/>
            </a:pPr>
            <a:r>
              <a:rPr lang="en-US" sz="1500" b="1" dirty="0">
                <a:solidFill>
                  <a:schemeClr val="tx1"/>
                </a:solidFill>
                <a:latin typeface="Calibri" pitchFamily="34" charset="0"/>
                <a:ea typeface="Calibri" pitchFamily="34" charset="-122"/>
                <a:cs typeface="Calibri" pitchFamily="34" charset="-120"/>
              </a:rPr>
              <a:t>Read the chart</a:t>
            </a:r>
            <a:endParaRPr lang="en-US" sz="1500" dirty="0"/>
          </a:p>
        </p:txBody>
      </p:sp>
      <p:sp>
        <p:nvSpPr>
          <p:cNvPr id="8" name="Text 4"/>
          <p:cNvSpPr/>
          <p:nvPr/>
        </p:nvSpPr>
        <p:spPr>
          <a:xfrm>
            <a:off x="5943600" y="1755648"/>
            <a:ext cx="2560320" cy="2423160"/>
          </a:xfrm>
          <a:prstGeom prst="rect">
            <a:avLst/>
          </a:prstGeom>
          <a:noFill/>
          <a:ln/>
        </p:spPr>
        <p:txBody>
          <a:bodyPr wrap="square" lIns="0" tIns="0" rIns="0" bIns="0" rtlCol="0" anchor="t"/>
          <a:lstStyle/>
          <a:p>
            <a:pPr marL="165100" indent="-165100">
              <a:spcAft>
                <a:spcPts val="700"/>
              </a:spcAft>
              <a:buSzPct val="100000"/>
              <a:buChar char="•"/>
            </a:pPr>
            <a:r>
              <a:rPr lang="en-US" sz="1250" dirty="0">
                <a:solidFill>
                  <a:schemeClr val="tx1"/>
                </a:solidFill>
              </a:rPr>
              <a:t>When the 2026 bar is taller than the 2025 bar, the yearly rate goes up that month.</a:t>
            </a:r>
            <a:endParaRPr lang="en-US" sz="1250" dirty="0"/>
          </a:p>
          <a:p>
            <a:pPr marL="165100" indent="-165100">
              <a:spcAft>
                <a:spcPts val="700"/>
              </a:spcAft>
              <a:buSzPct val="100000"/>
              <a:buChar char="•"/>
            </a:pPr>
            <a:r>
              <a:rPr lang="en-US" sz="1250" dirty="0">
                <a:solidFill>
                  <a:schemeClr val="tx1"/>
                </a:solidFill>
              </a:rPr>
              <a:t>When it is shorter, the rate goes down, even though prices are still rising.</a:t>
            </a:r>
            <a:endParaRPr lang="en-US" sz="1250" dirty="0"/>
          </a:p>
          <a:p>
            <a:pPr marL="165100" indent="-165100">
              <a:spcAft>
                <a:spcPts val="700"/>
              </a:spcAft>
              <a:buSzPct val="100000"/>
              <a:buChar char="•"/>
            </a:pPr>
            <a:r>
              <a:rPr lang="en-US" sz="1250" dirty="0">
                <a:solidFill>
                  <a:schemeClr val="tx1"/>
                </a:solidFill>
              </a:rPr>
              <a:t>July: 0.89% against 0.82%. The rate rose only from 4.38% to 4.45%.</a:t>
            </a:r>
            <a:endParaRPr lang="en-US" sz="1250" dirty="0"/>
          </a:p>
          <a:p>
            <a:pPr marL="165100" indent="-165100">
              <a:spcAft>
                <a:spcPts val="700"/>
              </a:spcAft>
              <a:buSzPct val="100000"/>
              <a:buChar char="•"/>
            </a:pPr>
            <a:r>
              <a:rPr lang="en-US" sz="1250" dirty="0">
                <a:solidFill>
                  <a:schemeClr val="tx1"/>
                </a:solidFill>
              </a:rPr>
              <a:t>September: 0.69% against 0.00%. The rate rose from 4.83% to 5.54%.</a:t>
            </a:r>
            <a:endParaRPr lang="en-US" sz="1250" dirty="0"/>
          </a:p>
        </p:txBody>
      </p:sp>
      <p:sp>
        <p:nvSpPr>
          <p:cNvPr id="9" name="Text 5"/>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 computed from MoSPI CPI indices (base 2024=100, All India Combined), release of 12 Oct 2026, Annexure IV. September 2026 is provisional.</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Which inflation number is which</a:t>
            </a:r>
            <a:endParaRPr lang="en-US" sz="2800" dirty="0"/>
          </a:p>
        </p:txBody>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457200" y="1188720"/>
          <a:ext cx="8229600" cy="914400"/>
        </p:xfrm>
        <a:graphic>
          <a:graphicData uri="http://schemas.openxmlformats.org/drawingml/2006/table">
            <a:tbl>
              <a:tblPr/>
              <a:tblGrid>
                <a:gridCol w="2011680"/>
                <a:gridCol w="4663440"/>
                <a:gridCol w="1554480"/>
              </a:tblGrid>
              <a:tr h="502920">
                <a:tc>
                  <a:txBody>
                    <a:bodyPr/>
                    <a:lstStyle/>
                    <a:p>
                      <a:pPr indent="0" marL="0">
                        <a:buNone/>
                      </a:pPr>
                      <a:r>
                        <a:rPr lang="en-US" sz="1250" b="1" dirty="0">
                          <a:solidFill>
                            <a:srgbClr val="FFFFFF"/>
                          </a:solidFill>
                        </a:rPr>
                        <a:t>Measure</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What it covers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Latest</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r>
              <a:tr h="502920">
                <a:tc>
                  <a:txBody>
                    <a:bodyPr/>
                    <a:lstStyle/>
                    <a:p>
                      <a:pPr indent="0" marL="0">
                        <a:buNone/>
                      </a:pPr>
                      <a:r>
                        <a:rPr lang="en-US" sz="1250" b="1" dirty="0">
                          <a:solidFill>
                            <a:schemeClr val="tx1"/>
                          </a:solidFill>
                        </a:rPr>
                        <a:t>CPI, combined</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Prices households pay, rural and urban together. The headline figure, and the index in which RBI's 4% target is set.</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5.54% (Sep)</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502920">
                <a:tc>
                  <a:txBody>
                    <a:bodyPr/>
                    <a:lstStyle/>
                    <a:p>
                      <a:pPr indent="0" marL="0">
                        <a:buNone/>
                      </a:pPr>
                      <a:r>
                        <a:rPr lang="en-US" sz="1250" b="1" dirty="0">
                          <a:solidFill>
                            <a:schemeClr val="tx1"/>
                          </a:solidFill>
                        </a:rPr>
                        <a:t>Rural and urban CPI</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The same kind of basket, priced separately in villages and in towns.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6.08% / 4.88% (Sep)</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r h="502920">
                <a:tc>
                  <a:txBody>
                    <a:bodyPr/>
                    <a:lstStyle/>
                    <a:p>
                      <a:pPr indent="0" marL="0">
                        <a:buNone/>
                      </a:pPr>
                      <a:r>
                        <a:rPr lang="en-US" sz="1250" b="1" dirty="0">
                          <a:solidFill>
                            <a:schemeClr val="tx1"/>
                          </a:solidFill>
                        </a:rPr>
                        <a:t>Food (CFPI)</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MoSPI's Consumer Food Price Index. Food prices can swing more than the rest of the basket.</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7.74% (Sep)</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502920">
                <a:tc>
                  <a:txBody>
                    <a:bodyPr/>
                    <a:lstStyle/>
                    <a:p>
                      <a:pPr indent="0" marL="0">
                        <a:buNone/>
                      </a:pPr>
                      <a:r>
                        <a:rPr lang="en-US" sz="1250" b="1" dirty="0">
                          <a:solidFill>
                            <a:schemeClr val="tx1"/>
                          </a:solidFill>
                        </a:rPr>
                        <a:t>Core inflation</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CPI without food and beverages and fuel, as RBI defines it. MoSPI's CPI release gives no core figure.</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4.2% (Aug)</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r h="502920">
                <a:tc>
                  <a:txBody>
                    <a:bodyPr/>
                    <a:lstStyle/>
                    <a:p>
                      <a:pPr indent="0" marL="0">
                        <a:buNone/>
                      </a:pPr>
                      <a:r>
                        <a:rPr lang="en-US" sz="1250" b="1" dirty="0">
                          <a:solidFill>
                            <a:schemeClr val="tx1"/>
                          </a:solidFill>
                        </a:rPr>
                        <a:t>WPI</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Wholesale prices of goods: primary articles, fuel and power, manufactured products. Base 2022-23.</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11.39% (Sep)</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bl>
          </a:graphicData>
        </a:graphic>
      </p:graphicFrame>
      <p:sp>
        <p:nvSpPr>
          <p:cNvPr id="5" name="Text 1"/>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MoSPI CPI release, 12 Oct 2026; DPIIT WPI release, 14 Oct 2026; RBI Governor's Statement, 7 Oct 2026 (core); RBI monetary policy overview (target).</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Where things stand</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Latest official figures. September figures are provisional and can be revised next month.</a:t>
            </a:r>
            <a:endParaRPr lang="en-US" sz="1500" dirty="0"/>
          </a:p>
        </p:txBody>
      </p:sp>
      <p:sp>
        <p:nvSpPr>
          <p:cNvPr id="5" name="Shape 2"/>
          <p:cNvSpPr/>
          <p:nvPr/>
        </p:nvSpPr>
        <p:spPr>
          <a:xfrm>
            <a:off x="457200" y="1737360"/>
            <a:ext cx="1885950" cy="2377440"/>
          </a:xfrm>
          <a:prstGeom prst="roundRect">
            <a:avLst>
              <a:gd name="adj" fmla="val 2909"/>
            </a:avLst>
          </a:prstGeom>
          <a:solidFill>
            <a:srgbClr val="FFFFFF"/>
          </a:solidFill>
          <a:ln w="9525">
            <a:solidFill>
              <a:schemeClr val="accent5"/>
            </a:solidFill>
            <a:prstDash val="solid"/>
          </a:ln>
        </p:spPr>
      </p:sp>
      <p:sp>
        <p:nvSpPr>
          <p:cNvPr id="6" name="Text 3"/>
          <p:cNvSpPr/>
          <p:nvPr/>
        </p:nvSpPr>
        <p:spPr>
          <a:xfrm>
            <a:off x="65836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CPI INFLATION</a:t>
            </a:r>
            <a:endParaRPr lang="en-US" sz="1150" dirty="0"/>
          </a:p>
        </p:txBody>
      </p:sp>
      <p:sp>
        <p:nvSpPr>
          <p:cNvPr id="7" name="Text 4"/>
          <p:cNvSpPr/>
          <p:nvPr/>
        </p:nvSpPr>
        <p:spPr>
          <a:xfrm>
            <a:off x="658368" y="2286000"/>
            <a:ext cx="1483614" cy="685800"/>
          </a:xfrm>
          <a:prstGeom prst="rect">
            <a:avLst/>
          </a:prstGeom>
          <a:noFill/>
          <a:ln/>
        </p:spPr>
        <p:txBody>
          <a:bodyPr wrap="square" lIns="0" tIns="0" rIns="0" bIns="0" rtlCol="0" anchor="ctr"/>
          <a:lstStyle/>
          <a:p>
            <a:pPr indent="0" marL="0">
              <a:buNone/>
            </a:pPr>
            <a:r>
              <a:rPr lang="en-US" sz="3400" b="1" dirty="0">
                <a:solidFill>
                  <a:schemeClr val="accent1"/>
                </a:solidFill>
                <a:latin typeface="Cambria" pitchFamily="34" charset="0"/>
                <a:ea typeface="Cambria" pitchFamily="34" charset="-122"/>
                <a:cs typeface="Cambria" pitchFamily="34" charset="-120"/>
              </a:rPr>
              <a:t>5.54%</a:t>
            </a:r>
            <a:endParaRPr lang="en-US" sz="3400" dirty="0"/>
          </a:p>
        </p:txBody>
      </p:sp>
      <p:sp>
        <p:nvSpPr>
          <p:cNvPr id="8" name="Text 5"/>
          <p:cNvSpPr/>
          <p:nvPr/>
        </p:nvSpPr>
        <p:spPr>
          <a:xfrm>
            <a:off x="65836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September 2026, up from 4.83% in August. Index 109.49.</a:t>
            </a:r>
            <a:endParaRPr lang="en-US" sz="1250" dirty="0"/>
          </a:p>
        </p:txBody>
      </p:sp>
      <p:sp>
        <p:nvSpPr>
          <p:cNvPr id="9" name="Shape 6"/>
          <p:cNvSpPr/>
          <p:nvPr/>
        </p:nvSpPr>
        <p:spPr>
          <a:xfrm>
            <a:off x="2571750" y="1737360"/>
            <a:ext cx="1885950" cy="2377440"/>
          </a:xfrm>
          <a:prstGeom prst="roundRect">
            <a:avLst>
              <a:gd name="adj" fmla="val 2909"/>
            </a:avLst>
          </a:prstGeom>
          <a:solidFill>
            <a:srgbClr val="FFFFFF"/>
          </a:solidFill>
          <a:ln w="9525">
            <a:solidFill>
              <a:schemeClr val="accent5"/>
            </a:solidFill>
            <a:prstDash val="solid"/>
          </a:ln>
        </p:spPr>
      </p:sp>
      <p:sp>
        <p:nvSpPr>
          <p:cNvPr id="10" name="Text 7"/>
          <p:cNvSpPr/>
          <p:nvPr/>
        </p:nvSpPr>
        <p:spPr>
          <a:xfrm>
            <a:off x="277291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FOOD (CFPI)</a:t>
            </a:r>
            <a:endParaRPr lang="en-US" sz="1150" dirty="0"/>
          </a:p>
        </p:txBody>
      </p:sp>
      <p:sp>
        <p:nvSpPr>
          <p:cNvPr id="11" name="Text 8"/>
          <p:cNvSpPr/>
          <p:nvPr/>
        </p:nvSpPr>
        <p:spPr>
          <a:xfrm>
            <a:off x="2772918" y="2286000"/>
            <a:ext cx="1483614" cy="685800"/>
          </a:xfrm>
          <a:prstGeom prst="rect">
            <a:avLst/>
          </a:prstGeom>
          <a:noFill/>
          <a:ln/>
        </p:spPr>
        <p:txBody>
          <a:bodyPr wrap="square" lIns="0" tIns="0" rIns="0" bIns="0" rtlCol="0" anchor="ctr"/>
          <a:lstStyle/>
          <a:p>
            <a:pPr indent="0" marL="0">
              <a:buNone/>
            </a:pPr>
            <a:r>
              <a:rPr lang="en-US" sz="3400" b="1" dirty="0">
                <a:solidFill>
                  <a:schemeClr val="accent2"/>
                </a:solidFill>
                <a:latin typeface="Cambria" pitchFamily="34" charset="0"/>
                <a:ea typeface="Cambria" pitchFamily="34" charset="-122"/>
                <a:cs typeface="Cambria" pitchFamily="34" charset="-120"/>
              </a:rPr>
              <a:t>7.74%</a:t>
            </a:r>
            <a:endParaRPr lang="en-US" sz="3400" dirty="0"/>
          </a:p>
        </p:txBody>
      </p:sp>
      <p:sp>
        <p:nvSpPr>
          <p:cNvPr id="12" name="Text 9"/>
          <p:cNvSpPr/>
          <p:nvPr/>
        </p:nvSpPr>
        <p:spPr>
          <a:xfrm>
            <a:off x="277291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September 2026, up from 5.97% in August.</a:t>
            </a:r>
            <a:endParaRPr lang="en-US" sz="1250" dirty="0"/>
          </a:p>
        </p:txBody>
      </p:sp>
      <p:sp>
        <p:nvSpPr>
          <p:cNvPr id="13" name="Shape 10"/>
          <p:cNvSpPr/>
          <p:nvPr/>
        </p:nvSpPr>
        <p:spPr>
          <a:xfrm>
            <a:off x="4686300" y="1737360"/>
            <a:ext cx="1885950" cy="2377440"/>
          </a:xfrm>
          <a:prstGeom prst="roundRect">
            <a:avLst>
              <a:gd name="adj" fmla="val 2909"/>
            </a:avLst>
          </a:prstGeom>
          <a:solidFill>
            <a:srgbClr val="FFFFFF"/>
          </a:solidFill>
          <a:ln w="9525">
            <a:solidFill>
              <a:schemeClr val="accent5"/>
            </a:solidFill>
            <a:prstDash val="solid"/>
          </a:ln>
        </p:spPr>
      </p:sp>
      <p:sp>
        <p:nvSpPr>
          <p:cNvPr id="14" name="Text 11"/>
          <p:cNvSpPr/>
          <p:nvPr/>
        </p:nvSpPr>
        <p:spPr>
          <a:xfrm>
            <a:off x="488746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WPI INFLATION</a:t>
            </a:r>
            <a:endParaRPr lang="en-US" sz="1150" dirty="0"/>
          </a:p>
        </p:txBody>
      </p:sp>
      <p:sp>
        <p:nvSpPr>
          <p:cNvPr id="15" name="Text 12"/>
          <p:cNvSpPr/>
          <p:nvPr/>
        </p:nvSpPr>
        <p:spPr>
          <a:xfrm>
            <a:off x="4887468" y="2286000"/>
            <a:ext cx="1483614" cy="685800"/>
          </a:xfrm>
          <a:prstGeom prst="rect">
            <a:avLst/>
          </a:prstGeom>
          <a:noFill/>
          <a:ln/>
        </p:spPr>
        <p:txBody>
          <a:bodyPr wrap="square" lIns="0" tIns="0" rIns="0" bIns="0" rtlCol="0" anchor="ctr"/>
          <a:lstStyle/>
          <a:p>
            <a:pPr indent="0" marL="0">
              <a:buNone/>
            </a:pPr>
            <a:r>
              <a:rPr lang="en-US" sz="3400" b="1" dirty="0">
                <a:solidFill>
                  <a:schemeClr val="accent3"/>
                </a:solidFill>
                <a:latin typeface="Cambria" pitchFamily="34" charset="0"/>
                <a:ea typeface="Cambria" pitchFamily="34" charset="-122"/>
                <a:cs typeface="Cambria" pitchFamily="34" charset="-120"/>
              </a:rPr>
              <a:t>11.4%</a:t>
            </a:r>
            <a:endParaRPr lang="en-US" sz="3400" dirty="0"/>
          </a:p>
        </p:txBody>
      </p:sp>
      <p:sp>
        <p:nvSpPr>
          <p:cNvPr id="16" name="Text 13"/>
          <p:cNvSpPr/>
          <p:nvPr/>
        </p:nvSpPr>
        <p:spPr>
          <a:xfrm>
            <a:off x="488746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Sep 2026: 11.39% (base 2022-23), up from 9.92% in Aug (provisional).</a:t>
            </a:r>
            <a:endParaRPr lang="en-US" sz="1250" dirty="0"/>
          </a:p>
        </p:txBody>
      </p:sp>
      <p:sp>
        <p:nvSpPr>
          <p:cNvPr id="17" name="Shape 14"/>
          <p:cNvSpPr/>
          <p:nvPr/>
        </p:nvSpPr>
        <p:spPr>
          <a:xfrm>
            <a:off x="6800850" y="1737360"/>
            <a:ext cx="1885950" cy="2377440"/>
          </a:xfrm>
          <a:prstGeom prst="roundRect">
            <a:avLst>
              <a:gd name="adj" fmla="val 2909"/>
            </a:avLst>
          </a:prstGeom>
          <a:solidFill>
            <a:srgbClr val="FFFFFF"/>
          </a:solidFill>
          <a:ln w="9525">
            <a:solidFill>
              <a:schemeClr val="accent5"/>
            </a:solidFill>
            <a:prstDash val="solid"/>
          </a:ln>
        </p:spPr>
      </p:sp>
      <p:sp>
        <p:nvSpPr>
          <p:cNvPr id="18" name="Text 15"/>
          <p:cNvSpPr/>
          <p:nvPr/>
        </p:nvSpPr>
        <p:spPr>
          <a:xfrm>
            <a:off x="700201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NEXT CPI RELEASE</a:t>
            </a:r>
            <a:endParaRPr lang="en-US" sz="1150" dirty="0"/>
          </a:p>
        </p:txBody>
      </p:sp>
      <p:sp>
        <p:nvSpPr>
          <p:cNvPr id="19" name="Text 16"/>
          <p:cNvSpPr/>
          <p:nvPr/>
        </p:nvSpPr>
        <p:spPr>
          <a:xfrm>
            <a:off x="7002018" y="2286000"/>
            <a:ext cx="1483614" cy="685800"/>
          </a:xfrm>
          <a:prstGeom prst="rect">
            <a:avLst/>
          </a:prstGeom>
          <a:noFill/>
          <a:ln/>
        </p:spPr>
        <p:txBody>
          <a:bodyPr wrap="square" lIns="0" tIns="0" rIns="0" bIns="0" rtlCol="0" anchor="ctr"/>
          <a:lstStyle/>
          <a:p>
            <a:pPr indent="0" marL="0">
              <a:buNone/>
            </a:pPr>
            <a:r>
              <a:rPr lang="en-US" sz="3400" b="1" dirty="0">
                <a:solidFill>
                  <a:schemeClr val="accent4"/>
                </a:solidFill>
                <a:latin typeface="Cambria" pitchFamily="34" charset="0"/>
                <a:ea typeface="Cambria" pitchFamily="34" charset="-122"/>
                <a:cs typeface="Cambria" pitchFamily="34" charset="-120"/>
              </a:rPr>
              <a:t>12 Nov</a:t>
            </a:r>
            <a:endParaRPr lang="en-US" sz="3400" dirty="0"/>
          </a:p>
        </p:txBody>
      </p:sp>
      <p:sp>
        <p:nvSpPr>
          <p:cNvPr id="20" name="Text 17"/>
          <p:cNvSpPr/>
          <p:nvPr/>
        </p:nvSpPr>
        <p:spPr>
          <a:xfrm>
            <a:off x="700201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October 2026 figures: 12 November 2026, or the next working day.</a:t>
            </a:r>
            <a:endParaRPr lang="en-US" sz="1250" dirty="0"/>
          </a:p>
        </p:txBody>
      </p:sp>
      <p:sp>
        <p:nvSpPr>
          <p:cNvPr id="21" name="Text 18"/>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MoSPI CPI press release for September 2026, 12 Oct 2026; DPIIT Office of the Economic Adviser, WPI press release for September 2026, 14 Oct 2026.</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If you learnt this from older material</a:t>
            </a:r>
            <a:endParaRPr lang="en-US" sz="2800" dirty="0"/>
          </a:p>
        </p:txBody>
      </p:sp>
      <p:sp>
        <p:nvSpPr>
          <p:cNvPr id="4" name="Shape 1"/>
          <p:cNvSpPr/>
          <p:nvPr/>
        </p:nvSpPr>
        <p:spPr>
          <a:xfrm>
            <a:off x="457200" y="1188720"/>
            <a:ext cx="4000500" cy="3035808"/>
          </a:xfrm>
          <a:prstGeom prst="roundRect">
            <a:avLst>
              <a:gd name="adj" fmla="val 1807"/>
            </a:avLst>
          </a:prstGeom>
          <a:solidFill>
            <a:srgbClr val="FFFFFF"/>
          </a:solidFill>
          <a:ln w="9525">
            <a:solidFill>
              <a:schemeClr val="accent5"/>
            </a:solidFill>
            <a:prstDash val="solid"/>
          </a:ln>
        </p:spPr>
      </p:sp>
      <p:sp>
        <p:nvSpPr>
          <p:cNvPr id="5" name="Shape 2"/>
          <p:cNvSpPr/>
          <p:nvPr/>
        </p:nvSpPr>
        <p:spPr>
          <a:xfrm>
            <a:off x="457200" y="1188720"/>
            <a:ext cx="4000500" cy="502920"/>
          </a:xfrm>
          <a:prstGeom prst="rect">
            <a:avLst/>
          </a:prstGeom>
          <a:solidFill>
            <a:schemeClr val="accent1"/>
          </a:solidFill>
          <a:ln w="12700">
            <a:solidFill>
              <a:schemeClr val="accent1"/>
            </a:solidFill>
            <a:prstDash val="solid"/>
          </a:ln>
        </p:spPr>
      </p:sp>
      <p:sp>
        <p:nvSpPr>
          <p:cNvPr id="6" name="Text 3"/>
          <p:cNvSpPr/>
          <p:nvPr/>
        </p:nvSpPr>
        <p:spPr>
          <a:xfrm>
            <a:off x="658368" y="1188720"/>
            <a:ext cx="3611880" cy="502920"/>
          </a:xfrm>
          <a:prstGeom prst="rect">
            <a:avLst/>
          </a:prstGeom>
          <a:noFill/>
          <a:ln/>
        </p:spPr>
        <p:txBody>
          <a:bodyPr wrap="square" lIns="0" tIns="0" rIns="0" bIns="0" rtlCol="0" anchor="ctr"/>
          <a:lstStyle/>
          <a:p>
            <a:pPr indent="0" marL="0">
              <a:buNone/>
            </a:pPr>
            <a:r>
              <a:rPr lang="en-US" sz="1600" b="1" dirty="0">
                <a:solidFill>
                  <a:srgbClr val="FFFFFF"/>
                </a:solidFill>
              </a:rPr>
              <a:t>What older decks say</a:t>
            </a:r>
            <a:endParaRPr lang="en-US" sz="1600" dirty="0"/>
          </a:p>
        </p:txBody>
      </p:sp>
      <p:sp>
        <p:nvSpPr>
          <p:cNvPr id="7" name="Text 4"/>
          <p:cNvSpPr/>
          <p:nvPr/>
        </p:nvSpPr>
        <p:spPr>
          <a:xfrm>
            <a:off x="658368" y="1810512"/>
            <a:ext cx="3611880" cy="2322576"/>
          </a:xfrm>
          <a:prstGeom prst="rect">
            <a:avLst/>
          </a:prstGeom>
          <a:noFill/>
          <a:ln/>
        </p:spPr>
        <p:txBody>
          <a:bodyPr wrap="square" lIns="0" tIns="0" rIns="0" bIns="0" rtlCol="0" anchor="t"/>
          <a:lstStyle/>
          <a:p>
            <a:pPr marL="177800" indent="-177800">
              <a:spcAft>
                <a:spcPts val="500"/>
              </a:spcAft>
              <a:buSzPct val="100000"/>
              <a:buChar char="•"/>
            </a:pPr>
            <a:r>
              <a:rPr lang="en-US" sz="1400" dirty="0">
                <a:solidFill>
                  <a:schemeClr val="tx1"/>
                </a:solidFill>
              </a:rPr>
              <a:t>Inflation is quoted from a weekly Wholesale Price Index.</a:t>
            </a:r>
            <a:endParaRPr lang="en-US" sz="1400" dirty="0"/>
          </a:p>
          <a:p>
            <a:pPr marL="177800" indent="-177800">
              <a:spcAft>
                <a:spcPts val="500"/>
              </a:spcAft>
              <a:buSzPct val="100000"/>
              <a:buChar char="•"/>
            </a:pPr>
            <a:r>
              <a:rPr lang="en-US" sz="1400" dirty="0">
                <a:solidFill>
                  <a:schemeClr val="tx1"/>
                </a:solidFill>
              </a:rPr>
              <a:t>The CPI has base year 2012 or earlier.</a:t>
            </a:r>
            <a:endParaRPr lang="en-US" sz="1400" dirty="0"/>
          </a:p>
          <a:p>
            <a:pPr marL="177800" indent="-177800">
              <a:spcAft>
                <a:spcPts val="500"/>
              </a:spcAft>
              <a:buSzPct val="100000"/>
              <a:buChar char="•"/>
            </a:pPr>
            <a:r>
              <a:rPr lang="en-US" sz="1400" dirty="0">
                <a:solidFill>
                  <a:schemeClr val="tx1"/>
                </a:solidFill>
              </a:rPr>
              <a:t>WPI is on base year 2011-12 or an earlier base.</a:t>
            </a:r>
            <a:endParaRPr lang="en-US" sz="1400" dirty="0"/>
          </a:p>
          <a:p>
            <a:pPr marL="177800" indent="-177800">
              <a:spcAft>
                <a:spcPts val="500"/>
              </a:spcAft>
              <a:buSzPct val="100000"/>
              <a:buChar char="•"/>
            </a:pPr>
            <a:r>
              <a:rPr lang="en-US" sz="1400" dirty="0">
                <a:solidFill>
                  <a:schemeClr val="tx1"/>
                </a:solidFill>
              </a:rPr>
              <a:t>There is no formal inflation target.</a:t>
            </a:r>
            <a:endParaRPr lang="en-US" sz="1400" dirty="0"/>
          </a:p>
        </p:txBody>
      </p:sp>
      <p:sp>
        <p:nvSpPr>
          <p:cNvPr id="8" name="Shape 5"/>
          <p:cNvSpPr/>
          <p:nvPr/>
        </p:nvSpPr>
        <p:spPr>
          <a:xfrm>
            <a:off x="4686300" y="1188720"/>
            <a:ext cx="4000500" cy="3035808"/>
          </a:xfrm>
          <a:prstGeom prst="roundRect">
            <a:avLst>
              <a:gd name="adj" fmla="val 1807"/>
            </a:avLst>
          </a:prstGeom>
          <a:solidFill>
            <a:srgbClr val="FFFFFF"/>
          </a:solidFill>
          <a:ln w="9525">
            <a:solidFill>
              <a:schemeClr val="accent5"/>
            </a:solidFill>
            <a:prstDash val="solid"/>
          </a:ln>
        </p:spPr>
      </p:sp>
      <p:sp>
        <p:nvSpPr>
          <p:cNvPr id="9" name="Shape 6"/>
          <p:cNvSpPr/>
          <p:nvPr/>
        </p:nvSpPr>
        <p:spPr>
          <a:xfrm>
            <a:off x="4686300" y="1188720"/>
            <a:ext cx="4000500" cy="502920"/>
          </a:xfrm>
          <a:prstGeom prst="rect">
            <a:avLst/>
          </a:prstGeom>
          <a:solidFill>
            <a:schemeClr val="accent3"/>
          </a:solidFill>
          <a:ln w="12700">
            <a:solidFill>
              <a:schemeClr val="accent3"/>
            </a:solidFill>
            <a:prstDash val="solid"/>
          </a:ln>
        </p:spPr>
      </p:sp>
      <p:sp>
        <p:nvSpPr>
          <p:cNvPr id="10" name="Text 7"/>
          <p:cNvSpPr/>
          <p:nvPr/>
        </p:nvSpPr>
        <p:spPr>
          <a:xfrm>
            <a:off x="4887468" y="1188720"/>
            <a:ext cx="3611880" cy="502920"/>
          </a:xfrm>
          <a:prstGeom prst="rect">
            <a:avLst/>
          </a:prstGeom>
          <a:noFill/>
          <a:ln/>
        </p:spPr>
        <p:txBody>
          <a:bodyPr wrap="square" lIns="0" tIns="0" rIns="0" bIns="0" rtlCol="0" anchor="ctr"/>
          <a:lstStyle/>
          <a:p>
            <a:pPr indent="0" marL="0">
              <a:buNone/>
            </a:pPr>
            <a:r>
              <a:rPr lang="en-US" sz="1600" b="1" dirty="0">
                <a:solidFill>
                  <a:srgbClr val="FFFFFF"/>
                </a:solidFill>
              </a:rPr>
              <a:t>What holds now</a:t>
            </a:r>
            <a:endParaRPr lang="en-US" sz="1600" dirty="0"/>
          </a:p>
        </p:txBody>
      </p:sp>
      <p:sp>
        <p:nvSpPr>
          <p:cNvPr id="11" name="Text 8"/>
          <p:cNvSpPr/>
          <p:nvPr/>
        </p:nvSpPr>
        <p:spPr>
          <a:xfrm>
            <a:off x="4887468" y="1810512"/>
            <a:ext cx="3611880" cy="2322576"/>
          </a:xfrm>
          <a:prstGeom prst="rect">
            <a:avLst/>
          </a:prstGeom>
          <a:noFill/>
          <a:ln/>
        </p:spPr>
        <p:txBody>
          <a:bodyPr wrap="square" lIns="0" tIns="0" rIns="0" bIns="0" rtlCol="0" anchor="t"/>
          <a:lstStyle/>
          <a:p>
            <a:pPr marL="177800" indent="-177800">
              <a:spcAft>
                <a:spcPts val="500"/>
              </a:spcAft>
              <a:buSzPct val="100000"/>
              <a:buChar char="•"/>
            </a:pPr>
            <a:r>
              <a:rPr lang="en-US" sz="1400" dirty="0">
                <a:solidFill>
                  <a:schemeClr val="tx1"/>
                </a:solidFill>
              </a:rPr>
              <a:t>Headline WPI is monthly. Weekly food data stopped in Feb 2012.</a:t>
            </a:r>
            <a:endParaRPr lang="en-US" sz="1400" dirty="0"/>
          </a:p>
          <a:p>
            <a:pPr marL="177800" indent="-177800">
              <a:spcAft>
                <a:spcPts val="500"/>
              </a:spcAft>
              <a:buSzPct val="100000"/>
              <a:buChar char="•"/>
            </a:pPr>
            <a:r>
              <a:rPr lang="en-US" sz="1400" dirty="0">
                <a:solidFill>
                  <a:schemeClr val="tx1"/>
                </a:solidFill>
              </a:rPr>
              <a:t>CPI base year is 2024, from the release of 12 February 2026.</a:t>
            </a:r>
            <a:endParaRPr lang="en-US" sz="1400" dirty="0"/>
          </a:p>
          <a:p>
            <a:pPr marL="177800" indent="-177800">
              <a:spcAft>
                <a:spcPts val="500"/>
              </a:spcAft>
              <a:buSzPct val="100000"/>
              <a:buChar char="•"/>
            </a:pPr>
            <a:r>
              <a:rPr lang="en-US" sz="1400" dirty="0">
                <a:solidFill>
                  <a:schemeClr val="tx1"/>
                </a:solidFill>
              </a:rPr>
              <a:t>WPI base year is 2022-23 from 15 June 2026, with 957 items in place of 697.</a:t>
            </a:r>
            <a:endParaRPr lang="en-US" sz="1400" dirty="0"/>
          </a:p>
          <a:p>
            <a:pPr marL="177800" indent="-177800">
              <a:spcAft>
                <a:spcPts val="500"/>
              </a:spcAft>
              <a:buSzPct val="100000"/>
              <a:buChar char="•"/>
            </a:pPr>
            <a:r>
              <a:rPr lang="en-US" sz="1400" dirty="0">
                <a:solidFill>
                  <a:schemeClr val="tx1"/>
                </a:solidFill>
              </a:rPr>
              <a:t>RBI's target is 4% CPI inflation, within 2% to 6%, since August 2016.</a:t>
            </a:r>
            <a:endParaRPr lang="en-US" sz="1400" dirty="0"/>
          </a:p>
        </p:txBody>
      </p:sp>
      <p:sp>
        <p:nvSpPr>
          <p:cNvPr id="12" name="Text 9"/>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MoSPI CPI release, 12 Feb 2026; DPIIT note for WPI users, 1 Jun 2026, and WPI FAQs; RBI monetary policy overview; PTI report, 2 Feb 2012 (weekly WPI).</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Four things people get wrong</a:t>
            </a:r>
            <a:endParaRPr lang="en-US" sz="2800" dirty="0"/>
          </a:p>
        </p:txBody>
      </p:sp>
      <p:sp>
        <p:nvSpPr>
          <p:cNvPr id="4" name="Shape 1"/>
          <p:cNvSpPr/>
          <p:nvPr/>
        </p:nvSpPr>
        <p:spPr>
          <a:xfrm>
            <a:off x="457200" y="1188720"/>
            <a:ext cx="8229600" cy="662940"/>
          </a:xfrm>
          <a:prstGeom prst="roundRect">
            <a:avLst>
              <a:gd name="adj" fmla="val 8276"/>
            </a:avLst>
          </a:prstGeom>
          <a:solidFill>
            <a:srgbClr val="FFFFFF"/>
          </a:solidFill>
          <a:ln w="9525">
            <a:solidFill>
              <a:schemeClr val="accent5"/>
            </a:solidFill>
            <a:prstDash val="solid"/>
          </a:ln>
        </p:spPr>
      </p:sp>
      <p:pic>
        <p:nvPicPr>
          <p:cNvPr id="5" name="Image 0" descr="preencoded.png">    </p:cNvPr>
          <p:cNvPicPr>
            <a:picLocks noChangeAspect="1"/>
          </p:cNvPicPr>
          <p:nvPr/>
        </p:nvPicPr>
        <p:blipFill>
          <a:blip r:embed="rId1"/>
          <a:stretch>
            <a:fillRect/>
          </a:stretch>
        </p:blipFill>
        <p:spPr>
          <a:xfrm>
            <a:off x="658368" y="1364742"/>
            <a:ext cx="310896" cy="310896"/>
          </a:xfrm>
          <a:prstGeom prst="rect">
            <a:avLst/>
          </a:prstGeom>
        </p:spPr>
      </p:pic>
      <p:sp>
        <p:nvSpPr>
          <p:cNvPr id="6" name="Text 2"/>
          <p:cNvSpPr/>
          <p:nvPr/>
        </p:nvSpPr>
        <p:spPr>
          <a:xfrm>
            <a:off x="1188720" y="1188720"/>
            <a:ext cx="2743200" cy="662940"/>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'The rate barely moved, so prices did too.'</a:t>
            </a:r>
            <a:endParaRPr lang="en-US" sz="1450" dirty="0"/>
          </a:p>
        </p:txBody>
      </p:sp>
      <p:sp>
        <p:nvSpPr>
          <p:cNvPr id="7" name="Text 3"/>
          <p:cNvSpPr/>
          <p:nvPr/>
        </p:nvSpPr>
        <p:spPr>
          <a:xfrm>
            <a:off x="4023360" y="1188720"/>
            <a:ext cx="4480560" cy="662940"/>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It may be the base. In July 2026 prices rose 0.89% in the month, yet the rate rose only 0.07 point.</a:t>
            </a:r>
            <a:endParaRPr lang="en-US" sz="1300" dirty="0"/>
          </a:p>
        </p:txBody>
      </p:sp>
      <p:sp>
        <p:nvSpPr>
          <p:cNvPr id="8" name="Shape 4"/>
          <p:cNvSpPr/>
          <p:nvPr/>
        </p:nvSpPr>
        <p:spPr>
          <a:xfrm>
            <a:off x="457200" y="1979676"/>
            <a:ext cx="8229600" cy="662940"/>
          </a:xfrm>
          <a:prstGeom prst="roundRect">
            <a:avLst>
              <a:gd name="adj" fmla="val 8276"/>
            </a:avLst>
          </a:prstGeom>
          <a:solidFill>
            <a:srgbClr val="FFFFFF"/>
          </a:solidFill>
          <a:ln w="9525">
            <a:solidFill>
              <a:schemeClr val="accent5"/>
            </a:solidFill>
            <a:prstDash val="solid"/>
          </a:ln>
        </p:spPr>
      </p:sp>
      <p:pic>
        <p:nvPicPr>
          <p:cNvPr id="9" name="Image 1" descr="preencoded.png">    </p:cNvPr>
          <p:cNvPicPr>
            <a:picLocks noChangeAspect="1"/>
          </p:cNvPicPr>
          <p:nvPr/>
        </p:nvPicPr>
        <p:blipFill>
          <a:blip r:embed="rId2"/>
          <a:stretch>
            <a:fillRect/>
          </a:stretch>
        </p:blipFill>
        <p:spPr>
          <a:xfrm>
            <a:off x="658368" y="2155698"/>
            <a:ext cx="310896" cy="310896"/>
          </a:xfrm>
          <a:prstGeom prst="rect">
            <a:avLst/>
          </a:prstGeom>
        </p:spPr>
      </p:pic>
      <p:sp>
        <p:nvSpPr>
          <p:cNvPr id="10" name="Text 5"/>
          <p:cNvSpPr/>
          <p:nvPr/>
        </p:nvSpPr>
        <p:spPr>
          <a:xfrm>
            <a:off x="1188720" y="1979676"/>
            <a:ext cx="2743200" cy="662940"/>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'CPI and WPI should match.'</a:t>
            </a:r>
            <a:endParaRPr lang="en-US" sz="1450" dirty="0"/>
          </a:p>
        </p:txBody>
      </p:sp>
      <p:sp>
        <p:nvSpPr>
          <p:cNvPr id="11" name="Text 6"/>
          <p:cNvSpPr/>
          <p:nvPr/>
        </p:nvSpPr>
        <p:spPr>
          <a:xfrm>
            <a:off x="4023360" y="1979676"/>
            <a:ext cx="4480560" cy="662940"/>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They price different baskets at different stages. For September 2026, CPI showed 5.54% and WPI 11.39%.</a:t>
            </a:r>
            <a:endParaRPr lang="en-US" sz="1300" dirty="0"/>
          </a:p>
        </p:txBody>
      </p:sp>
      <p:sp>
        <p:nvSpPr>
          <p:cNvPr id="12" name="Shape 7"/>
          <p:cNvSpPr/>
          <p:nvPr/>
        </p:nvSpPr>
        <p:spPr>
          <a:xfrm>
            <a:off x="457200" y="2770632"/>
            <a:ext cx="8229600" cy="662940"/>
          </a:xfrm>
          <a:prstGeom prst="roundRect">
            <a:avLst>
              <a:gd name="adj" fmla="val 8276"/>
            </a:avLst>
          </a:prstGeom>
          <a:solidFill>
            <a:srgbClr val="FFFFFF"/>
          </a:solidFill>
          <a:ln w="9525">
            <a:solidFill>
              <a:schemeClr val="accent5"/>
            </a:solidFill>
            <a:prstDash val="solid"/>
          </a:ln>
        </p:spPr>
      </p:sp>
      <p:pic>
        <p:nvPicPr>
          <p:cNvPr id="13" name="Image 2" descr="preencoded.png">    </p:cNvPr>
          <p:cNvPicPr>
            <a:picLocks noChangeAspect="1"/>
          </p:cNvPicPr>
          <p:nvPr/>
        </p:nvPicPr>
        <p:blipFill>
          <a:blip r:embed="rId3"/>
          <a:stretch>
            <a:fillRect/>
          </a:stretch>
        </p:blipFill>
        <p:spPr>
          <a:xfrm>
            <a:off x="658368" y="2946654"/>
            <a:ext cx="310896" cy="310896"/>
          </a:xfrm>
          <a:prstGeom prst="rect">
            <a:avLst/>
          </a:prstGeom>
        </p:spPr>
      </p:pic>
      <p:sp>
        <p:nvSpPr>
          <p:cNvPr id="14" name="Text 8"/>
          <p:cNvSpPr/>
          <p:nvPr/>
        </p:nvSpPr>
        <p:spPr>
          <a:xfrm>
            <a:off x="1188720" y="2770632"/>
            <a:ext cx="2743200" cy="662940"/>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'Provisional means unreliable.'</a:t>
            </a:r>
            <a:endParaRPr lang="en-US" sz="1450" dirty="0"/>
          </a:p>
        </p:txBody>
      </p:sp>
      <p:sp>
        <p:nvSpPr>
          <p:cNvPr id="15" name="Text 9"/>
          <p:cNvSpPr/>
          <p:nvPr/>
        </p:nvSpPr>
        <p:spPr>
          <a:xfrm>
            <a:off x="4023360" y="2770632"/>
            <a:ext cx="4480560" cy="662940"/>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It means first estimate, made final a month later. August 2026 moved from 4.82% provisional to 4.83% final.</a:t>
            </a:r>
            <a:endParaRPr lang="en-US" sz="1300" dirty="0"/>
          </a:p>
        </p:txBody>
      </p:sp>
      <p:sp>
        <p:nvSpPr>
          <p:cNvPr id="16" name="Shape 10"/>
          <p:cNvSpPr/>
          <p:nvPr/>
        </p:nvSpPr>
        <p:spPr>
          <a:xfrm>
            <a:off x="457200" y="3561588"/>
            <a:ext cx="8229600" cy="662940"/>
          </a:xfrm>
          <a:prstGeom prst="roundRect">
            <a:avLst>
              <a:gd name="adj" fmla="val 8276"/>
            </a:avLst>
          </a:prstGeom>
          <a:solidFill>
            <a:srgbClr val="FFFFFF"/>
          </a:solidFill>
          <a:ln w="9525">
            <a:solidFill>
              <a:schemeClr val="accent5"/>
            </a:solidFill>
            <a:prstDash val="solid"/>
          </a:ln>
        </p:spPr>
      </p:sp>
      <p:pic>
        <p:nvPicPr>
          <p:cNvPr id="17" name="Image 3" descr="preencoded.png">    </p:cNvPr>
          <p:cNvPicPr>
            <a:picLocks noChangeAspect="1"/>
          </p:cNvPicPr>
          <p:nvPr/>
        </p:nvPicPr>
        <p:blipFill>
          <a:blip r:embed="rId4"/>
          <a:stretch>
            <a:fillRect/>
          </a:stretch>
        </p:blipFill>
        <p:spPr>
          <a:xfrm>
            <a:off x="658368" y="3737610"/>
            <a:ext cx="310896" cy="310896"/>
          </a:xfrm>
          <a:prstGeom prst="rect">
            <a:avLst/>
          </a:prstGeom>
        </p:spPr>
      </p:pic>
      <p:sp>
        <p:nvSpPr>
          <p:cNvPr id="18" name="Text 11"/>
          <p:cNvSpPr/>
          <p:nvPr/>
        </p:nvSpPr>
        <p:spPr>
          <a:xfrm>
            <a:off x="1188720" y="3561588"/>
            <a:ext cx="2743200" cy="662940"/>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'5.54% means my costs rose 5.54%.'</a:t>
            </a:r>
            <a:endParaRPr lang="en-US" sz="1450" dirty="0"/>
          </a:p>
        </p:txBody>
      </p:sp>
      <p:sp>
        <p:nvSpPr>
          <p:cNvPr id="19" name="Text 12"/>
          <p:cNvSpPr/>
          <p:nvPr/>
        </p:nvSpPr>
        <p:spPr>
          <a:xfrm>
            <a:off x="4023360" y="3561588"/>
            <a:ext cx="4480560" cy="662940"/>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It is an average for the country. In the same month rural CPI showed 6.08% and urban CPI 4.88%.</a:t>
            </a:r>
            <a:endParaRPr lang="en-US" sz="1300" dirty="0"/>
          </a:p>
        </p:txBody>
      </p:sp>
      <p:sp>
        <p:nvSpPr>
          <p:cNvPr id="20" name="Text 13"/>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MoSPI CPI releases, 14 Sep and 12 Oct 2026; DPIIT WPI release, 14 Oct 2026.</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Reading a CPI release in four steps</a:t>
            </a:r>
            <a:endParaRPr lang="en-US" sz="2800" dirty="0"/>
          </a:p>
        </p:txBody>
      </p:sp>
      <p:sp>
        <p:nvSpPr>
          <p:cNvPr id="4" name="Shape 1"/>
          <p:cNvSpPr/>
          <p:nvPr/>
        </p:nvSpPr>
        <p:spPr>
          <a:xfrm>
            <a:off x="457200" y="1188720"/>
            <a:ext cx="8229600" cy="521208"/>
          </a:xfrm>
          <a:prstGeom prst="roundRect">
            <a:avLst>
              <a:gd name="adj" fmla="val 10526"/>
            </a:avLst>
          </a:prstGeom>
          <a:solidFill>
            <a:srgbClr val="FFFFFF"/>
          </a:solidFill>
          <a:ln w="9525">
            <a:solidFill>
              <a:schemeClr val="accent5"/>
            </a:solidFill>
            <a:prstDash val="solid"/>
          </a:ln>
        </p:spPr>
      </p:sp>
      <p:sp>
        <p:nvSpPr>
          <p:cNvPr id="5" name="Shape 2"/>
          <p:cNvSpPr/>
          <p:nvPr/>
        </p:nvSpPr>
        <p:spPr>
          <a:xfrm>
            <a:off x="621792" y="1229868"/>
            <a:ext cx="438912" cy="438912"/>
          </a:xfrm>
          <a:prstGeom prst="ellipse">
            <a:avLst/>
          </a:prstGeom>
          <a:solidFill>
            <a:schemeClr val="accent1"/>
          </a:solidFill>
          <a:ln w="12700">
            <a:solidFill>
              <a:schemeClr val="accent1"/>
            </a:solidFill>
            <a:prstDash val="solid"/>
          </a:ln>
        </p:spPr>
      </p:sp>
      <p:sp>
        <p:nvSpPr>
          <p:cNvPr id="6" name="Text 3"/>
          <p:cNvSpPr/>
          <p:nvPr/>
        </p:nvSpPr>
        <p:spPr>
          <a:xfrm>
            <a:off x="621792" y="1229868"/>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1</a:t>
            </a:r>
            <a:endParaRPr lang="en-US" sz="1600" dirty="0"/>
          </a:p>
        </p:txBody>
      </p:sp>
      <p:sp>
        <p:nvSpPr>
          <p:cNvPr id="7" name="Text 4"/>
          <p:cNvSpPr/>
          <p:nvPr/>
        </p:nvSpPr>
        <p:spPr>
          <a:xfrm>
            <a:off x="1243584" y="1188720"/>
            <a:ext cx="2286000" cy="52120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Note the month and status</a:t>
            </a:r>
            <a:endParaRPr lang="en-US" sz="1450" dirty="0"/>
          </a:p>
        </p:txBody>
      </p:sp>
      <p:sp>
        <p:nvSpPr>
          <p:cNvPr id="8" name="Text 5"/>
          <p:cNvSpPr/>
          <p:nvPr/>
        </p:nvSpPr>
        <p:spPr>
          <a:xfrm>
            <a:off x="3611880" y="1188720"/>
            <a:ext cx="4937760" cy="521208"/>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Which month, and is it provisional or final? Each release gives the latest month provisional and the one before final.</a:t>
            </a:r>
            <a:endParaRPr lang="en-US" sz="1150" dirty="0"/>
          </a:p>
        </p:txBody>
      </p:sp>
      <p:sp>
        <p:nvSpPr>
          <p:cNvPr id="9" name="Shape 6"/>
          <p:cNvSpPr/>
          <p:nvPr/>
        </p:nvSpPr>
        <p:spPr>
          <a:xfrm>
            <a:off x="457200" y="1837944"/>
            <a:ext cx="8229600" cy="521208"/>
          </a:xfrm>
          <a:prstGeom prst="roundRect">
            <a:avLst>
              <a:gd name="adj" fmla="val 10526"/>
            </a:avLst>
          </a:prstGeom>
          <a:solidFill>
            <a:srgbClr val="FFFFFF"/>
          </a:solidFill>
          <a:ln w="9525">
            <a:solidFill>
              <a:schemeClr val="accent5"/>
            </a:solidFill>
            <a:prstDash val="solid"/>
          </a:ln>
        </p:spPr>
      </p:sp>
      <p:sp>
        <p:nvSpPr>
          <p:cNvPr id="10" name="Shape 7"/>
          <p:cNvSpPr/>
          <p:nvPr/>
        </p:nvSpPr>
        <p:spPr>
          <a:xfrm>
            <a:off x="621792" y="1879092"/>
            <a:ext cx="438912" cy="438912"/>
          </a:xfrm>
          <a:prstGeom prst="ellipse">
            <a:avLst/>
          </a:prstGeom>
          <a:solidFill>
            <a:schemeClr val="accent2"/>
          </a:solidFill>
          <a:ln w="12700">
            <a:solidFill>
              <a:schemeClr val="accent2"/>
            </a:solidFill>
            <a:prstDash val="solid"/>
          </a:ln>
        </p:spPr>
      </p:sp>
      <p:sp>
        <p:nvSpPr>
          <p:cNvPr id="11" name="Text 8"/>
          <p:cNvSpPr/>
          <p:nvPr/>
        </p:nvSpPr>
        <p:spPr>
          <a:xfrm>
            <a:off x="621792" y="1879092"/>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2</a:t>
            </a:r>
            <a:endParaRPr lang="en-US" sz="1600" dirty="0"/>
          </a:p>
        </p:txBody>
      </p:sp>
      <p:sp>
        <p:nvSpPr>
          <p:cNvPr id="12" name="Text 9"/>
          <p:cNvSpPr/>
          <p:nvPr/>
        </p:nvSpPr>
        <p:spPr>
          <a:xfrm>
            <a:off x="1243584" y="1837944"/>
            <a:ext cx="2286000" cy="52120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Read the rate and the index</a:t>
            </a:r>
            <a:endParaRPr lang="en-US" sz="1450" dirty="0"/>
          </a:p>
        </p:txBody>
      </p:sp>
      <p:sp>
        <p:nvSpPr>
          <p:cNvPr id="13" name="Text 10"/>
          <p:cNvSpPr/>
          <p:nvPr/>
        </p:nvSpPr>
        <p:spPr>
          <a:xfrm>
            <a:off x="3611880" y="1837944"/>
            <a:ext cx="4937760" cy="521208"/>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The rate is the headline. The index lets you check it: this year's index ÷ last year's, minus 1.</a:t>
            </a:r>
            <a:endParaRPr lang="en-US" sz="1150" dirty="0"/>
          </a:p>
        </p:txBody>
      </p:sp>
      <p:sp>
        <p:nvSpPr>
          <p:cNvPr id="14" name="Shape 11"/>
          <p:cNvSpPr/>
          <p:nvPr/>
        </p:nvSpPr>
        <p:spPr>
          <a:xfrm>
            <a:off x="457200" y="2487168"/>
            <a:ext cx="8229600" cy="521208"/>
          </a:xfrm>
          <a:prstGeom prst="roundRect">
            <a:avLst>
              <a:gd name="adj" fmla="val 10526"/>
            </a:avLst>
          </a:prstGeom>
          <a:solidFill>
            <a:srgbClr val="FFFFFF"/>
          </a:solidFill>
          <a:ln w="9525">
            <a:solidFill>
              <a:schemeClr val="accent5"/>
            </a:solidFill>
            <a:prstDash val="solid"/>
          </a:ln>
        </p:spPr>
      </p:sp>
      <p:sp>
        <p:nvSpPr>
          <p:cNvPr id="15" name="Shape 12"/>
          <p:cNvSpPr/>
          <p:nvPr/>
        </p:nvSpPr>
        <p:spPr>
          <a:xfrm>
            <a:off x="621792" y="2528316"/>
            <a:ext cx="438912" cy="438912"/>
          </a:xfrm>
          <a:prstGeom prst="ellipse">
            <a:avLst/>
          </a:prstGeom>
          <a:solidFill>
            <a:schemeClr val="accent3"/>
          </a:solidFill>
          <a:ln w="12700">
            <a:solidFill>
              <a:schemeClr val="accent3"/>
            </a:solidFill>
            <a:prstDash val="solid"/>
          </a:ln>
        </p:spPr>
      </p:sp>
      <p:sp>
        <p:nvSpPr>
          <p:cNvPr id="16" name="Text 13"/>
          <p:cNvSpPr/>
          <p:nvPr/>
        </p:nvSpPr>
        <p:spPr>
          <a:xfrm>
            <a:off x="621792" y="2528316"/>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3</a:t>
            </a:r>
            <a:endParaRPr lang="en-US" sz="1600" dirty="0"/>
          </a:p>
        </p:txBody>
      </p:sp>
      <p:sp>
        <p:nvSpPr>
          <p:cNvPr id="17" name="Text 14"/>
          <p:cNvSpPr/>
          <p:nvPr/>
        </p:nvSpPr>
        <p:spPr>
          <a:xfrm>
            <a:off x="1243584" y="2487168"/>
            <a:ext cx="2286000" cy="52120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Find this month's change</a:t>
            </a:r>
            <a:endParaRPr lang="en-US" sz="1450" dirty="0"/>
          </a:p>
        </p:txBody>
      </p:sp>
      <p:sp>
        <p:nvSpPr>
          <p:cNvPr id="18" name="Text 15"/>
          <p:cNvSpPr/>
          <p:nvPr/>
        </p:nvSpPr>
        <p:spPr>
          <a:xfrm>
            <a:off x="3611880" y="2487168"/>
            <a:ext cx="4937760" cy="521208"/>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Divide this month's index by last month's. That is how much prices moved in the month itself.</a:t>
            </a:r>
            <a:endParaRPr lang="en-US" sz="1150" dirty="0"/>
          </a:p>
        </p:txBody>
      </p:sp>
      <p:sp>
        <p:nvSpPr>
          <p:cNvPr id="19" name="Shape 16"/>
          <p:cNvSpPr/>
          <p:nvPr/>
        </p:nvSpPr>
        <p:spPr>
          <a:xfrm>
            <a:off x="457200" y="3136392"/>
            <a:ext cx="8229600" cy="521208"/>
          </a:xfrm>
          <a:prstGeom prst="roundRect">
            <a:avLst>
              <a:gd name="adj" fmla="val 10526"/>
            </a:avLst>
          </a:prstGeom>
          <a:solidFill>
            <a:srgbClr val="FFFFFF"/>
          </a:solidFill>
          <a:ln w="9525">
            <a:solidFill>
              <a:schemeClr val="accent5"/>
            </a:solidFill>
            <a:prstDash val="solid"/>
          </a:ln>
        </p:spPr>
      </p:sp>
      <p:sp>
        <p:nvSpPr>
          <p:cNvPr id="20" name="Shape 17"/>
          <p:cNvSpPr/>
          <p:nvPr/>
        </p:nvSpPr>
        <p:spPr>
          <a:xfrm>
            <a:off x="621792" y="3177540"/>
            <a:ext cx="438912" cy="438912"/>
          </a:xfrm>
          <a:prstGeom prst="ellipse">
            <a:avLst/>
          </a:prstGeom>
          <a:solidFill>
            <a:schemeClr val="accent4"/>
          </a:solidFill>
          <a:ln w="12700">
            <a:solidFill>
              <a:schemeClr val="accent4"/>
            </a:solidFill>
            <a:prstDash val="solid"/>
          </a:ln>
        </p:spPr>
      </p:sp>
      <p:sp>
        <p:nvSpPr>
          <p:cNvPr id="21" name="Text 18"/>
          <p:cNvSpPr/>
          <p:nvPr/>
        </p:nvSpPr>
        <p:spPr>
          <a:xfrm>
            <a:off x="621792" y="3177540"/>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4</a:t>
            </a:r>
            <a:endParaRPr lang="en-US" sz="1600" dirty="0"/>
          </a:p>
        </p:txBody>
      </p:sp>
      <p:sp>
        <p:nvSpPr>
          <p:cNvPr id="22" name="Text 19"/>
          <p:cNvSpPr/>
          <p:nvPr/>
        </p:nvSpPr>
        <p:spPr>
          <a:xfrm>
            <a:off x="1243584" y="3136392"/>
            <a:ext cx="2286000" cy="52120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Check the base</a:t>
            </a:r>
            <a:endParaRPr lang="en-US" sz="1450" dirty="0"/>
          </a:p>
        </p:txBody>
      </p:sp>
      <p:sp>
        <p:nvSpPr>
          <p:cNvPr id="23" name="Text 20"/>
          <p:cNvSpPr/>
          <p:nvPr/>
        </p:nvSpPr>
        <p:spPr>
          <a:xfrm>
            <a:off x="3611880" y="3136392"/>
            <a:ext cx="4937760" cy="521208"/>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Do the same for the same month a year ago. If last year's rise was bigger, the rate falls; if smaller, it rises.</a:t>
            </a:r>
            <a:endParaRPr lang="en-US" sz="1150" dirty="0"/>
          </a:p>
        </p:txBody>
      </p:sp>
      <p:sp>
        <p:nvSpPr>
          <p:cNvPr id="24" name="Shape 21"/>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25" name="Text 22"/>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We explain the numbers. We do not say where inflation or interest rates are heading.</a:t>
            </a:r>
            <a:endParaRPr lang="en-US" sz="1350" dirty="0"/>
          </a:p>
        </p:txBody>
      </p:sp>
      <p:sp>
        <p:nvSpPr>
          <p:cNvPr id="26" name="Text 23"/>
          <p:cNvSpPr/>
          <p:nvPr/>
        </p:nvSpPr>
        <p:spPr>
          <a:xfrm>
            <a:off x="457200" y="4480560"/>
            <a:ext cx="8229600" cy="219456"/>
          </a:xfrm>
          <a:prstGeom prst="rect">
            <a:avLst/>
          </a:prstGeom>
          <a:noFill/>
          <a:ln/>
        </p:spPr>
        <p:txBody>
          <a:bodyPr wrap="square" lIns="0" tIns="0" rIns="0" bIns="0" rtlCol="0" anchor="t"/>
          <a:lstStyle/>
          <a:p>
            <a:pPr indent="0" marL="0">
              <a:buNone/>
            </a:pPr>
            <a:r>
              <a:rPr lang="en-US" sz="900" i="1" dirty="0">
                <a:solidFill>
                  <a:schemeClr val="accent6"/>
                </a:solidFill>
                <a:latin typeface="Calibri" pitchFamily="34" charset="0"/>
                <a:ea typeface="Calibri" pitchFamily="34" charset="-122"/>
                <a:cs typeface="Calibri" pitchFamily="34" charset="-120"/>
              </a:rPr>
              <a:t>Source: MoSPI CPI press releases (base 2024=100), format as of the release of 12 Oct 2026.</a:t>
            </a:r>
            <a:endParaRPr lang="en-US" sz="9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Check yourself</a:t>
            </a:r>
            <a:endParaRPr lang="en-US" sz="2800" dirty="0"/>
          </a:p>
        </p:txBody>
      </p:sp>
      <p:sp>
        <p:nvSpPr>
          <p:cNvPr id="4" name="Shape 1"/>
          <p:cNvSpPr/>
          <p:nvPr/>
        </p:nvSpPr>
        <p:spPr>
          <a:xfrm>
            <a:off x="457200" y="1188720"/>
            <a:ext cx="8229600" cy="1014984"/>
          </a:xfrm>
          <a:prstGeom prst="roundRect">
            <a:avLst>
              <a:gd name="adj" fmla="val 5405"/>
            </a:avLst>
          </a:prstGeom>
          <a:solidFill>
            <a:srgbClr val="FFFFFF"/>
          </a:solidFill>
          <a:ln w="9525">
            <a:solidFill>
              <a:schemeClr val="accent5"/>
            </a:solidFill>
            <a:prstDash val="solid"/>
          </a:ln>
        </p:spPr>
      </p:sp>
      <p:sp>
        <p:nvSpPr>
          <p:cNvPr id="5" name="Text 2"/>
          <p:cNvSpPr/>
          <p:nvPr/>
        </p:nvSpPr>
        <p:spPr>
          <a:xfrm>
            <a:off x="621792" y="1188720"/>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Q1</a:t>
            </a:r>
            <a:endParaRPr lang="en-US" sz="2000" dirty="0"/>
          </a:p>
        </p:txBody>
      </p:sp>
      <p:sp>
        <p:nvSpPr>
          <p:cNvPr id="6" name="Text 3"/>
          <p:cNvSpPr/>
          <p:nvPr/>
        </p:nvSpPr>
        <p:spPr>
          <a:xfrm>
            <a:off x="1280160" y="1188720"/>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An index is 120.0 this month and was 115.0 in the same month last year (assumed figures). What is the year-on-year inflation rate?</a:t>
            </a:r>
            <a:endParaRPr lang="en-US" sz="1450" dirty="0"/>
          </a:p>
        </p:txBody>
      </p:sp>
      <p:sp>
        <p:nvSpPr>
          <p:cNvPr id="7" name="Shape 4"/>
          <p:cNvSpPr/>
          <p:nvPr/>
        </p:nvSpPr>
        <p:spPr>
          <a:xfrm>
            <a:off x="457200" y="2350008"/>
            <a:ext cx="8229600" cy="1014984"/>
          </a:xfrm>
          <a:prstGeom prst="roundRect">
            <a:avLst>
              <a:gd name="adj" fmla="val 5405"/>
            </a:avLst>
          </a:prstGeom>
          <a:solidFill>
            <a:srgbClr val="FFFFFF"/>
          </a:solidFill>
          <a:ln w="9525">
            <a:solidFill>
              <a:schemeClr val="accent5"/>
            </a:solidFill>
            <a:prstDash val="solid"/>
          </a:ln>
        </p:spPr>
      </p:sp>
      <p:sp>
        <p:nvSpPr>
          <p:cNvPr id="8" name="Text 5"/>
          <p:cNvSpPr/>
          <p:nvPr/>
        </p:nvSpPr>
        <p:spPr>
          <a:xfrm>
            <a:off x="621792" y="2350008"/>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Q2</a:t>
            </a:r>
            <a:endParaRPr lang="en-US" sz="2000" dirty="0"/>
          </a:p>
        </p:txBody>
      </p:sp>
      <p:sp>
        <p:nvSpPr>
          <p:cNvPr id="9" name="Text 6"/>
          <p:cNvSpPr/>
          <p:nvPr/>
        </p:nvSpPr>
        <p:spPr>
          <a:xfrm>
            <a:off x="1280160" y="2350008"/>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Prices rise 0.5% this month. In the same month last year they rose 0.8% (assumed figures). Does the yearly rate go up or down?</a:t>
            </a:r>
            <a:endParaRPr lang="en-US" sz="1450" dirty="0"/>
          </a:p>
        </p:txBody>
      </p:sp>
      <p:sp>
        <p:nvSpPr>
          <p:cNvPr id="10" name="Shape 7"/>
          <p:cNvSpPr/>
          <p:nvPr/>
        </p:nvSpPr>
        <p:spPr>
          <a:xfrm>
            <a:off x="457200" y="3511296"/>
            <a:ext cx="8229600" cy="1014984"/>
          </a:xfrm>
          <a:prstGeom prst="roundRect">
            <a:avLst>
              <a:gd name="adj" fmla="val 5405"/>
            </a:avLst>
          </a:prstGeom>
          <a:solidFill>
            <a:srgbClr val="FFFFFF"/>
          </a:solidFill>
          <a:ln w="9525">
            <a:solidFill>
              <a:schemeClr val="accent5"/>
            </a:solidFill>
            <a:prstDash val="solid"/>
          </a:ln>
        </p:spPr>
      </p:sp>
      <p:sp>
        <p:nvSpPr>
          <p:cNvPr id="11" name="Text 8"/>
          <p:cNvSpPr/>
          <p:nvPr/>
        </p:nvSpPr>
        <p:spPr>
          <a:xfrm>
            <a:off x="621792" y="3511296"/>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Q3</a:t>
            </a:r>
            <a:endParaRPr lang="en-US" sz="2000" dirty="0"/>
          </a:p>
        </p:txBody>
      </p:sp>
      <p:sp>
        <p:nvSpPr>
          <p:cNvPr id="12" name="Text 9"/>
          <p:cNvSpPr/>
          <p:nvPr/>
        </p:nvSpPr>
        <p:spPr>
          <a:xfrm>
            <a:off x="1280160" y="3511296"/>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A client says WPI inflation is 11.39%, so household costs must be up 11%. What would you explain?</a:t>
            </a:r>
            <a:endParaRPr lang="en-US" sz="14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Sources and disclaimer</a:t>
            </a:r>
            <a:endParaRPr lang="en-US" sz="2800" dirty="0"/>
          </a:p>
        </p:txBody>
      </p:sp>
      <p:sp>
        <p:nvSpPr>
          <p:cNvPr id="3" name="Shape 1"/>
          <p:cNvSpPr/>
          <p:nvPr/>
        </p:nvSpPr>
        <p:spPr>
          <a:xfrm>
            <a:off x="457200" y="1188720"/>
            <a:ext cx="8229600" cy="2240280"/>
          </a:xfrm>
          <a:prstGeom prst="roundRect">
            <a:avLst>
              <a:gd name="adj" fmla="val 2449"/>
            </a:avLst>
          </a:prstGeom>
          <a:solidFill>
            <a:srgbClr val="FFFFFF"/>
          </a:solidFill>
          <a:ln w="9525">
            <a:solidFill>
              <a:schemeClr val="accent5"/>
            </a:solidFill>
            <a:prstDash val="solid"/>
          </a:ln>
        </p:spPr>
      </p:sp>
      <p:sp>
        <p:nvSpPr>
          <p:cNvPr id="4" name="Text 2"/>
          <p:cNvSpPr/>
          <p:nvPr/>
        </p:nvSpPr>
        <p:spPr>
          <a:xfrm>
            <a:off x="658368" y="1298448"/>
            <a:ext cx="7772400" cy="228600"/>
          </a:xfrm>
          <a:prstGeom prst="rect">
            <a:avLst/>
          </a:prstGeom>
          <a:noFill/>
          <a:ln/>
        </p:spPr>
        <p:txBody>
          <a:bodyPr wrap="square" lIns="0" tIns="0" rIns="0" bIns="0" rtlCol="0" anchor="t"/>
          <a:lstStyle/>
          <a:p>
            <a:pPr indent="0" marL="0">
              <a:buNone/>
            </a:pPr>
            <a:r>
              <a:rPr lang="en-US" sz="1050" b="1" spc="100" kern="0" dirty="0">
                <a:solidFill>
                  <a:schemeClr val="accent2"/>
                </a:solidFill>
                <a:latin typeface="Calibri" pitchFamily="34" charset="0"/>
                <a:ea typeface="Calibri" pitchFamily="34" charset="-122"/>
                <a:cs typeface="Calibri" pitchFamily="34" charset="-120"/>
              </a:rPr>
              <a:t>SOURCES FOR THE FIGURES IN THIS DECK</a:t>
            </a:r>
            <a:endParaRPr lang="en-US" sz="1050" dirty="0"/>
          </a:p>
        </p:txBody>
      </p:sp>
      <p:sp>
        <p:nvSpPr>
          <p:cNvPr id="5" name="Text 3"/>
          <p:cNvSpPr/>
          <p:nvPr/>
        </p:nvSpPr>
        <p:spPr>
          <a:xfrm>
            <a:off x="658368" y="1591056"/>
            <a:ext cx="7827264" cy="1755648"/>
          </a:xfrm>
          <a:prstGeom prst="rect">
            <a:avLst/>
          </a:prstGeom>
          <a:noFill/>
          <a:ln/>
        </p:spPr>
        <p:txBody>
          <a:bodyPr wrap="square" lIns="0" tIns="0" rIns="0" bIns="0" rtlCol="0" anchor="t"/>
          <a:lstStyle/>
          <a:p>
            <a:pPr marL="165100" indent="-165100">
              <a:spcAft>
                <a:spcPts val="400"/>
              </a:spcAft>
              <a:buSzPct val="100000"/>
              <a:buChar char="•"/>
            </a:pPr>
            <a:r>
              <a:rPr lang="en-US" sz="1000" dirty="0">
                <a:solidFill>
                  <a:schemeClr val="tx1"/>
                </a:solidFill>
              </a:rPr>
              <a:t>CPI and CFPI rates, rural and urban rates, and index values from January 2025 to September 2026: MoSPI CPI press release for September 2026 (base 2024=100), 12 Oct 2026.</a:t>
            </a:r>
            <a:endParaRPr lang="en-US" sz="1000" dirty="0"/>
          </a:p>
          <a:p>
            <a:pPr marL="165100" indent="-165100">
              <a:spcAft>
                <a:spcPts val="400"/>
              </a:spcAft>
              <a:buSzPct val="100000"/>
              <a:buChar char="•"/>
            </a:pPr>
            <a:r>
              <a:rPr lang="en-US" sz="1000" dirty="0">
                <a:solidFill>
                  <a:schemeClr val="tx1"/>
                </a:solidFill>
              </a:rPr>
              <a:t>August 2026 provisional rate: MoSPI CPI press release, 14 Sep 2026. CPI 2024 series and January 2026 provisional rate: MoSPI first release on base 2024=100, 12 Feb 2026.</a:t>
            </a:r>
            <a:endParaRPr lang="en-US" sz="1000" dirty="0"/>
          </a:p>
          <a:p>
            <a:pPr marL="165100" indent="-165100">
              <a:spcAft>
                <a:spcPts val="400"/>
              </a:spcAft>
              <a:buSzPct val="100000"/>
              <a:buChar char="•"/>
            </a:pPr>
            <a:r>
              <a:rPr lang="en-US" sz="1000" dirty="0">
                <a:solidFill>
                  <a:schemeClr val="tx1"/>
                </a:solidFill>
              </a:rPr>
              <a:t>WPI for September 2026 and August 2026, base 2022-23: DPIIT Office of the Economic Adviser, press release of 14 Oct 2026; note for WPI users, 1 Jun 2026; WPI FAQs.</a:t>
            </a:r>
            <a:endParaRPr lang="en-US" sz="1000" dirty="0"/>
          </a:p>
          <a:p>
            <a:pPr marL="165100" indent="-165100">
              <a:spcAft>
                <a:spcPts val="400"/>
              </a:spcAft>
              <a:buSzPct val="100000"/>
              <a:buChar char="•"/>
            </a:pPr>
            <a:r>
              <a:rPr lang="en-US" sz="1000" dirty="0">
                <a:solidFill>
                  <a:schemeClr val="tx1"/>
                </a:solidFill>
              </a:rPr>
              <a:t>Core inflation and its definition: RBI Governor's Statement, 7 Oct 2026. Inflation target: RBI, monetary policy overview on rbi.org.in.</a:t>
            </a:r>
            <a:endParaRPr lang="en-US" sz="1000" dirty="0"/>
          </a:p>
          <a:p>
            <a:pPr marL="165100" indent="-165100">
              <a:spcAft>
                <a:spcPts val="400"/>
              </a:spcAft>
              <a:buSzPct val="100000"/>
              <a:buChar char="•"/>
            </a:pPr>
            <a:r>
              <a:rPr lang="en-US" sz="1000" dirty="0">
                <a:solidFill>
                  <a:schemeClr val="tx1"/>
                </a:solidFill>
              </a:rPr>
              <a:t>End of the weekly WPI release: PTI report of the Commerce Ministry statement, 2 Feb 2012 (secondary source).</a:t>
            </a:r>
            <a:endParaRPr lang="en-US" sz="1000" dirty="0"/>
          </a:p>
          <a:p>
            <a:pPr marL="165100" indent="-165100">
              <a:spcAft>
                <a:spcPts val="400"/>
              </a:spcAft>
              <a:buSzPct val="100000"/>
              <a:buChar char="•"/>
            </a:pPr>
            <a:r>
              <a:rPr lang="en-US" sz="1000" dirty="0">
                <a:solidFill>
                  <a:schemeClr val="tx1"/>
                </a:solidFill>
              </a:rPr>
              <a:t>Monthly changes on slides 4 to 6 are computed from MoSPI's published indices. Quiz figures are assumed.</a:t>
            </a:r>
            <a:endParaRPr lang="en-US" sz="1000" dirty="0"/>
          </a:p>
        </p:txBody>
      </p:sp>
      <p:sp>
        <p:nvSpPr>
          <p:cNvPr id="6" name="Shape 4"/>
          <p:cNvSpPr/>
          <p:nvPr/>
        </p:nvSpPr>
        <p:spPr>
          <a:xfrm>
            <a:off x="457200" y="3566160"/>
            <a:ext cx="8229600" cy="960120"/>
          </a:xfrm>
          <a:prstGeom prst="roundRect">
            <a:avLst>
              <a:gd name="adj" fmla="val 5714"/>
            </a:avLst>
          </a:prstGeom>
          <a:solidFill>
            <a:schemeClr val="bg2"/>
          </a:solidFill>
          <a:ln w="9525">
            <a:solidFill>
              <a:schemeClr val="accent5"/>
            </a:solidFill>
            <a:prstDash val="solid"/>
          </a:ln>
        </p:spPr>
      </p:sp>
      <p:sp>
        <p:nvSpPr>
          <p:cNvPr id="7" name="Text 5"/>
          <p:cNvSpPr/>
          <p:nvPr/>
        </p:nvSpPr>
        <p:spPr>
          <a:xfrm>
            <a:off x="658368" y="3639312"/>
            <a:ext cx="7827264" cy="822960"/>
          </a:xfrm>
          <a:prstGeom prst="rect">
            <a:avLst/>
          </a:prstGeom>
          <a:noFill/>
          <a:ln/>
        </p:spPr>
        <p:txBody>
          <a:bodyPr wrap="square" lIns="0" tIns="0" rIns="0" bIns="0" rtlCol="0" anchor="ctr"/>
          <a:lstStyle/>
          <a:p>
            <a:pPr indent="0" marL="0">
              <a:buNone/>
            </a:pPr>
            <a:r>
              <a:rPr lang="en-US" sz="1050" dirty="0">
                <a:solidFill>
                  <a:schemeClr val="accent6"/>
                </a:solidFill>
                <a:latin typeface="Calibri" pitchFamily="34" charset="0"/>
                <a:ea typeface="Calibri" pitchFamily="34" charset="-122"/>
                <a:cs typeface="Calibri" pitchFamily="34" charset="-120"/>
              </a:rPr>
              <a:t>This material is for training and investor education only. It is not investment, tax or legal advice and is not a recommendation to buy, sell or hold any security or scheme. Examples use assumed figures unless a source and date are shown. Mutual fund investments are subject to market risks; read all scheme related documents carefully. Trustner Asset Services Pvt. Ltd. is an AMFI-registered Mutual Fund Distributor (ARN-286886).</a:t>
            </a:r>
            <a:endParaRPr lang="en-US" sz="10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13</a:t>
            </a:fld>
            <a:endParaRPr lang="en-US"/>
          </a:p>
        </p:txBody>
      </p:sp>
    </p:spTree>
  </p:cSld>
  <p:clrMapOvr>
    <a:masterClrMapping/>
  </p:clrMapOvr>
</p:sld>
</file>

<file path=ppt/theme/theme1.xml><?xml version="1.0" encoding="utf-8"?>
<a:theme xmlns:a="http://schemas.openxmlformats.org/drawingml/2006/main" name="Trustner Paper">
  <a:themeElements>
    <a:clrScheme name="Trustner Paper">
      <a:dk1>
        <a:srgbClr val="0A1628"/>
      </a:dk1>
      <a:lt1>
        <a:srgbClr val="FBF7EF"/>
      </a:lt1>
      <a:dk2>
        <a:srgbClr val="0870B8"/>
      </a:dk2>
      <a:lt2>
        <a:srgbClr val="F3ECE0"/>
      </a:lt2>
      <a:accent1>
        <a:srgbClr val="0870B8"/>
      </a:accent1>
      <a:accent2>
        <a:srgbClr val="9A6B0F"/>
      </a:accent2>
      <a:accent3>
        <a:srgbClr val="0F5140"/>
      </a:accent3>
      <a:accent4>
        <a:srgbClr val="B4532A"/>
      </a:accent4>
      <a:accent5>
        <a:srgbClr val="E4DDD0"/>
      </a:accent5>
      <a:accent6>
        <a:srgbClr val="5B6675"/>
      </a:accent6>
      <a:hlink>
        <a:srgbClr val="0870B8"/>
      </a:hlink>
      <a:folHlink>
        <a:srgbClr val="5B6675"/>
      </a:folHlink>
    </a:clrScheme>
    <a:fontScheme name="Trustner Paper">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Trustner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Reading inflation data</dc:title>
  <dc:subject>PptxGenJS Presentation</dc:subject>
  <dc:creator>Trustner</dc:creator>
  <cp:lastModifiedBy>Trustner</cp:lastModifiedBy>
  <cp:revision>1</cp:revision>
  <dcterms:created xsi:type="dcterms:W3CDTF">2026-10-15T19:12:19Z</dcterms:created>
  <dcterms:modified xsi:type="dcterms:W3CDTF">2026-10-15T19:12:19Z</dcterms:modified>
</cp:coreProperties>
</file>