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notesMasterIdLst>
    <p:notesMasterId r:id="rId15"/>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the room: how much money does a person need to own part of a large office park or a toll road? Collect answers. Most will name crores. Come back to this on slide 4. REIT is said 'reet'; InvIT is said 'in-vit'.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REIT stands for Real Estate Investment Trust. InvIT stands for Infrastructure Investment Trust. Both are trusts registered with SEBI, not companies, so the investor holds units and not shares. The 90% is a share of whatever net cash there is; it is not a fixed amount.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SPV means special purpose vehicle. A REIT's SPV must hold at least 80% of its assets directly in properties; an InvIT's, 90% in projects, with the trust holding at least 51%. Neither may invest in other SPVs. Cash moves up the chain: tenant or user pays the SPV, the SPV pays the trust, the trust pays unit holders. An InvIT also has a project manager.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Return to the opening question: a public REIT or InvIT issue can be applied for with ₹10,000 to ₹15,000, and one unit can be bought on the exchange. SM REIT means small and medium REIT. Exceptions: an InvIT may borrow above 49% only with a AAA issuer rating and further conditions; above 25%, both need a credit rating and unit holders' approval. A privately placed InvIT is a different product: minimum investment ₹25 lakh, trading lot ₹25 lakh, payout at least once a year.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Net distributable cash flow is the cash left after the trust and its SPVs meet expenses, interest, tax and other items SEBI lists. The trust may distribute more than 90%. The split into interest, dividend and repayment differs from trust to trust and from one period to the next; the 50/30/20 split is assumed only to set up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slide 5 illustration: ₹540 of interest is taxed at slab rate, ₹324 of dividend is exempt, and ₹216 lowers the cost of the units. The rules are in section 223 and Schedule V of the Income-tax Act, 2025. We explain the rule and do not give tax advice; a client should ask a tax professional. Non-residents face different rates.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REIT holdings that debt schemes held on 31 December 2025 were allowed to stay, and fund houses were encouraged to sell them down over time. The circular also asked AMFI to include REITs in its list that sorts scrips by market capitalisation. A specialised investment fund (SIF) is a SEBI-regulated product offered by fund houses with a higher minimum investment. The reclassification is about how funds count their holdings; it does not change what a REIT 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Registered does not mean listed: a trust registers first and issues units later. In July 2021 SEBI's board note counted 15 registered InvITs and 3 listed REITs, so both lists have grown. From April to August 2026 the same SEBI page shows ₹6,005 crore raised by REITs and ₹4,839.32 crore by InvITs. Do not quote unit prices or yields of any trust. Refresh these at each month-end, using market figures that are at least 30 days old.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August 2014 SEBI's board set the minimum subscription at ₹2 lakh for a REIT and ₹10 lakh for an InvIT. Before the July 2021 amendment it stood at ₹50,000 and ₹1 lakh, with a trading lot of 100 units. Tax has also changed more than once: the holding period and rates for units, the treatment of debt repayment, and in August 2026 the dividend exemption. SM REITs were added to the regulations in 2024.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Other points that come up. A unit can trade above or below the trust's net asset value; a REIT declares that value at least once in six months. Many infrastructure assets run on concessions that end on a set date, so part of what an InvIT pays out can be a return of the investor's own money. Units are redeemed only through a buy-back or on delisting, so the way out is to sell on the exchange.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questions for reading a document, not a checklist for picking a trust. A mutual fund distributor explains what the structure is and where the facts are published; direct REIT and InvIT units are bought through a stock broker and a demat account, not through us. Do not compare the payout of a trust with a deposit rate: one is variable and market-linked, the other is a contracted rate.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Q1: 90% of ₹50 crore = ₹45 crore. ₹45 crore ÷ 20 crore units = ₹2.25 for each unit.
Q2: The REIT units count as equity-related instruments. The InvIT units remain hybrid instruments. Source: SEBI circular of 28 November 2025.
Q3: The 90% is a share of the trust's net distributable cash flow, which can rise or fall. The unit price also moves on the exchange. Each part of the payout is taxed by its own rule. Returns are not assured.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004-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256032" cy="5143500"/>
          </a:xfrm>
          <a:prstGeom prst="rect">
            <a:avLst/>
          </a:prstGeom>
          <a:solidFill>
            <a:schemeClr val="accent1"/>
          </a:solidFill>
          <a:ln/>
        </p:spPr>
      </p:sp>
      <p:pic>
        <p:nvPicPr>
          <p:cNvPr id="3"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685800" y="457200"/>
            <a:ext cx="1289304" cy="731520"/>
          </a:xfrm>
          <a:prstGeom prst="rect">
            <a:avLst/>
          </a:prstGeom>
        </p:spPr>
      </p:pic>
      <p:sp>
        <p:nvSpPr>
          <p:cNvPr id="4" name="Text 1"/>
          <p:cNvSpPr/>
          <p:nvPr>
            <p:ph idx="102" type="title" hasCustomPrompt="1"/>
          </p:nvPr>
        </p:nvSpPr>
        <p:spPr>
          <a:xfrm>
            <a:off x="685800" y="1783080"/>
            <a:ext cx="7589520" cy="1371600"/>
          </a:xfrm>
          <a:prstGeom prst="rect">
            <a:avLst/>
          </a:prstGeom>
          <a:noFill/>
          <a:ln/>
        </p:spPr>
        <p:txBody>
          <a:bodyPr wrap="square" rtlCol="0"/>
          <a:lstStyle>
            <a:lvl1pPr algn="l" indent="0" marL="0">
              <a:buNone/>
              <a:defRPr lang="en-US" sz="4200" b="1" dirty="0">
                <a:solidFill>
                  <a:schemeClr val="tx1"/>
                </a:solidFill>
              </a:defRPr>
            </a:lvl1pPr>
          </a:lstStyle>
          <a:p>
            <a:pPr algn="l" indent="0" marL="0">
              <a:buNone/>
            </a:pPr>
            <a:endParaRPr lang="en-US" sz="4200" dirty="0"/>
          </a:p>
        </p:txBody>
      </p:sp>
      <p:sp>
        <p:nvSpPr>
          <p:cNvPr id="5" name="Text 1"/>
          <p:cNvSpPr/>
          <p:nvPr>
            <p:ph idx="103" type="body" hasCustomPrompt="1"/>
          </p:nvPr>
        </p:nvSpPr>
        <p:spPr>
          <a:xfrm>
            <a:off x="685800" y="3200400"/>
            <a:ext cx="6949440" cy="822960"/>
          </a:xfrm>
          <a:prstGeom prst="rect">
            <a:avLst/>
          </a:prstGeom>
          <a:noFill/>
          <a:ln/>
        </p:spPr>
        <p:txBody>
          <a:bodyPr wrap="square" rtlCol="0"/>
          <a:lstStyle>
            <a:lvl1pPr algn="l" indent="0" marL="0">
              <a:buNone/>
              <a:defRPr lang="en-US" sz="1800" dirty="0">
                <a:solidFill>
                  <a:schemeClr val="accent6"/>
                </a:solidFill>
              </a:defRPr>
            </a:lvl1pPr>
          </a:lstStyle>
          <a:p>
            <a:pPr algn="l" indent="0" marL="0">
              <a:buNone/>
            </a:pPr>
            <a:endParaRPr lang="en-US" sz="18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rtlCol="0"/>
          <a:lstStyle>
            <a:lvl1pPr algn="l" indent="0" marL="0">
              <a:buNone/>
              <a:defRPr lang="en-US" sz="2800" b="1" dirty="0">
                <a:solidFill>
                  <a:schemeClr val="tx1"/>
                </a:solidFill>
              </a:defRPr>
            </a:lvl1pPr>
          </a:lstStyle>
          <a:p>
            <a:pPr algn="l" indent="0" marL="0">
              <a:buNone/>
            </a:pPr>
            <a:endParaRPr lang="en-US" sz="2800" dirty="0"/>
          </a:p>
        </p:txBody>
      </p:sp>
      <p:pic>
        <p:nvPicPr>
          <p:cNvPr id="3"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7882128" y="274320"/>
            <a:ext cx="804672" cy="457200"/>
          </a:xfrm>
          <a:prstGeom prst="rect">
            <a:avLst/>
          </a:prstGeom>
        </p:spPr>
      </p:pic>
      <p:sp>
        <p:nvSpPr>
          <p:cNvPr id="4" name="Text 0"/>
          <p:cNvSpPr/>
          <p:nvPr/>
        </p:nvSpPr>
        <p:spPr>
          <a:xfrm>
            <a:off x="457200" y="4754880"/>
            <a:ext cx="7132320" cy="228600"/>
          </a:xfrm>
          <a:prstGeom prst="rect">
            <a:avLst/>
          </a:prstGeom>
          <a:noFill/>
          <a:ln/>
        </p:spPr>
        <p:txBody>
          <a:bodyPr wrap="square" lIns="0" tIns="0" rIns="0" bIns="0" rtlCol="0" anchor="ctr"/>
          <a:lstStyle/>
          <a:p>
            <a:pPr indent="0" marL="0">
              <a:buNone/>
            </a:pPr>
            <a:r>
              <a:rPr lang="en-US" sz="1000" dirty="0">
                <a:solidFill>
                  <a:schemeClr val="accent6"/>
                </a:solidFill>
              </a:rPr>
              <a:t>Trustner Learning Series  ·  For training and education only. Not investment advice.</a:t>
            </a:r>
            <a:endParaRPr lang="en-US" sz="10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TATEMENT">
    <p:bg>
      <p:bgPr>
        <a:solidFill>
          <a:schemeClr val="bg2"/>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731520" y="914400"/>
            <a:ext cx="7680960" cy="1920240"/>
          </a:xfrm>
          <a:prstGeom prst="rect">
            <a:avLst/>
          </a:prstGeom>
          <a:noFill/>
          <a:ln/>
        </p:spPr>
        <p:txBody>
          <a:bodyPr wrap="square" rtlCol="0"/>
          <a:lstStyle>
            <a:lvl1pPr algn="l" indent="0" marL="0">
              <a:buNone/>
              <a:defRPr lang="en-US" sz="3400" b="1" dirty="0">
                <a:solidFill>
                  <a:schemeClr val="tx1"/>
                </a:solidFill>
              </a:defRPr>
            </a:lvl1pPr>
          </a:lstStyle>
          <a:p>
            <a:pPr algn="l" indent="0" marL="0">
              <a:buNone/>
            </a:pPr>
            <a:endParaRPr lang="en-US" sz="3400" dirty="0"/>
          </a:p>
        </p:txBody>
      </p:sp>
      <p:sp>
        <p:nvSpPr>
          <p:cNvPr id="3" name="Text 0"/>
          <p:cNvSpPr/>
          <p:nvPr>
            <p:ph idx="101" type="body" hasCustomPrompt="1"/>
          </p:nvPr>
        </p:nvSpPr>
        <p:spPr>
          <a:xfrm>
            <a:off x="731520" y="3108960"/>
            <a:ext cx="7498080" cy="1280160"/>
          </a:xfrm>
          <a:prstGeom prst="rect">
            <a:avLst/>
          </a:prstGeom>
          <a:noFill/>
          <a:ln/>
        </p:spPr>
        <p:txBody>
          <a:bodyPr wrap="square" rtlCol="0"/>
          <a:lstStyle>
            <a:lvl1pPr algn="l" indent="0" marL="0">
              <a:buNone/>
              <a:defRPr lang="en-US" sz="1800" dirty="0">
                <a:solidFill>
                  <a:schemeClr val="accent6"/>
                </a:solidFill>
              </a:defRPr>
            </a:lvl1pPr>
          </a:lstStyle>
          <a:p>
            <a:pPr algn="l" indent="0" marL="0">
              <a:buNone/>
            </a:pPr>
            <a:endParaRPr lang="en-US" sz="1800" dirty="0"/>
          </a:p>
        </p:txBody>
      </p:sp>
      <p:pic>
        <p:nvPicPr>
          <p:cNvPr id="4"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7882128" y="274320"/>
            <a:ext cx="804672" cy="457200"/>
          </a:xfrm>
          <a:prstGeom prst="rect">
            <a:avLst/>
          </a:prstGeom>
        </p:spPr>
      </p:pic>
      <p:sp>
        <p:nvSpPr>
          <p:cNvPr id="5" name="Text 0"/>
          <p:cNvSpPr/>
          <p:nvPr/>
        </p:nvSpPr>
        <p:spPr>
          <a:xfrm>
            <a:off x="457200" y="4754880"/>
            <a:ext cx="7132320" cy="228600"/>
          </a:xfrm>
          <a:prstGeom prst="rect">
            <a:avLst/>
          </a:prstGeom>
          <a:noFill/>
          <a:ln/>
        </p:spPr>
        <p:txBody>
          <a:bodyPr wrap="square" lIns="0" tIns="0" rIns="0" bIns="0" rtlCol="0" anchor="ctr"/>
          <a:lstStyle/>
          <a:p>
            <a:pPr indent="0" marL="0">
              <a:buNone/>
            </a:pPr>
            <a:r>
              <a:rPr lang="en-US" sz="1000" dirty="0">
                <a:solidFill>
                  <a:schemeClr val="accent6"/>
                </a:solidFill>
              </a:rPr>
              <a:t>Trustner Learning Series  ·  For training and education only. Not investment advice.</a:t>
            </a:r>
            <a:endParaRPr lang="en-US" sz="10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1004</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slideLayout" Target="../slideLayouts/slideLayout3.xml"/><Relationship Id="rId6"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slideLayout" Target="../slideLayouts/slideLayout3.xml"/><Relationship Id="rId5"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slideLayout" Target="../slideLayouts/slideLayout3.xml"/><Relationship Id="rId6"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685800" y="1417320"/>
            <a:ext cx="7315200" cy="274320"/>
          </a:xfrm>
          <a:prstGeom prst="rect">
            <a:avLst/>
          </a:prstGeom>
          <a:noFill/>
          <a:ln/>
        </p:spPr>
        <p:txBody>
          <a:bodyPr wrap="square" lIns="0" tIns="0" rIns="0" bIns="0" rtlCol="0" anchor="t"/>
          <a:lstStyle/>
          <a:p>
            <a:pPr indent="0" marL="0">
              <a:buNone/>
            </a:pPr>
            <a:r>
              <a:rPr lang="en-US" sz="1200" b="1" spc="200" kern="0" dirty="0">
                <a:solidFill>
                  <a:schemeClr val="accent2"/>
                </a:solidFill>
                <a:latin typeface="Calibri" pitchFamily="34" charset="0"/>
                <a:ea typeface="Calibri" pitchFamily="34" charset="-122"/>
                <a:cs typeface="Calibri" pitchFamily="34" charset="-120"/>
              </a:rPr>
              <a:t>EQUITY MARKET</a:t>
            </a:r>
            <a:endParaRPr lang="en-US" sz="1200" dirty="0"/>
          </a:p>
        </p:txBody>
      </p:sp>
      <p:sp>
        <p:nvSpPr>
          <p:cNvPr id="3" name="Text 1"/>
          <p:cNvSpPr/>
          <p:nvPr>
            <p:ph idx="102" type="title" hasCustomPrompt="1"/>
          </p:nvPr>
        </p:nvSpPr>
        <p:spPr>
          <a:xfrm>
            <a:off x="685800" y="1783080"/>
            <a:ext cx="7589520" cy="1371600"/>
          </a:xfrm>
          <a:prstGeom prst="rect">
            <a:avLst/>
          </a:prstGeom>
          <a:noFill/>
          <a:ln/>
        </p:spPr>
        <p:txBody>
          <a:bodyPr wrap="square" lIns="0" tIns="0" rIns="0" bIns="0" rtlCol="0" anchor="t"/>
          <a:lstStyle/>
          <a:p>
            <a:pPr algn="l" indent="0" marL="0">
              <a:buNone/>
            </a:pPr>
            <a:r>
              <a:rPr lang="en-US" sz="4200" b="1" dirty="0">
                <a:solidFill>
                  <a:schemeClr val="tx1"/>
                </a:solidFill>
              </a:rPr>
              <a:t>REITs and InvITs</a:t>
            </a:r>
            <a:endParaRPr lang="en-US" sz="4200" dirty="0"/>
          </a:p>
        </p:txBody>
      </p:sp>
      <p:sp>
        <p:nvSpPr>
          <p:cNvPr id="4" name="Text 1"/>
          <p:cNvSpPr/>
          <p:nvPr>
            <p:ph idx="103" type="body" hasCustomPrompt="1"/>
          </p:nvPr>
        </p:nvSpPr>
        <p:spPr>
          <a:xfrm>
            <a:off x="685800" y="3200400"/>
            <a:ext cx="6949440" cy="822960"/>
          </a:xfrm>
          <a:prstGeom prst="rect">
            <a:avLst/>
          </a:prstGeom>
          <a:noFill/>
          <a:ln/>
        </p:spPr>
        <p:txBody>
          <a:bodyPr wrap="square" lIns="0" tIns="0" rIns="0" bIns="0" rtlCol="0" anchor="t"/>
          <a:lstStyle/>
          <a:p>
            <a:pPr algn="l" indent="0" marL="0">
              <a:buNone/>
            </a:pPr>
            <a:r>
              <a:rPr lang="en-US" sz="1800" dirty="0">
                <a:solidFill>
                  <a:schemeClr val="accent6"/>
                </a:solidFill>
              </a:rPr>
              <a:t>Listed trusts that own rent-earning buildings or fee-earning infrastructure and pass on most of the cash</a:t>
            </a:r>
            <a:endParaRPr lang="en-US" sz="1800" dirty="0"/>
          </a:p>
        </p:txBody>
      </p:sp>
      <p:sp>
        <p:nvSpPr>
          <p:cNvPr id="5" name="Text 3"/>
          <p:cNvSpPr/>
          <p:nvPr/>
        </p:nvSpPr>
        <p:spPr>
          <a:xfrm>
            <a:off x="685800" y="4343400"/>
            <a:ext cx="7589520" cy="274320"/>
          </a:xfrm>
          <a:prstGeom prst="rect">
            <a:avLst/>
          </a:prstGeom>
          <a:noFill/>
          <a:ln/>
        </p:spPr>
        <p:txBody>
          <a:bodyPr wrap="square" lIns="0" tIns="0" rIns="0" bIns="0" rtlCol="0" anchor="t"/>
          <a:lstStyle/>
          <a:p>
            <a:pPr indent="0" marL="0">
              <a:buNone/>
            </a:pPr>
            <a:r>
              <a:rPr lang="en-US" sz="1200" dirty="0">
                <a:solidFill>
                  <a:schemeClr val="accent6"/>
                </a:solidFill>
                <a:latin typeface="Calibri" pitchFamily="34" charset="0"/>
                <a:ea typeface="Calibri" pitchFamily="34" charset="-122"/>
                <a:cs typeface="Calibri" pitchFamily="34" charset="-120"/>
              </a:rPr>
              <a:t>Rules and counts as on 11 October 2026</a:t>
            </a:r>
            <a:endParaRPr lang="en-US" sz="1200" dirty="0"/>
          </a:p>
        </p:txBody>
      </p:sp>
      <p:sp>
        <p:nvSpPr>
          <p:cNvPr id="6" name="Text 4"/>
          <p:cNvSpPr/>
          <p:nvPr/>
        </p:nvSpPr>
        <p:spPr>
          <a:xfrm>
            <a:off x="685800" y="4645152"/>
            <a:ext cx="7589520" cy="228600"/>
          </a:xfrm>
          <a:prstGeom prst="rect">
            <a:avLst/>
          </a:prstGeom>
          <a:noFill/>
          <a:ln/>
        </p:spPr>
        <p:txBody>
          <a:bodyPr wrap="square" lIns="0" tIns="0" rIns="0" bIns="0" rtlCol="0" anchor="t"/>
          <a:lstStyle/>
          <a:p>
            <a:pPr indent="0" marL="0">
              <a:buNone/>
            </a:pPr>
            <a:r>
              <a:rPr lang="en-US" sz="1000" dirty="0">
                <a:solidFill>
                  <a:schemeClr val="accent6"/>
                </a:solidFill>
                <a:latin typeface="Calibri" pitchFamily="34" charset="0"/>
                <a:ea typeface="Calibri" pitchFamily="34" charset="-122"/>
                <a:cs typeface="Calibri" pitchFamily="34" charset="-120"/>
              </a:rPr>
              <a:t>For training and education only. Not investment advice.</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ph idx="100" type="title" hasCustomPrompt="1"/>
          </p:nvPr>
        </p:nvSpPr>
        <p:spPr>
          <a:xfrm>
            <a:off x="731520" y="914400"/>
            <a:ext cx="7680960" cy="1920240"/>
          </a:xfrm>
          <a:prstGeom prst="rect">
            <a:avLst/>
          </a:prstGeom>
          <a:noFill/>
          <a:ln/>
        </p:spPr>
        <p:txBody>
          <a:bodyPr wrap="square" lIns="0" tIns="0" rIns="0" bIns="0" rtlCol="0" anchor="b"/>
          <a:lstStyle/>
          <a:p>
            <a:pPr algn="l" indent="0" marL="0">
              <a:buNone/>
            </a:pPr>
            <a:r>
              <a:rPr lang="en-US" sz="3400" b="1" dirty="0">
                <a:solidFill>
                  <a:schemeClr val="tx1"/>
                </a:solidFill>
              </a:rPr>
              <a:t>A REIT or an InvIT lets many investors share the income of large assets through units traded on an exchange.</a:t>
            </a:r>
            <a:endParaRPr lang="en-US" sz="3400" dirty="0"/>
          </a:p>
        </p:txBody>
      </p:sp>
      <p:sp>
        <p:nvSpPr>
          <p:cNvPr id="3" name="Text 0"/>
          <p:cNvSpPr/>
          <p:nvPr>
            <p:ph idx="101" type="body" hasCustomPrompt="1"/>
          </p:nvPr>
        </p:nvSpPr>
        <p:spPr>
          <a:xfrm>
            <a:off x="731520" y="3108960"/>
            <a:ext cx="7498080" cy="1280160"/>
          </a:xfrm>
          <a:prstGeom prst="rect">
            <a:avLst/>
          </a:prstGeom>
          <a:noFill/>
          <a:ln/>
        </p:spPr>
        <p:txBody>
          <a:bodyPr wrap="square" lIns="0" tIns="0" rIns="0" bIns="0" rtlCol="0" anchor="t"/>
          <a:lstStyle/>
          <a:p>
            <a:pPr algn="l" indent="0" marL="0">
              <a:buNone/>
            </a:pPr>
            <a:r>
              <a:rPr lang="en-US" sz="1800" dirty="0">
                <a:solidFill>
                  <a:schemeClr val="accent6"/>
                </a:solidFill>
              </a:rPr>
              <a:t>The trust owns the buildings or the infrastructure and collects rent or usage charges. SEBI's rules require it to pass on at least 90% of its net cash. Returns are not assured.</a:t>
            </a:r>
            <a:endParaRPr lang="en-US" sz="18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Who does what in the structure</a:t>
            </a:r>
            <a:endParaRPr lang="en-US" sz="2800" dirty="0"/>
          </a:p>
        </p:txBody>
      </p:sp>
      <p:sp>
        <p:nvSpPr>
          <p:cNvPr id="4" name="Text 1"/>
          <p:cNvSpPr/>
          <p:nvPr/>
        </p:nvSpPr>
        <p:spPr>
          <a:xfrm>
            <a:off x="457200" y="1097280"/>
            <a:ext cx="8229600" cy="548640"/>
          </a:xfrm>
          <a:prstGeom prst="rect">
            <a:avLst/>
          </a:prstGeom>
          <a:noFill/>
          <a:ln/>
        </p:spPr>
        <p:txBody>
          <a:bodyPr wrap="square" lIns="0" tIns="0" rIns="0" bIns="0" rtlCol="0" anchor="t"/>
          <a:lstStyle/>
          <a:p>
            <a:pPr indent="0" marL="0">
              <a:buNone/>
            </a:pPr>
            <a:r>
              <a:rPr lang="en-US" sz="1500" dirty="0">
                <a:solidFill>
                  <a:schemeClr val="accent6"/>
                </a:solidFill>
                <a:latin typeface="Calibri" pitchFamily="34" charset="0"/>
                <a:ea typeface="Calibri" pitchFamily="34" charset="-122"/>
                <a:cs typeface="Calibri" pitchFamily="34" charset="-120"/>
              </a:rPr>
              <a:t>SEBI names the parties; this is the REIT wording. An InvIT adds a project manager; SPV rules differ.</a:t>
            </a:r>
            <a:endParaRPr lang="en-US" sz="1500" dirty="0"/>
          </a:p>
        </p:txBody>
      </p:sp>
      <p:sp>
        <p:nvSpPr>
          <p:cNvPr id="5" name="Shape 2"/>
          <p:cNvSpPr/>
          <p:nvPr/>
        </p:nvSpPr>
        <p:spPr>
          <a:xfrm>
            <a:off x="457200" y="1737360"/>
            <a:ext cx="1885950" cy="2487168"/>
          </a:xfrm>
          <a:prstGeom prst="roundRect">
            <a:avLst>
              <a:gd name="adj" fmla="val 2909"/>
            </a:avLst>
          </a:prstGeom>
          <a:solidFill>
            <a:srgbClr val="FFFFFF"/>
          </a:solidFill>
          <a:ln w="9525">
            <a:solidFill>
              <a:schemeClr val="accent5"/>
            </a:solidFill>
            <a:prstDash val="solid"/>
          </a:ln>
        </p:spPr>
      </p:sp>
      <p:sp>
        <p:nvSpPr>
          <p:cNvPr id="6" name="Shape 3"/>
          <p:cNvSpPr/>
          <p:nvPr/>
        </p:nvSpPr>
        <p:spPr>
          <a:xfrm>
            <a:off x="457200" y="1737360"/>
            <a:ext cx="1885950" cy="64008"/>
          </a:xfrm>
          <a:prstGeom prst="rect">
            <a:avLst/>
          </a:prstGeom>
          <a:solidFill>
            <a:schemeClr val="accent1"/>
          </a:solidFill>
          <a:ln w="12700">
            <a:solidFill>
              <a:schemeClr val="accent1"/>
            </a:solidFill>
            <a:prstDash val="solid"/>
          </a:ln>
        </p:spPr>
      </p:sp>
      <p:pic>
        <p:nvPicPr>
          <p:cNvPr id="7" name="Image 0" descr="preencoded.png">    </p:cNvPr>
          <p:cNvPicPr>
            <a:picLocks noChangeAspect="1"/>
          </p:cNvPicPr>
          <p:nvPr/>
        </p:nvPicPr>
        <p:blipFill>
          <a:blip r:embed="rId1"/>
          <a:stretch>
            <a:fillRect/>
          </a:stretch>
        </p:blipFill>
        <p:spPr>
          <a:xfrm>
            <a:off x="685800" y="1956816"/>
            <a:ext cx="329184" cy="329184"/>
          </a:xfrm>
          <a:prstGeom prst="rect">
            <a:avLst/>
          </a:prstGeom>
        </p:spPr>
      </p:pic>
      <p:sp>
        <p:nvSpPr>
          <p:cNvPr id="8" name="Text 4"/>
          <p:cNvSpPr/>
          <p:nvPr/>
        </p:nvSpPr>
        <p:spPr>
          <a:xfrm>
            <a:off x="685800" y="2395728"/>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Sponsor</a:t>
            </a:r>
            <a:endParaRPr lang="en-US" sz="1550" dirty="0"/>
          </a:p>
        </p:txBody>
      </p:sp>
      <p:sp>
        <p:nvSpPr>
          <p:cNvPr id="9" name="Text 5"/>
          <p:cNvSpPr/>
          <p:nvPr/>
        </p:nvSpPr>
        <p:spPr>
          <a:xfrm>
            <a:off x="685800" y="2798064"/>
            <a:ext cx="1428750" cy="1316736"/>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Sets up the trust and is named as sponsor when it applies to SEBI for registration.</a:t>
            </a:r>
            <a:endParaRPr lang="en-US" sz="1250" dirty="0"/>
          </a:p>
        </p:txBody>
      </p:sp>
      <p:sp>
        <p:nvSpPr>
          <p:cNvPr id="10" name="Shape 6"/>
          <p:cNvSpPr/>
          <p:nvPr/>
        </p:nvSpPr>
        <p:spPr>
          <a:xfrm>
            <a:off x="2571750" y="1737360"/>
            <a:ext cx="1885950" cy="2487168"/>
          </a:xfrm>
          <a:prstGeom prst="roundRect">
            <a:avLst>
              <a:gd name="adj" fmla="val 2909"/>
            </a:avLst>
          </a:prstGeom>
          <a:solidFill>
            <a:srgbClr val="FFFFFF"/>
          </a:solidFill>
          <a:ln w="9525">
            <a:solidFill>
              <a:schemeClr val="accent5"/>
            </a:solidFill>
            <a:prstDash val="solid"/>
          </a:ln>
        </p:spPr>
      </p:sp>
      <p:sp>
        <p:nvSpPr>
          <p:cNvPr id="11" name="Shape 7"/>
          <p:cNvSpPr/>
          <p:nvPr/>
        </p:nvSpPr>
        <p:spPr>
          <a:xfrm>
            <a:off x="2571750" y="1737360"/>
            <a:ext cx="1885950" cy="64008"/>
          </a:xfrm>
          <a:prstGeom prst="rect">
            <a:avLst/>
          </a:prstGeom>
          <a:solidFill>
            <a:schemeClr val="accent2"/>
          </a:solidFill>
          <a:ln w="12700">
            <a:solidFill>
              <a:schemeClr val="accent2"/>
            </a:solidFill>
            <a:prstDash val="solid"/>
          </a:ln>
        </p:spPr>
      </p:sp>
      <p:pic>
        <p:nvPicPr>
          <p:cNvPr id="12" name="Image 1" descr="preencoded.png">    </p:cNvPr>
          <p:cNvPicPr>
            <a:picLocks noChangeAspect="1"/>
          </p:cNvPicPr>
          <p:nvPr/>
        </p:nvPicPr>
        <p:blipFill>
          <a:blip r:embed="rId2"/>
          <a:stretch>
            <a:fillRect/>
          </a:stretch>
        </p:blipFill>
        <p:spPr>
          <a:xfrm>
            <a:off x="2800350" y="1956816"/>
            <a:ext cx="329184" cy="329184"/>
          </a:xfrm>
          <a:prstGeom prst="rect">
            <a:avLst/>
          </a:prstGeom>
        </p:spPr>
      </p:pic>
      <p:sp>
        <p:nvSpPr>
          <p:cNvPr id="13" name="Text 8"/>
          <p:cNvSpPr/>
          <p:nvPr/>
        </p:nvSpPr>
        <p:spPr>
          <a:xfrm>
            <a:off x="2800350" y="2395728"/>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Trustee</a:t>
            </a:r>
            <a:endParaRPr lang="en-US" sz="1550" dirty="0"/>
          </a:p>
        </p:txBody>
      </p:sp>
      <p:sp>
        <p:nvSpPr>
          <p:cNvPr id="14" name="Text 9"/>
          <p:cNvSpPr/>
          <p:nvPr/>
        </p:nvSpPr>
        <p:spPr>
          <a:xfrm>
            <a:off x="2800350" y="2798064"/>
            <a:ext cx="1428750" cy="1316736"/>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Holds the trust's assets in trust for the benefit of the unit holders.</a:t>
            </a:r>
            <a:endParaRPr lang="en-US" sz="1250" dirty="0"/>
          </a:p>
        </p:txBody>
      </p:sp>
      <p:sp>
        <p:nvSpPr>
          <p:cNvPr id="15" name="Shape 10"/>
          <p:cNvSpPr/>
          <p:nvPr/>
        </p:nvSpPr>
        <p:spPr>
          <a:xfrm>
            <a:off x="4686300" y="1737360"/>
            <a:ext cx="1885950" cy="2487168"/>
          </a:xfrm>
          <a:prstGeom prst="roundRect">
            <a:avLst>
              <a:gd name="adj" fmla="val 2909"/>
            </a:avLst>
          </a:prstGeom>
          <a:solidFill>
            <a:srgbClr val="FFFFFF"/>
          </a:solidFill>
          <a:ln w="9525">
            <a:solidFill>
              <a:schemeClr val="accent5"/>
            </a:solidFill>
            <a:prstDash val="solid"/>
          </a:ln>
        </p:spPr>
      </p:sp>
      <p:sp>
        <p:nvSpPr>
          <p:cNvPr id="16" name="Shape 11"/>
          <p:cNvSpPr/>
          <p:nvPr/>
        </p:nvSpPr>
        <p:spPr>
          <a:xfrm>
            <a:off x="4686300" y="1737360"/>
            <a:ext cx="1885950" cy="64008"/>
          </a:xfrm>
          <a:prstGeom prst="rect">
            <a:avLst/>
          </a:prstGeom>
          <a:solidFill>
            <a:schemeClr val="accent3"/>
          </a:solidFill>
          <a:ln w="12700">
            <a:solidFill>
              <a:schemeClr val="accent3"/>
            </a:solidFill>
            <a:prstDash val="solid"/>
          </a:ln>
        </p:spPr>
      </p:sp>
      <p:pic>
        <p:nvPicPr>
          <p:cNvPr id="17" name="Image 2" descr="preencoded.png">    </p:cNvPr>
          <p:cNvPicPr>
            <a:picLocks noChangeAspect="1"/>
          </p:cNvPicPr>
          <p:nvPr/>
        </p:nvPicPr>
        <p:blipFill>
          <a:blip r:embed="rId3"/>
          <a:stretch>
            <a:fillRect/>
          </a:stretch>
        </p:blipFill>
        <p:spPr>
          <a:xfrm>
            <a:off x="4914900" y="1956816"/>
            <a:ext cx="329184" cy="329184"/>
          </a:xfrm>
          <a:prstGeom prst="rect">
            <a:avLst/>
          </a:prstGeom>
        </p:spPr>
      </p:pic>
      <p:sp>
        <p:nvSpPr>
          <p:cNvPr id="18" name="Text 12"/>
          <p:cNvSpPr/>
          <p:nvPr/>
        </p:nvSpPr>
        <p:spPr>
          <a:xfrm>
            <a:off x="4914900" y="2395728"/>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Manager</a:t>
            </a:r>
            <a:endParaRPr lang="en-US" sz="1550" dirty="0"/>
          </a:p>
        </p:txBody>
      </p:sp>
      <p:sp>
        <p:nvSpPr>
          <p:cNvPr id="19" name="Text 13"/>
          <p:cNvSpPr/>
          <p:nvPr/>
        </p:nvSpPr>
        <p:spPr>
          <a:xfrm>
            <a:off x="4914900" y="2798064"/>
            <a:ext cx="1428750" cy="1316736"/>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Manages the assets and investments and runs day-to-day operations. An InvIT calls it the investment manager.</a:t>
            </a:r>
            <a:endParaRPr lang="en-US" sz="1250" dirty="0"/>
          </a:p>
        </p:txBody>
      </p:sp>
      <p:sp>
        <p:nvSpPr>
          <p:cNvPr id="20" name="Shape 14"/>
          <p:cNvSpPr/>
          <p:nvPr/>
        </p:nvSpPr>
        <p:spPr>
          <a:xfrm>
            <a:off x="6800850" y="1737360"/>
            <a:ext cx="1885950" cy="2487168"/>
          </a:xfrm>
          <a:prstGeom prst="roundRect">
            <a:avLst>
              <a:gd name="adj" fmla="val 2909"/>
            </a:avLst>
          </a:prstGeom>
          <a:solidFill>
            <a:srgbClr val="FFFFFF"/>
          </a:solidFill>
          <a:ln w="9525">
            <a:solidFill>
              <a:schemeClr val="accent5"/>
            </a:solidFill>
            <a:prstDash val="solid"/>
          </a:ln>
        </p:spPr>
      </p:sp>
      <p:sp>
        <p:nvSpPr>
          <p:cNvPr id="21" name="Shape 15"/>
          <p:cNvSpPr/>
          <p:nvPr/>
        </p:nvSpPr>
        <p:spPr>
          <a:xfrm>
            <a:off x="6800850" y="1737360"/>
            <a:ext cx="1885950" cy="64008"/>
          </a:xfrm>
          <a:prstGeom prst="rect">
            <a:avLst/>
          </a:prstGeom>
          <a:solidFill>
            <a:schemeClr val="accent4"/>
          </a:solidFill>
          <a:ln w="12700">
            <a:solidFill>
              <a:schemeClr val="accent4"/>
            </a:solidFill>
            <a:prstDash val="solid"/>
          </a:ln>
        </p:spPr>
      </p:sp>
      <p:pic>
        <p:nvPicPr>
          <p:cNvPr id="22" name="Image 3" descr="preencoded.png">    </p:cNvPr>
          <p:cNvPicPr>
            <a:picLocks noChangeAspect="1"/>
          </p:cNvPicPr>
          <p:nvPr/>
        </p:nvPicPr>
        <p:blipFill>
          <a:blip r:embed="rId4"/>
          <a:stretch>
            <a:fillRect/>
          </a:stretch>
        </p:blipFill>
        <p:spPr>
          <a:xfrm>
            <a:off x="7029450" y="1956816"/>
            <a:ext cx="329184" cy="329184"/>
          </a:xfrm>
          <a:prstGeom prst="rect">
            <a:avLst/>
          </a:prstGeom>
        </p:spPr>
      </p:pic>
      <p:sp>
        <p:nvSpPr>
          <p:cNvPr id="23" name="Text 16"/>
          <p:cNvSpPr/>
          <p:nvPr/>
        </p:nvSpPr>
        <p:spPr>
          <a:xfrm>
            <a:off x="7029450" y="2395728"/>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SPV</a:t>
            </a:r>
            <a:endParaRPr lang="en-US" sz="1550" dirty="0"/>
          </a:p>
        </p:txBody>
      </p:sp>
      <p:sp>
        <p:nvSpPr>
          <p:cNvPr id="24" name="Text 17"/>
          <p:cNvSpPr/>
          <p:nvPr/>
        </p:nvSpPr>
        <p:spPr>
          <a:xfrm>
            <a:off x="7029450" y="2798064"/>
            <a:ext cx="1428750" cy="1316736"/>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A company or LLP that holds the property. The trust, or its holding company, owns at least 50% of it.</a:t>
            </a:r>
            <a:endParaRPr lang="en-US" sz="1250" dirty="0"/>
          </a:p>
        </p:txBody>
      </p:sp>
      <p:sp>
        <p:nvSpPr>
          <p:cNvPr id="25" name="Text 18"/>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 SEBI (Real Estate Investment Trusts) Regulations, 2014, as amended up to 18 April 2026, regulation 2(1).</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SEBI's main rules, side by side</a:t>
            </a:r>
            <a:endParaRPr lang="en-US" sz="2800" dirty="0"/>
          </a:p>
        </p:txBody>
      </p:sp>
      <p:sp>
        <p:nvSpPr>
          <p:cNvPr id="4" name="Text 1"/>
          <p:cNvSpPr/>
          <p:nvPr/>
        </p:nvSpPr>
        <p:spPr>
          <a:xfrm>
            <a:off x="457200" y="1097280"/>
            <a:ext cx="8229600" cy="548640"/>
          </a:xfrm>
          <a:prstGeom prst="rect">
            <a:avLst/>
          </a:prstGeom>
          <a:noFill/>
          <a:ln/>
        </p:spPr>
        <p:txBody>
          <a:bodyPr wrap="square" lIns="0" tIns="0" rIns="0" bIns="0" rtlCol="0" anchor="t"/>
          <a:lstStyle/>
          <a:p>
            <a:pPr indent="0" marL="0">
              <a:buNone/>
            </a:pPr>
            <a:r>
              <a:rPr lang="en-US" sz="1500" dirty="0">
                <a:solidFill>
                  <a:schemeClr val="accent6"/>
                </a:solidFill>
                <a:latin typeface="Calibri" pitchFamily="34" charset="0"/>
                <a:ea typeface="Calibri" pitchFamily="34" charset="-122"/>
                <a:cs typeface="Calibri" pitchFamily="34" charset="-120"/>
              </a:rPr>
              <a:t>Three kinds of trust that the public can buy. Figures are from the regulations as they stand today.</a:t>
            </a:r>
            <a:endParaRPr lang="en-US" sz="1500" dirty="0"/>
          </a:p>
        </p:txBody>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457200" y="1737360"/>
          <a:ext cx="8229600" cy="914400"/>
        </p:xfrm>
        <a:graphic>
          <a:graphicData uri="http://schemas.openxmlformats.org/drawingml/2006/table">
            <a:tbl>
              <a:tblPr/>
              <a:tblGrid>
                <a:gridCol w="1554480"/>
                <a:gridCol w="2286000"/>
                <a:gridCol w="2286000"/>
                <a:gridCol w="2103120"/>
              </a:tblGrid>
              <a:tr h="411480">
                <a:tc>
                  <a:txBody>
                    <a:bodyPr/>
                    <a:lstStyle/>
                    <a:p>
                      <a:pPr indent="0" marL="0">
                        <a:buNone/>
                      </a:pPr>
                      <a:r>
                        <a:rPr lang="en-US" sz="1250" b="1" dirty="0">
                          <a:solidFill>
                            <a:srgbClr val="FFFFFF"/>
                          </a:solidFill>
                        </a:rPr>
                        <a:t>Rule</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REIT</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InvIT (public issue)</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SM REIT scheme</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r>
              <a:tr h="411480">
                <a:tc>
                  <a:txBody>
                    <a:bodyPr/>
                    <a:lstStyle/>
                    <a:p>
                      <a:pPr indent="0" marL="0">
                        <a:buNone/>
                      </a:pPr>
                      <a:r>
                        <a:rPr lang="en-US" sz="1050" b="1" dirty="0">
                          <a:solidFill>
                            <a:schemeClr val="tx1"/>
                          </a:solidFill>
                        </a:rPr>
                        <a:t>What it must hold</a:t>
                      </a:r>
                      <a:endParaRPr lang="en-US" sz="10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050" dirty="0">
                          <a:solidFill>
                            <a:schemeClr val="tx1"/>
                          </a:solidFill>
                        </a:rPr>
                        <a:t>At least 80% of asset value in completed property that earns rent or income</a:t>
                      </a:r>
                      <a:endParaRPr lang="en-US" sz="10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050" dirty="0">
                          <a:solidFill>
                            <a:schemeClr val="tx1"/>
                          </a:solidFill>
                        </a:rPr>
                        <a:t>At least 80% in completed infrastructure projects that earn revenue</a:t>
                      </a:r>
                      <a:endParaRPr lang="en-US" sz="10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050" dirty="0">
                          <a:solidFill>
                            <a:schemeClr val="tx1"/>
                          </a:solidFill>
                        </a:rPr>
                        <a:t>At least 95% in completed property that earns revenue</a:t>
                      </a:r>
                      <a:endParaRPr lang="en-US" sz="10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r h="411480">
                <a:tc>
                  <a:txBody>
                    <a:bodyPr/>
                    <a:lstStyle/>
                    <a:p>
                      <a:pPr indent="0" marL="0">
                        <a:buNone/>
                      </a:pPr>
                      <a:r>
                        <a:rPr lang="en-US" sz="1050" b="1" dirty="0">
                          <a:solidFill>
                            <a:schemeClr val="tx1"/>
                          </a:solidFill>
                        </a:rPr>
                        <a:t>Smallest application</a:t>
                      </a:r>
                      <a:endParaRPr lang="en-US" sz="10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050" dirty="0">
                          <a:solidFill>
                            <a:schemeClr val="tx1"/>
                          </a:solidFill>
                        </a:rPr>
                        <a:t>₹10,000 to ₹15,000. Trades in lots of one unit</a:t>
                      </a:r>
                      <a:endParaRPr lang="en-US" sz="10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050" dirty="0">
                          <a:solidFill>
                            <a:schemeClr val="tx1"/>
                          </a:solidFill>
                        </a:rPr>
                        <a:t>₹10,000 to ₹15,000. Trades in lots of one unit</a:t>
                      </a:r>
                      <a:endParaRPr lang="en-US" sz="10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050" dirty="0">
                          <a:solidFill>
                            <a:schemeClr val="tx1"/>
                          </a:solidFill>
                        </a:rPr>
                        <a:t>₹10 lakh. Each unit is priced at ₹10 lakh or more</a:t>
                      </a:r>
                      <a:endParaRPr lang="en-US" sz="10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r>
              <a:tr h="411480">
                <a:tc>
                  <a:txBody>
                    <a:bodyPr/>
                    <a:lstStyle/>
                    <a:p>
                      <a:pPr indent="0" marL="0">
                        <a:buNone/>
                      </a:pPr>
                      <a:r>
                        <a:rPr lang="en-US" sz="1050" b="1" dirty="0">
                          <a:solidFill>
                            <a:schemeClr val="tx1"/>
                          </a:solidFill>
                        </a:rPr>
                        <a:t>Cash to be paid out</a:t>
                      </a:r>
                      <a:endParaRPr lang="en-US" sz="10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050" dirty="0">
                          <a:solidFill>
                            <a:schemeClr val="tx1"/>
                          </a:solidFill>
                        </a:rPr>
                        <a:t>At least 90% of net distributable cash flow, at least once in six months</a:t>
                      </a:r>
                      <a:endParaRPr lang="en-US" sz="10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050" dirty="0">
                          <a:solidFill>
                            <a:schemeClr val="tx1"/>
                          </a:solidFill>
                        </a:rPr>
                        <a:t>At least 90% of net distributable cash flow, at least once in six months</a:t>
                      </a:r>
                      <a:endParaRPr lang="en-US" sz="10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050" dirty="0">
                          <a:solidFill>
                            <a:schemeClr val="tx1"/>
                          </a:solidFill>
                        </a:rPr>
                        <a:t>100% of net distributable cash flow, at least once a quarter</a:t>
                      </a:r>
                      <a:endParaRPr lang="en-US" sz="10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r h="411480">
                <a:tc>
                  <a:txBody>
                    <a:bodyPr/>
                    <a:lstStyle/>
                    <a:p>
                      <a:pPr indent="0" marL="0">
                        <a:buNone/>
                      </a:pPr>
                      <a:r>
                        <a:rPr lang="en-US" sz="1050" b="1" dirty="0">
                          <a:solidFill>
                            <a:schemeClr val="tx1"/>
                          </a:solidFill>
                        </a:rPr>
                        <a:t>Borrowing limit</a:t>
                      </a:r>
                      <a:endParaRPr lang="en-US" sz="10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050" dirty="0">
                          <a:solidFill>
                            <a:schemeClr val="tx1"/>
                          </a:solidFill>
                        </a:rPr>
                        <a:t>49% of asset value, net of cash</a:t>
                      </a:r>
                      <a:endParaRPr lang="en-US" sz="10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050" dirty="0">
                          <a:solidFill>
                            <a:schemeClr val="tx1"/>
                          </a:solidFill>
                        </a:rPr>
                        <a:t>70% of asset value, net of cash</a:t>
                      </a:r>
                      <a:endParaRPr lang="en-US" sz="10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050" dirty="0">
                          <a:solidFill>
                            <a:schemeClr val="tx1"/>
                          </a:solidFill>
                        </a:rPr>
                        <a:t>49% of scheme assets, if the scheme borrows</a:t>
                      </a:r>
                      <a:endParaRPr lang="en-US" sz="10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r>
              <a:tr h="411480">
                <a:tc>
                  <a:txBody>
                    <a:bodyPr/>
                    <a:lstStyle/>
                    <a:p>
                      <a:pPr indent="0" marL="0">
                        <a:buNone/>
                      </a:pPr>
                      <a:r>
                        <a:rPr lang="en-US" sz="1050" b="1" dirty="0">
                          <a:solidFill>
                            <a:schemeClr val="tx1"/>
                          </a:solidFill>
                        </a:rPr>
                        <a:t>Smallest asset size</a:t>
                      </a:r>
                      <a:endParaRPr lang="en-US" sz="10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050" dirty="0">
                          <a:solidFill>
                            <a:schemeClr val="tx1"/>
                          </a:solidFill>
                        </a:rPr>
                        <a:t>₹500 crore before a first issue</a:t>
                      </a:r>
                      <a:endParaRPr lang="en-US" sz="10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050" dirty="0">
                          <a:solidFill>
                            <a:schemeClr val="tx1"/>
                          </a:solidFill>
                        </a:rPr>
                        <a:t>₹500 crore before a first issue</a:t>
                      </a:r>
                      <a:endParaRPr lang="en-US" sz="10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050" dirty="0">
                          <a:solidFill>
                            <a:schemeClr val="tx1"/>
                          </a:solidFill>
                        </a:rPr>
                        <a:t>₹50 crore for each scheme</a:t>
                      </a:r>
                      <a:endParaRPr lang="en-US" sz="10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bl>
          </a:graphicData>
        </a:graphic>
      </p:graphicFrame>
      <p:sp>
        <p:nvSpPr>
          <p:cNvPr id="6" name="Text 2"/>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 SEBI REIT Regulations, 2014 (amended up to 18 April 2026) and SEBI InvIT Regulations, 2014 (amended up to 17 April 2026).</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From net cash to cash per unit</a:t>
            </a:r>
            <a:endParaRPr lang="en-US" sz="2800" dirty="0"/>
          </a:p>
        </p:txBody>
      </p:sp>
      <p:sp>
        <p:nvSpPr>
          <p:cNvPr id="4" name="Shape 1"/>
          <p:cNvSpPr/>
          <p:nvPr/>
        </p:nvSpPr>
        <p:spPr>
          <a:xfrm>
            <a:off x="457200" y="1188720"/>
            <a:ext cx="2834640" cy="2487168"/>
          </a:xfrm>
          <a:prstGeom prst="roundRect">
            <a:avLst>
              <a:gd name="adj" fmla="val 2206"/>
            </a:avLst>
          </a:prstGeom>
          <a:solidFill>
            <a:schemeClr val="bg2"/>
          </a:solidFill>
          <a:ln w="9525">
            <a:solidFill>
              <a:schemeClr val="accent5"/>
            </a:solidFill>
            <a:prstDash val="solid"/>
          </a:ln>
        </p:spPr>
      </p:sp>
      <p:sp>
        <p:nvSpPr>
          <p:cNvPr id="5" name="Text 2"/>
          <p:cNvSpPr/>
          <p:nvPr/>
        </p:nvSpPr>
        <p:spPr>
          <a:xfrm>
            <a:off x="658368" y="1325880"/>
            <a:ext cx="2468880" cy="274320"/>
          </a:xfrm>
          <a:prstGeom prst="rect">
            <a:avLst/>
          </a:prstGeom>
          <a:noFill/>
          <a:ln/>
        </p:spPr>
        <p:txBody>
          <a:bodyPr wrap="square" lIns="0" tIns="0" rIns="0" bIns="0" rtlCol="0" anchor="t"/>
          <a:lstStyle/>
          <a:p>
            <a:pPr indent="0" marL="0">
              <a:buNone/>
            </a:pPr>
            <a:r>
              <a:rPr lang="en-US" sz="1200" b="1" spc="100" kern="0" dirty="0">
                <a:solidFill>
                  <a:schemeClr val="accent2"/>
                </a:solidFill>
                <a:latin typeface="Calibri" pitchFamily="34" charset="0"/>
                <a:ea typeface="Calibri" pitchFamily="34" charset="-122"/>
                <a:cs typeface="Calibri" pitchFamily="34" charset="-120"/>
              </a:rPr>
              <a:t>AN INVENTED TRUST</a:t>
            </a:r>
            <a:endParaRPr lang="en-US" sz="1200" dirty="0"/>
          </a:p>
        </p:txBody>
      </p:sp>
      <p:sp>
        <p:nvSpPr>
          <p:cNvPr id="6" name="Text 3"/>
          <p:cNvSpPr/>
          <p:nvPr/>
        </p:nvSpPr>
        <p:spPr>
          <a:xfrm>
            <a:off x="658368" y="1645920"/>
            <a:ext cx="2468880" cy="1965960"/>
          </a:xfrm>
          <a:prstGeom prst="rect">
            <a:avLst/>
          </a:prstGeom>
          <a:noFill/>
          <a:ln/>
        </p:spPr>
        <p:txBody>
          <a:bodyPr wrap="square" lIns="0" tIns="0" rIns="0" bIns="0" rtlCol="0" anchor="t"/>
          <a:lstStyle/>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The trust has 10 crore units.</a:t>
            </a:r>
            <a:endParaRPr lang="en-US" sz="1300" dirty="0"/>
          </a:p>
          <a:p>
            <a:pPr indent="0" marL="0">
              <a:spcAft>
                <a:spcPts val="500"/>
              </a:spcAft>
              <a:buNone/>
            </a:pPr>
            <a:endParaRPr lang="en-US" sz="1300" dirty="0"/>
          </a:p>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Net distributable cash flow for the half-year: ₹60 crore.</a:t>
            </a:r>
            <a:endParaRPr lang="en-US" sz="1300" dirty="0"/>
          </a:p>
          <a:p>
            <a:pPr indent="0" marL="0">
              <a:spcAft>
                <a:spcPts val="500"/>
              </a:spcAft>
              <a:buNone/>
            </a:pPr>
            <a:endParaRPr lang="en-US" sz="1300" dirty="0"/>
          </a:p>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An investor holds 200 units.</a:t>
            </a:r>
            <a:endParaRPr lang="en-US" sz="1300" dirty="0"/>
          </a:p>
        </p:txBody>
      </p:sp>
      <p:sp>
        <p:nvSpPr>
          <p:cNvPr id="7" name="Shape 4"/>
          <p:cNvSpPr/>
          <p:nvPr/>
        </p:nvSpPr>
        <p:spPr>
          <a:xfrm>
            <a:off x="3474720" y="1188720"/>
            <a:ext cx="5212080" cy="2487168"/>
          </a:xfrm>
          <a:prstGeom prst="roundRect">
            <a:avLst>
              <a:gd name="adj" fmla="val 2206"/>
            </a:avLst>
          </a:prstGeom>
          <a:solidFill>
            <a:srgbClr val="FFFFFF"/>
          </a:solidFill>
          <a:ln w="9525">
            <a:solidFill>
              <a:schemeClr val="accent5"/>
            </a:solidFill>
            <a:prstDash val="solid"/>
          </a:ln>
        </p:spPr>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3566160" y="1261872"/>
          <a:ext cx="5029200" cy="914400"/>
        </p:xfrm>
        <a:graphic>
          <a:graphicData uri="http://schemas.openxmlformats.org/drawingml/2006/table">
            <a:tbl>
              <a:tblPr/>
              <a:tblGrid>
                <a:gridCol w="411480"/>
                <a:gridCol w="4617720"/>
              </a:tblGrid>
              <a:tr h="560070">
                <a:tc>
                  <a:txBody>
                    <a:bodyPr/>
                    <a:lstStyle/>
                    <a:p>
                      <a:pPr algn="ctr" indent="0" marL="0">
                        <a:buNone/>
                      </a:pPr>
                      <a:r>
                        <a:rPr lang="en-US" sz="1300" b="1" dirty="0">
                          <a:solidFill>
                            <a:schemeClr val="accent1"/>
                          </a:solidFill>
                        </a:rPr>
                        <a:t>1</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Least the trust must distribute: 90% of ₹60 crore = ₹54 crore.</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2</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For each unit: ₹54 crore ÷ 10 crore units = ₹5.40.</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3</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For the investor: 200 units × ₹5.40 = ₹1,080 for the half-year.</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4</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The trust states what the ₹1,080 is made of. Assume 50% interest, 30% dividend, 20% repayment of debt: ₹540, ₹324 and ₹216.</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bl>
          </a:graphicData>
        </a:graphic>
      </p:graphicFrame>
      <p:sp>
        <p:nvSpPr>
          <p:cNvPr id="9" name="Shape 5"/>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10" name="Text 6"/>
          <p:cNvSpPr/>
          <p:nvPr/>
        </p:nvSpPr>
        <p:spPr>
          <a:xfrm>
            <a:off x="658368" y="3840480"/>
            <a:ext cx="7827264" cy="566928"/>
          </a:xfrm>
          <a:prstGeom prst="rect">
            <a:avLst/>
          </a:prstGeom>
          <a:noFill/>
          <a:ln/>
        </p:spPr>
        <p:txBody>
          <a:bodyPr wrap="square" lIns="0" tIns="0" rIns="0" bIns="0" rtlCol="0" anchor="ctr"/>
          <a:lstStyle/>
          <a:p>
            <a:pPr indent="0" marL="0">
              <a:buNone/>
            </a:pPr>
            <a:r>
              <a:rPr lang="en-US" sz="1400" b="1" dirty="0">
                <a:solidFill>
                  <a:srgbClr val="FFFFFF"/>
                </a:solidFill>
              </a:rPr>
              <a:t>The payout follows the cash the assets earn. If net cash falls, 90% of it is a smaller amount.</a:t>
            </a:r>
            <a:endParaRPr lang="en-US" sz="1400" dirty="0"/>
          </a:p>
        </p:txBody>
      </p:sp>
      <p:sp>
        <p:nvSpPr>
          <p:cNvPr id="11" name="Text 7"/>
          <p:cNvSpPr/>
          <p:nvPr/>
        </p:nvSpPr>
        <p:spPr>
          <a:xfrm>
            <a:off x="457200" y="4498848"/>
            <a:ext cx="8229600" cy="246888"/>
          </a:xfrm>
          <a:prstGeom prst="rect">
            <a:avLst/>
          </a:prstGeom>
          <a:noFill/>
          <a:ln/>
        </p:spPr>
        <p:txBody>
          <a:bodyPr wrap="square" lIns="0" tIns="0" rIns="0" bIns="0" rtlCol="0" anchor="t"/>
          <a:lstStyle/>
          <a:p>
            <a:pPr indent="0" marL="0">
              <a:buNone/>
            </a:pPr>
            <a:r>
              <a:rPr lang="en-US" sz="950" i="1" dirty="0">
                <a:solidFill>
                  <a:schemeClr val="accent6"/>
                </a:solidFill>
                <a:latin typeface="Calibri" pitchFamily="34" charset="0"/>
                <a:ea typeface="Calibri" pitchFamily="34" charset="-122"/>
                <a:cs typeface="Calibri" pitchFamily="34" charset="-120"/>
              </a:rPr>
              <a:t>Illustration with an invented trust and assumed figures. Not a forecast and not a view on any trust.</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How each part of the payout is taxed</a:t>
            </a:r>
            <a:endParaRPr lang="en-US" sz="2800" dirty="0"/>
          </a:p>
        </p:txBody>
      </p:sp>
      <p:sp>
        <p:nvSpPr>
          <p:cNvPr id="4" name="Text 1"/>
          <p:cNvSpPr/>
          <p:nvPr/>
        </p:nvSpPr>
        <p:spPr>
          <a:xfrm>
            <a:off x="457200" y="1097280"/>
            <a:ext cx="8229600" cy="548640"/>
          </a:xfrm>
          <a:prstGeom prst="rect">
            <a:avLst/>
          </a:prstGeom>
          <a:noFill/>
          <a:ln/>
        </p:spPr>
        <p:txBody>
          <a:bodyPr wrap="square" lIns="0" tIns="0" rIns="0" bIns="0" rtlCol="0" anchor="t"/>
          <a:lstStyle/>
          <a:p>
            <a:pPr indent="0" marL="0">
              <a:buNone/>
            </a:pPr>
            <a:r>
              <a:rPr lang="en-US" sz="1500" dirty="0">
                <a:solidFill>
                  <a:schemeClr val="accent6"/>
                </a:solidFill>
                <a:latin typeface="Calibri" pitchFamily="34" charset="0"/>
                <a:ea typeface="Calibri" pitchFamily="34" charset="-122"/>
                <a:cs typeface="Calibri" pitchFamily="34" charset="-120"/>
              </a:rPr>
              <a:t>For a resident unit holder, tax year 2026-27. The trust passes each stream through with its nature intact.</a:t>
            </a:r>
            <a:endParaRPr lang="en-US" sz="1500" dirty="0"/>
          </a:p>
        </p:txBody>
      </p:sp>
      <p:graphicFrame>
        <p:nvGraphicFramePr>
          <p:cNvPr id="7" name="Table 0"/>
          <p:cNvGraphicFramePr>
            <a:graphicFrameLocks noGrp="1"/>
          </p:cNvGraphicFramePr>
          <p:nvPr>
            <p:extLst>
              <p:ext uri="{D42A27DB-BD31-4B8C-83A1-F6EECF244321}">
                <p14:modId xmlns:p14="http://schemas.microsoft.com/office/powerpoint/2010/main" val="1579011935"/>
              </p:ext>
            </p:extLst>
          </p:nvPr>
        </p:nvGraphicFramePr>
        <p:xfrm>
          <a:off x="457200" y="1737360"/>
          <a:ext cx="8229600" cy="914400"/>
        </p:xfrm>
        <a:graphic>
          <a:graphicData uri="http://schemas.openxmlformats.org/drawingml/2006/table">
            <a:tbl>
              <a:tblPr/>
              <a:tblGrid>
                <a:gridCol w="2011680"/>
                <a:gridCol w="3474720"/>
                <a:gridCol w="2743200"/>
              </a:tblGrid>
              <a:tr h="411480">
                <a:tc>
                  <a:txBody>
                    <a:bodyPr/>
                    <a:lstStyle/>
                    <a:p>
                      <a:pPr indent="0" marL="0">
                        <a:buNone/>
                      </a:pPr>
                      <a:r>
                        <a:rPr lang="en-US" sz="1250" b="1" dirty="0">
                          <a:solidFill>
                            <a:srgbClr val="FFFFFF"/>
                          </a:solidFill>
                        </a:rPr>
                        <a:t>Part of the payout</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Tax in the unit holder's hands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Note</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r>
              <a:tr h="411480">
                <a:tc>
                  <a:txBody>
                    <a:bodyPr/>
                    <a:lstStyle/>
                    <a:p>
                      <a:pPr indent="0" marL="0">
                        <a:buNone/>
                      </a:pPr>
                      <a:r>
                        <a:rPr lang="en-US" sz="1050" b="1" dirty="0">
                          <a:solidFill>
                            <a:schemeClr val="tx1"/>
                          </a:solidFill>
                        </a:rPr>
                        <a:t>Interest</a:t>
                      </a:r>
                      <a:endParaRPr lang="en-US" sz="10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050" dirty="0">
                          <a:solidFill>
                            <a:schemeClr val="tx1"/>
                          </a:solidFill>
                        </a:rPr>
                        <a:t>Taxable at the unit holder's slab rate.</a:t>
                      </a:r>
                      <a:endParaRPr lang="en-US" sz="10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050" dirty="0">
                          <a:solidFill>
                            <a:schemeClr val="tx1"/>
                          </a:solidFill>
                        </a:rPr>
                        <a:t>The trust may deduct tax at source before it pays out.</a:t>
                      </a:r>
                      <a:endParaRPr lang="en-US" sz="10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r h="411480">
                <a:tc>
                  <a:txBody>
                    <a:bodyPr/>
                    <a:lstStyle/>
                    <a:p>
                      <a:pPr indent="0" marL="0">
                        <a:buNone/>
                      </a:pPr>
                      <a:r>
                        <a:rPr lang="en-US" sz="1050" b="1" dirty="0">
                          <a:solidFill>
                            <a:schemeClr val="tx1"/>
                          </a:solidFill>
                        </a:rPr>
                        <a:t>Dividend</a:t>
                      </a:r>
                      <a:endParaRPr lang="en-US" sz="10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050" dirty="0">
                          <a:solidFill>
                            <a:schemeClr val="tx1"/>
                          </a:solidFill>
                        </a:rPr>
                        <a:t>Exempt from 1 April 2026, whichever tax regime the SPV has chosen.</a:t>
                      </a:r>
                      <a:endParaRPr lang="en-US" sz="10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050" dirty="0">
                          <a:solidFill>
                            <a:schemeClr val="tx1"/>
                          </a:solidFill>
                        </a:rPr>
                        <a:t>The Act drops a condition that denied this where the SPV had chosen the concessional regime.</a:t>
                      </a:r>
                      <a:endParaRPr lang="en-US" sz="10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r>
              <a:tr h="411480">
                <a:tc>
                  <a:txBody>
                    <a:bodyPr/>
                    <a:lstStyle/>
                    <a:p>
                      <a:pPr indent="0" marL="0">
                        <a:buNone/>
                      </a:pPr>
                      <a:r>
                        <a:rPr lang="en-US" sz="1050" b="1" dirty="0">
                          <a:solidFill>
                            <a:schemeClr val="tx1"/>
                          </a:solidFill>
                        </a:rPr>
                        <a:t>Rent (REIT only)</a:t>
                      </a:r>
                      <a:endParaRPr lang="en-US" sz="10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050" dirty="0">
                          <a:solidFill>
                            <a:schemeClr val="tx1"/>
                          </a:solidFill>
                        </a:rPr>
                        <a:t>Taxable at the unit holder's slab rate.</a:t>
                      </a:r>
                      <a:endParaRPr lang="en-US" sz="10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050" dirty="0">
                          <a:solidFill>
                            <a:schemeClr val="tx1"/>
                          </a:solidFill>
                        </a:rPr>
                        <a:t>Applies to property the REIT owns directly, not via an SPV.</a:t>
                      </a:r>
                      <a:endParaRPr lang="en-US" sz="10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r h="411480">
                <a:tc>
                  <a:txBody>
                    <a:bodyPr/>
                    <a:lstStyle/>
                    <a:p>
                      <a:pPr indent="0" marL="0">
                        <a:buNone/>
                      </a:pPr>
                      <a:r>
                        <a:rPr lang="en-US" sz="1050" b="1" dirty="0">
                          <a:solidFill>
                            <a:schemeClr val="tx1"/>
                          </a:solidFill>
                        </a:rPr>
                        <a:t>Repayment of SPV debt</a:t>
                      </a:r>
                      <a:endParaRPr lang="en-US" sz="10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050" dirty="0">
                          <a:solidFill>
                            <a:schemeClr val="tx1"/>
                          </a:solidFill>
                        </a:rPr>
                        <a:t>Lowers the cost of the units. Taxable as income once the total received exceeds the issue price.</a:t>
                      </a:r>
                      <a:endParaRPr lang="en-US" sz="10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050" dirty="0">
                          <a:solidFill>
                            <a:schemeClr val="tx1"/>
                          </a:solidFill>
                        </a:rPr>
                        <a:t>Applies from financial year 2023-24.</a:t>
                      </a:r>
                      <a:endParaRPr lang="en-US" sz="10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r>
              <a:tr h="411480">
                <a:tc>
                  <a:txBody>
                    <a:bodyPr/>
                    <a:lstStyle/>
                    <a:p>
                      <a:pPr indent="0" marL="0">
                        <a:buNone/>
                      </a:pPr>
                      <a:r>
                        <a:rPr lang="en-US" sz="1050" b="1" dirty="0">
                          <a:solidFill>
                            <a:schemeClr val="tx1"/>
                          </a:solidFill>
                        </a:rPr>
                        <a:t>Sale of listed units</a:t>
                      </a:r>
                      <a:endParaRPr lang="en-US" sz="10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050" dirty="0">
                          <a:solidFill>
                            <a:schemeClr val="tx1"/>
                          </a:solidFill>
                        </a:rPr>
                        <a:t>Over 12 months: 12.5% on total such gains above ₹1.25 lakh a year. Else 20%.</a:t>
                      </a:r>
                      <a:endParaRPr lang="en-US" sz="10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050" dirty="0">
                          <a:solidFill>
                            <a:schemeClr val="tx1"/>
                          </a:solidFill>
                        </a:rPr>
                        <a:t>Rates apply to sales from 23 July 2024.</a:t>
                      </a:r>
                      <a:endParaRPr lang="en-US" sz="10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bl>
          </a:graphicData>
        </a:graphic>
      </p:graphicFrame>
      <p:sp>
        <p:nvSpPr>
          <p:cNvPr id="6" name="Text 2"/>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Sources: Income-tax Act, 2025 (s.223, Schedule V); Taxation and Other Laws (Amendment) Act, 2026 (Bill No. 150 of 2026; Gazette 17 Aug 2026).</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How mutual funds treat the two</a:t>
            </a:r>
            <a:endParaRPr lang="en-US" sz="2800" dirty="0"/>
          </a:p>
        </p:txBody>
      </p:sp>
      <p:sp>
        <p:nvSpPr>
          <p:cNvPr id="4" name="Text 1"/>
          <p:cNvSpPr/>
          <p:nvPr/>
        </p:nvSpPr>
        <p:spPr>
          <a:xfrm>
            <a:off x="457200" y="1097280"/>
            <a:ext cx="8229600" cy="548640"/>
          </a:xfrm>
          <a:prstGeom prst="rect">
            <a:avLst/>
          </a:prstGeom>
          <a:noFill/>
          <a:ln/>
        </p:spPr>
        <p:txBody>
          <a:bodyPr wrap="square" lIns="0" tIns="0" rIns="0" bIns="0" rtlCol="0" anchor="t"/>
          <a:lstStyle/>
          <a:p>
            <a:pPr indent="0" marL="0">
              <a:buNone/>
            </a:pPr>
            <a:r>
              <a:rPr lang="en-US" sz="1500" dirty="0">
                <a:solidFill>
                  <a:schemeClr val="accent6"/>
                </a:solidFill>
                <a:latin typeface="Calibri" pitchFamily="34" charset="0"/>
                <a:ea typeface="Calibri" pitchFamily="34" charset="-122"/>
                <a:cs typeface="Calibri" pitchFamily="34" charset="-120"/>
              </a:rPr>
              <a:t>SEBI's circular of 28 November 2025 split the two for mutual funds and specialised investment funds.</a:t>
            </a:r>
            <a:endParaRPr lang="en-US" sz="1500" dirty="0"/>
          </a:p>
        </p:txBody>
      </p:sp>
      <p:sp>
        <p:nvSpPr>
          <p:cNvPr id="5" name="Shape 2"/>
          <p:cNvSpPr/>
          <p:nvPr/>
        </p:nvSpPr>
        <p:spPr>
          <a:xfrm>
            <a:off x="457200" y="1737360"/>
            <a:ext cx="2590800" cy="2487168"/>
          </a:xfrm>
          <a:prstGeom prst="roundRect">
            <a:avLst>
              <a:gd name="adj" fmla="val 2206"/>
            </a:avLst>
          </a:prstGeom>
          <a:solidFill>
            <a:srgbClr val="FFFFFF"/>
          </a:solidFill>
          <a:ln w="9525">
            <a:solidFill>
              <a:schemeClr val="accent5"/>
            </a:solidFill>
            <a:prstDash val="solid"/>
          </a:ln>
        </p:spPr>
      </p:sp>
      <p:sp>
        <p:nvSpPr>
          <p:cNvPr id="6" name="Shape 3"/>
          <p:cNvSpPr/>
          <p:nvPr/>
        </p:nvSpPr>
        <p:spPr>
          <a:xfrm>
            <a:off x="457200" y="1737360"/>
            <a:ext cx="2590800" cy="64008"/>
          </a:xfrm>
          <a:prstGeom prst="rect">
            <a:avLst/>
          </a:prstGeom>
          <a:solidFill>
            <a:schemeClr val="accent1"/>
          </a:solidFill>
          <a:ln w="12700">
            <a:solidFill>
              <a:schemeClr val="accent1"/>
            </a:solidFill>
            <a:prstDash val="solid"/>
          </a:ln>
        </p:spPr>
      </p:sp>
      <p:pic>
        <p:nvPicPr>
          <p:cNvPr id="7" name="Image 0" descr="preencoded.png">    </p:cNvPr>
          <p:cNvPicPr>
            <a:picLocks noChangeAspect="1"/>
          </p:cNvPicPr>
          <p:nvPr/>
        </p:nvPicPr>
        <p:blipFill>
          <a:blip r:embed="rId1"/>
          <a:stretch>
            <a:fillRect/>
          </a:stretch>
        </p:blipFill>
        <p:spPr>
          <a:xfrm>
            <a:off x="685800" y="1956816"/>
            <a:ext cx="329184" cy="329184"/>
          </a:xfrm>
          <a:prstGeom prst="rect">
            <a:avLst/>
          </a:prstGeom>
        </p:spPr>
      </p:pic>
      <p:sp>
        <p:nvSpPr>
          <p:cNvPr id="8" name="Text 4"/>
          <p:cNvSpPr/>
          <p:nvPr/>
        </p:nvSpPr>
        <p:spPr>
          <a:xfrm>
            <a:off x="685800" y="239572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REITs: equity-related</a:t>
            </a:r>
            <a:endParaRPr lang="en-US" sz="1650" dirty="0"/>
          </a:p>
        </p:txBody>
      </p:sp>
      <p:sp>
        <p:nvSpPr>
          <p:cNvPr id="9" name="Text 5"/>
          <p:cNvSpPr/>
          <p:nvPr/>
        </p:nvSpPr>
        <p:spPr>
          <a:xfrm>
            <a:off x="685800" y="2798064"/>
            <a:ext cx="2133600" cy="1316736"/>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From 1 January 2026 a fund's investment in REIT units counts as an equity-related instrument.</a:t>
            </a:r>
            <a:endParaRPr lang="en-US" sz="1350" dirty="0"/>
          </a:p>
        </p:txBody>
      </p:sp>
      <p:sp>
        <p:nvSpPr>
          <p:cNvPr id="10" name="Shape 6"/>
          <p:cNvSpPr/>
          <p:nvPr/>
        </p:nvSpPr>
        <p:spPr>
          <a:xfrm>
            <a:off x="3276600" y="1737360"/>
            <a:ext cx="2590800" cy="2487168"/>
          </a:xfrm>
          <a:prstGeom prst="roundRect">
            <a:avLst>
              <a:gd name="adj" fmla="val 2206"/>
            </a:avLst>
          </a:prstGeom>
          <a:solidFill>
            <a:srgbClr val="FFFFFF"/>
          </a:solidFill>
          <a:ln w="9525">
            <a:solidFill>
              <a:schemeClr val="accent5"/>
            </a:solidFill>
            <a:prstDash val="solid"/>
          </a:ln>
        </p:spPr>
      </p:sp>
      <p:sp>
        <p:nvSpPr>
          <p:cNvPr id="11" name="Shape 7"/>
          <p:cNvSpPr/>
          <p:nvPr/>
        </p:nvSpPr>
        <p:spPr>
          <a:xfrm>
            <a:off x="3276600" y="1737360"/>
            <a:ext cx="2590800" cy="64008"/>
          </a:xfrm>
          <a:prstGeom prst="rect">
            <a:avLst/>
          </a:prstGeom>
          <a:solidFill>
            <a:schemeClr val="accent2"/>
          </a:solidFill>
          <a:ln w="12700">
            <a:solidFill>
              <a:schemeClr val="accent2"/>
            </a:solidFill>
            <a:prstDash val="solid"/>
          </a:ln>
        </p:spPr>
      </p:sp>
      <p:pic>
        <p:nvPicPr>
          <p:cNvPr id="12" name="Image 1" descr="preencoded.png">    </p:cNvPr>
          <p:cNvPicPr>
            <a:picLocks noChangeAspect="1"/>
          </p:cNvPicPr>
          <p:nvPr/>
        </p:nvPicPr>
        <p:blipFill>
          <a:blip r:embed="rId2"/>
          <a:stretch>
            <a:fillRect/>
          </a:stretch>
        </p:blipFill>
        <p:spPr>
          <a:xfrm>
            <a:off x="3505200" y="1956816"/>
            <a:ext cx="329184" cy="329184"/>
          </a:xfrm>
          <a:prstGeom prst="rect">
            <a:avLst/>
          </a:prstGeom>
        </p:spPr>
      </p:pic>
      <p:sp>
        <p:nvSpPr>
          <p:cNvPr id="13" name="Text 8"/>
          <p:cNvSpPr/>
          <p:nvPr/>
        </p:nvSpPr>
        <p:spPr>
          <a:xfrm>
            <a:off x="3505200" y="239572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InvITs: hybrid</a:t>
            </a:r>
            <a:endParaRPr lang="en-US" sz="1650" dirty="0"/>
          </a:p>
        </p:txBody>
      </p:sp>
      <p:sp>
        <p:nvSpPr>
          <p:cNvPr id="14" name="Text 9"/>
          <p:cNvSpPr/>
          <p:nvPr/>
        </p:nvSpPr>
        <p:spPr>
          <a:xfrm>
            <a:off x="3505200" y="2798064"/>
            <a:ext cx="2133600" cy="1316736"/>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InvIT units continue to be classified as hybrid instruments for fund investments.</a:t>
            </a:r>
            <a:endParaRPr lang="en-US" sz="1350" dirty="0"/>
          </a:p>
        </p:txBody>
      </p:sp>
      <p:sp>
        <p:nvSpPr>
          <p:cNvPr id="15" name="Shape 10"/>
          <p:cNvSpPr/>
          <p:nvPr/>
        </p:nvSpPr>
        <p:spPr>
          <a:xfrm>
            <a:off x="6096000" y="1737360"/>
            <a:ext cx="2590800" cy="2487168"/>
          </a:xfrm>
          <a:prstGeom prst="roundRect">
            <a:avLst>
              <a:gd name="adj" fmla="val 2206"/>
            </a:avLst>
          </a:prstGeom>
          <a:solidFill>
            <a:srgbClr val="FFFFFF"/>
          </a:solidFill>
          <a:ln w="9525">
            <a:solidFill>
              <a:schemeClr val="accent5"/>
            </a:solidFill>
            <a:prstDash val="solid"/>
          </a:ln>
        </p:spPr>
      </p:sp>
      <p:sp>
        <p:nvSpPr>
          <p:cNvPr id="16" name="Shape 11"/>
          <p:cNvSpPr/>
          <p:nvPr/>
        </p:nvSpPr>
        <p:spPr>
          <a:xfrm>
            <a:off x="6096000" y="1737360"/>
            <a:ext cx="2590800" cy="64008"/>
          </a:xfrm>
          <a:prstGeom prst="rect">
            <a:avLst/>
          </a:prstGeom>
          <a:solidFill>
            <a:schemeClr val="accent3"/>
          </a:solidFill>
          <a:ln w="12700">
            <a:solidFill>
              <a:schemeClr val="accent3"/>
            </a:solidFill>
            <a:prstDash val="solid"/>
          </a:ln>
        </p:spPr>
      </p:sp>
      <p:pic>
        <p:nvPicPr>
          <p:cNvPr id="17" name="Image 2" descr="preencoded.png">    </p:cNvPr>
          <p:cNvPicPr>
            <a:picLocks noChangeAspect="1"/>
          </p:cNvPicPr>
          <p:nvPr/>
        </p:nvPicPr>
        <p:blipFill>
          <a:blip r:embed="rId3"/>
          <a:stretch>
            <a:fillRect/>
          </a:stretch>
        </p:blipFill>
        <p:spPr>
          <a:xfrm>
            <a:off x="6324600" y="1956816"/>
            <a:ext cx="329184" cy="329184"/>
          </a:xfrm>
          <a:prstGeom prst="rect">
            <a:avLst/>
          </a:prstGeom>
        </p:spPr>
      </p:pic>
      <p:sp>
        <p:nvSpPr>
          <p:cNvPr id="18" name="Text 12"/>
          <p:cNvSpPr/>
          <p:nvPr/>
        </p:nvSpPr>
        <p:spPr>
          <a:xfrm>
            <a:off x="6324600" y="239572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Indices: from July 2026</a:t>
            </a:r>
            <a:endParaRPr lang="en-US" sz="1650" dirty="0"/>
          </a:p>
        </p:txBody>
      </p:sp>
      <p:sp>
        <p:nvSpPr>
          <p:cNvPr id="19" name="Text 13"/>
          <p:cNvSpPr/>
          <p:nvPr/>
        </p:nvSpPr>
        <p:spPr>
          <a:xfrm>
            <a:off x="6324600" y="2798064"/>
            <a:ext cx="2133600" cy="1316736"/>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REITs could be included in equity indices only after six months, that is from 1 July 2026.</a:t>
            </a:r>
            <a:endParaRPr lang="en-US" sz="1350" dirty="0"/>
          </a:p>
        </p:txBody>
      </p:sp>
      <p:sp>
        <p:nvSpPr>
          <p:cNvPr id="20" name="Text 14"/>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 SEBI circular HO/24/13/12(1)2025-IMD-POD-2/I/157/2025, 28 November 2025.</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Where the market stands</a:t>
            </a:r>
            <a:endParaRPr lang="en-US" sz="2800" dirty="0"/>
          </a:p>
        </p:txBody>
      </p:sp>
      <p:sp>
        <p:nvSpPr>
          <p:cNvPr id="4" name="Text 1"/>
          <p:cNvSpPr/>
          <p:nvPr/>
        </p:nvSpPr>
        <p:spPr>
          <a:xfrm>
            <a:off x="457200" y="1097280"/>
            <a:ext cx="8229600" cy="548640"/>
          </a:xfrm>
          <a:prstGeom prst="rect">
            <a:avLst/>
          </a:prstGeom>
          <a:noFill/>
          <a:ln/>
        </p:spPr>
        <p:txBody>
          <a:bodyPr wrap="square" lIns="0" tIns="0" rIns="0" bIns="0" rtlCol="0" anchor="t"/>
          <a:lstStyle/>
          <a:p>
            <a:pPr indent="0" marL="0">
              <a:buNone/>
            </a:pPr>
            <a:r>
              <a:rPr lang="en-US" sz="1500" dirty="0">
                <a:solidFill>
                  <a:schemeClr val="accent6"/>
                </a:solidFill>
                <a:latin typeface="Calibri" pitchFamily="34" charset="0"/>
                <a:ea typeface="Calibri" pitchFamily="34" charset="-122"/>
                <a:cs typeface="Calibri" pitchFamily="34" charset="-120"/>
              </a:rPr>
              <a:t>Counts of trusts registered with SEBI, and money raised through unit issues. These are not price data.</a:t>
            </a:r>
            <a:endParaRPr lang="en-US" sz="1500" dirty="0"/>
          </a:p>
        </p:txBody>
      </p:sp>
      <p:sp>
        <p:nvSpPr>
          <p:cNvPr id="5" name="Shape 2"/>
          <p:cNvSpPr/>
          <p:nvPr/>
        </p:nvSpPr>
        <p:spPr>
          <a:xfrm>
            <a:off x="457200" y="1737360"/>
            <a:ext cx="1885950" cy="2377440"/>
          </a:xfrm>
          <a:prstGeom prst="roundRect">
            <a:avLst>
              <a:gd name="adj" fmla="val 2909"/>
            </a:avLst>
          </a:prstGeom>
          <a:solidFill>
            <a:srgbClr val="FFFFFF"/>
          </a:solidFill>
          <a:ln w="9525">
            <a:solidFill>
              <a:schemeClr val="accent5"/>
            </a:solidFill>
            <a:prstDash val="solid"/>
          </a:ln>
        </p:spPr>
      </p:sp>
      <p:sp>
        <p:nvSpPr>
          <p:cNvPr id="6" name="Text 3"/>
          <p:cNvSpPr/>
          <p:nvPr/>
        </p:nvSpPr>
        <p:spPr>
          <a:xfrm>
            <a:off x="65836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REITS REGISTERED</a:t>
            </a:r>
            <a:endParaRPr lang="en-US" sz="1150" dirty="0"/>
          </a:p>
        </p:txBody>
      </p:sp>
      <p:sp>
        <p:nvSpPr>
          <p:cNvPr id="7" name="Text 4"/>
          <p:cNvSpPr/>
          <p:nvPr/>
        </p:nvSpPr>
        <p:spPr>
          <a:xfrm>
            <a:off x="658368" y="2286000"/>
            <a:ext cx="1483614" cy="685800"/>
          </a:xfrm>
          <a:prstGeom prst="rect">
            <a:avLst/>
          </a:prstGeom>
          <a:noFill/>
          <a:ln/>
        </p:spPr>
        <p:txBody>
          <a:bodyPr wrap="square" lIns="0" tIns="0" rIns="0" bIns="0" rtlCol="0" anchor="ctr"/>
          <a:lstStyle/>
          <a:p>
            <a:pPr indent="0" marL="0">
              <a:buNone/>
            </a:pPr>
            <a:r>
              <a:rPr lang="en-US" sz="3400" b="1" dirty="0">
                <a:solidFill>
                  <a:schemeClr val="accent1"/>
                </a:solidFill>
                <a:latin typeface="Cambria" pitchFamily="34" charset="0"/>
                <a:ea typeface="Cambria" pitchFamily="34" charset="-122"/>
                <a:cs typeface="Cambria" pitchFamily="34" charset="-120"/>
              </a:rPr>
              <a:t>6</a:t>
            </a:r>
            <a:endParaRPr lang="en-US" sz="3400" dirty="0"/>
          </a:p>
        </p:txBody>
      </p:sp>
      <p:sp>
        <p:nvSpPr>
          <p:cNvPr id="8" name="Text 5"/>
          <p:cNvSpPr/>
          <p:nvPr/>
        </p:nvSpPr>
        <p:spPr>
          <a:xfrm>
            <a:off x="65836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On SEBI's list as on 11 Oct 2026.</a:t>
            </a:r>
            <a:endParaRPr lang="en-US" sz="1250" dirty="0"/>
          </a:p>
        </p:txBody>
      </p:sp>
      <p:sp>
        <p:nvSpPr>
          <p:cNvPr id="9" name="Shape 6"/>
          <p:cNvSpPr/>
          <p:nvPr/>
        </p:nvSpPr>
        <p:spPr>
          <a:xfrm>
            <a:off x="2571750" y="1737360"/>
            <a:ext cx="1885950" cy="2377440"/>
          </a:xfrm>
          <a:prstGeom prst="roundRect">
            <a:avLst>
              <a:gd name="adj" fmla="val 2909"/>
            </a:avLst>
          </a:prstGeom>
          <a:solidFill>
            <a:srgbClr val="FFFFFF"/>
          </a:solidFill>
          <a:ln w="9525">
            <a:solidFill>
              <a:schemeClr val="accent5"/>
            </a:solidFill>
            <a:prstDash val="solid"/>
          </a:ln>
        </p:spPr>
      </p:sp>
      <p:sp>
        <p:nvSpPr>
          <p:cNvPr id="10" name="Text 7"/>
          <p:cNvSpPr/>
          <p:nvPr/>
        </p:nvSpPr>
        <p:spPr>
          <a:xfrm>
            <a:off x="277291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INVITS REGISTERED</a:t>
            </a:r>
            <a:endParaRPr lang="en-US" sz="1150" dirty="0"/>
          </a:p>
        </p:txBody>
      </p:sp>
      <p:sp>
        <p:nvSpPr>
          <p:cNvPr id="11" name="Text 8"/>
          <p:cNvSpPr/>
          <p:nvPr/>
        </p:nvSpPr>
        <p:spPr>
          <a:xfrm>
            <a:off x="2772918" y="2286000"/>
            <a:ext cx="1483614" cy="685800"/>
          </a:xfrm>
          <a:prstGeom prst="rect">
            <a:avLst/>
          </a:prstGeom>
          <a:noFill/>
          <a:ln/>
        </p:spPr>
        <p:txBody>
          <a:bodyPr wrap="square" lIns="0" tIns="0" rIns="0" bIns="0" rtlCol="0" anchor="ctr"/>
          <a:lstStyle/>
          <a:p>
            <a:pPr indent="0" marL="0">
              <a:buNone/>
            </a:pPr>
            <a:r>
              <a:rPr lang="en-US" sz="3400" b="1" dirty="0">
                <a:solidFill>
                  <a:schemeClr val="accent2"/>
                </a:solidFill>
                <a:latin typeface="Cambria" pitchFamily="34" charset="0"/>
                <a:ea typeface="Cambria" pitchFamily="34" charset="-122"/>
                <a:cs typeface="Cambria" pitchFamily="34" charset="-120"/>
              </a:rPr>
              <a:t>27</a:t>
            </a:r>
            <a:endParaRPr lang="en-US" sz="3400" dirty="0"/>
          </a:p>
        </p:txBody>
      </p:sp>
      <p:sp>
        <p:nvSpPr>
          <p:cNvPr id="12" name="Text 9"/>
          <p:cNvSpPr/>
          <p:nvPr/>
        </p:nvSpPr>
        <p:spPr>
          <a:xfrm>
            <a:off x="277291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On SEBI's list as on 11 Oct 2026. Public and privately placed together.</a:t>
            </a:r>
            <a:endParaRPr lang="en-US" sz="1250" dirty="0"/>
          </a:p>
        </p:txBody>
      </p:sp>
      <p:sp>
        <p:nvSpPr>
          <p:cNvPr id="13" name="Shape 10"/>
          <p:cNvSpPr/>
          <p:nvPr/>
        </p:nvSpPr>
        <p:spPr>
          <a:xfrm>
            <a:off x="4686300" y="1737360"/>
            <a:ext cx="1885950" cy="2377440"/>
          </a:xfrm>
          <a:prstGeom prst="roundRect">
            <a:avLst>
              <a:gd name="adj" fmla="val 2909"/>
            </a:avLst>
          </a:prstGeom>
          <a:solidFill>
            <a:srgbClr val="FFFFFF"/>
          </a:solidFill>
          <a:ln w="9525">
            <a:solidFill>
              <a:schemeClr val="accent5"/>
            </a:solidFill>
            <a:prstDash val="solid"/>
          </a:ln>
        </p:spPr>
      </p:sp>
      <p:sp>
        <p:nvSpPr>
          <p:cNvPr id="14" name="Text 11"/>
          <p:cNvSpPr/>
          <p:nvPr/>
        </p:nvSpPr>
        <p:spPr>
          <a:xfrm>
            <a:off x="488746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REITS: ₹ CRORE RAISED</a:t>
            </a:r>
            <a:endParaRPr lang="en-US" sz="1150" dirty="0"/>
          </a:p>
        </p:txBody>
      </p:sp>
      <p:sp>
        <p:nvSpPr>
          <p:cNvPr id="15" name="Text 12"/>
          <p:cNvSpPr/>
          <p:nvPr/>
        </p:nvSpPr>
        <p:spPr>
          <a:xfrm>
            <a:off x="4887468" y="2286000"/>
            <a:ext cx="1483614" cy="685800"/>
          </a:xfrm>
          <a:prstGeom prst="rect">
            <a:avLst/>
          </a:prstGeom>
          <a:noFill/>
          <a:ln/>
        </p:spPr>
        <p:txBody>
          <a:bodyPr wrap="square" lIns="0" tIns="0" rIns="0" bIns="0" rtlCol="0" anchor="ctr"/>
          <a:lstStyle/>
          <a:p>
            <a:pPr indent="0" marL="0">
              <a:buNone/>
            </a:pPr>
            <a:r>
              <a:rPr lang="en-US" sz="3400" b="1" dirty="0">
                <a:solidFill>
                  <a:schemeClr val="accent3"/>
                </a:solidFill>
                <a:latin typeface="Cambria" pitchFamily="34" charset="0"/>
                <a:ea typeface="Cambria" pitchFamily="34" charset="-122"/>
                <a:cs typeface="Cambria" pitchFamily="34" charset="-120"/>
              </a:rPr>
              <a:t>9,300</a:t>
            </a:r>
            <a:endParaRPr lang="en-US" sz="3400" dirty="0"/>
          </a:p>
        </p:txBody>
      </p:sp>
      <p:sp>
        <p:nvSpPr>
          <p:cNvPr id="16" name="Text 13"/>
          <p:cNvSpPr/>
          <p:nvPr/>
        </p:nvSpPr>
        <p:spPr>
          <a:xfrm>
            <a:off x="488746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Through unit issues, April 2025 to March 2026.</a:t>
            </a:r>
            <a:endParaRPr lang="en-US" sz="1250" dirty="0"/>
          </a:p>
        </p:txBody>
      </p:sp>
      <p:sp>
        <p:nvSpPr>
          <p:cNvPr id="17" name="Shape 14"/>
          <p:cNvSpPr/>
          <p:nvPr/>
        </p:nvSpPr>
        <p:spPr>
          <a:xfrm>
            <a:off x="6800850" y="1737360"/>
            <a:ext cx="1885950" cy="2377440"/>
          </a:xfrm>
          <a:prstGeom prst="roundRect">
            <a:avLst>
              <a:gd name="adj" fmla="val 2909"/>
            </a:avLst>
          </a:prstGeom>
          <a:solidFill>
            <a:srgbClr val="FFFFFF"/>
          </a:solidFill>
          <a:ln w="9525">
            <a:solidFill>
              <a:schemeClr val="accent5"/>
            </a:solidFill>
            <a:prstDash val="solid"/>
          </a:ln>
        </p:spPr>
      </p:sp>
      <p:sp>
        <p:nvSpPr>
          <p:cNvPr id="18" name="Text 15"/>
          <p:cNvSpPr/>
          <p:nvPr/>
        </p:nvSpPr>
        <p:spPr>
          <a:xfrm>
            <a:off x="700201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INVITS: ₹ CRORE RAISED</a:t>
            </a:r>
            <a:endParaRPr lang="en-US" sz="1150" dirty="0"/>
          </a:p>
        </p:txBody>
      </p:sp>
      <p:sp>
        <p:nvSpPr>
          <p:cNvPr id="19" name="Text 16"/>
          <p:cNvSpPr/>
          <p:nvPr/>
        </p:nvSpPr>
        <p:spPr>
          <a:xfrm>
            <a:off x="7002018" y="2286000"/>
            <a:ext cx="1483614" cy="685800"/>
          </a:xfrm>
          <a:prstGeom prst="rect">
            <a:avLst/>
          </a:prstGeom>
          <a:noFill/>
          <a:ln/>
        </p:spPr>
        <p:txBody>
          <a:bodyPr wrap="square" lIns="0" tIns="0" rIns="0" bIns="0" rtlCol="0" anchor="ctr"/>
          <a:lstStyle/>
          <a:p>
            <a:pPr indent="0" marL="0">
              <a:buNone/>
            </a:pPr>
            <a:r>
              <a:rPr lang="en-US" sz="3400" b="1" dirty="0">
                <a:solidFill>
                  <a:schemeClr val="accent4"/>
                </a:solidFill>
                <a:latin typeface="Cambria" pitchFamily="34" charset="0"/>
                <a:ea typeface="Cambria" pitchFamily="34" charset="-122"/>
                <a:cs typeface="Cambria" pitchFamily="34" charset="-120"/>
              </a:rPr>
              <a:t>21,026</a:t>
            </a:r>
            <a:endParaRPr lang="en-US" sz="3400" dirty="0"/>
          </a:p>
        </p:txBody>
      </p:sp>
      <p:sp>
        <p:nvSpPr>
          <p:cNvPr id="20" name="Text 17"/>
          <p:cNvSpPr/>
          <p:nvPr/>
        </p:nvSpPr>
        <p:spPr>
          <a:xfrm>
            <a:off x="700201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Through unit issues, April 2025 to March 2026: ₹21,025.66 crore.</a:t>
            </a:r>
            <a:endParaRPr lang="en-US" sz="1250" dirty="0"/>
          </a:p>
        </p:txBody>
      </p:sp>
      <p:sp>
        <p:nvSpPr>
          <p:cNvPr id="21" name="Text 18"/>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Sources: SEBI, lists of registered REITs and registered InvITs, as on 11 Oct 2026; SEBI statistics, 'Funds raised by REITs and InvITs' (page read 12 Oct 2026).</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If you learnt this from older material</a:t>
            </a:r>
            <a:endParaRPr lang="en-US" sz="2800" dirty="0"/>
          </a:p>
        </p:txBody>
      </p:sp>
      <p:sp>
        <p:nvSpPr>
          <p:cNvPr id="4" name="Text 1"/>
          <p:cNvSpPr/>
          <p:nvPr/>
        </p:nvSpPr>
        <p:spPr>
          <a:xfrm>
            <a:off x="457200" y="1097280"/>
            <a:ext cx="8229600" cy="548640"/>
          </a:xfrm>
          <a:prstGeom prst="rect">
            <a:avLst/>
          </a:prstGeom>
          <a:noFill/>
          <a:ln/>
        </p:spPr>
        <p:txBody>
          <a:bodyPr wrap="square" lIns="0" tIns="0" rIns="0" bIns="0" rtlCol="0" anchor="t"/>
          <a:lstStyle/>
          <a:p>
            <a:pPr indent="0" marL="0">
              <a:buNone/>
            </a:pPr>
            <a:r>
              <a:rPr lang="en-US" sz="1500" dirty="0">
                <a:solidFill>
                  <a:schemeClr val="accent6"/>
                </a:solidFill>
                <a:latin typeface="Calibri" pitchFamily="34" charset="0"/>
                <a:ea typeface="Calibri" pitchFamily="34" charset="-122"/>
                <a:cs typeface="Calibri" pitchFamily="34" charset="-120"/>
              </a:rPr>
              <a:t>SEBI notified both sets of regulations on 26 September 2014. Much has changed since.</a:t>
            </a:r>
            <a:endParaRPr lang="en-US" sz="1500" dirty="0"/>
          </a:p>
        </p:txBody>
      </p:sp>
      <p:sp>
        <p:nvSpPr>
          <p:cNvPr id="5" name="Shape 2"/>
          <p:cNvSpPr/>
          <p:nvPr/>
        </p:nvSpPr>
        <p:spPr>
          <a:xfrm>
            <a:off x="457200" y="1737360"/>
            <a:ext cx="4000500" cy="2487168"/>
          </a:xfrm>
          <a:prstGeom prst="roundRect">
            <a:avLst>
              <a:gd name="adj" fmla="val 2206"/>
            </a:avLst>
          </a:prstGeom>
          <a:solidFill>
            <a:srgbClr val="FFFFFF"/>
          </a:solidFill>
          <a:ln w="9525">
            <a:solidFill>
              <a:schemeClr val="accent5"/>
            </a:solidFill>
            <a:prstDash val="solid"/>
          </a:ln>
        </p:spPr>
      </p:sp>
      <p:sp>
        <p:nvSpPr>
          <p:cNvPr id="6" name="Shape 3"/>
          <p:cNvSpPr/>
          <p:nvPr/>
        </p:nvSpPr>
        <p:spPr>
          <a:xfrm>
            <a:off x="457200" y="1737360"/>
            <a:ext cx="4000500" cy="502920"/>
          </a:xfrm>
          <a:prstGeom prst="rect">
            <a:avLst/>
          </a:prstGeom>
          <a:solidFill>
            <a:schemeClr val="accent1"/>
          </a:solidFill>
          <a:ln w="12700">
            <a:solidFill>
              <a:schemeClr val="accent1"/>
            </a:solidFill>
            <a:prstDash val="solid"/>
          </a:ln>
        </p:spPr>
      </p:sp>
      <p:sp>
        <p:nvSpPr>
          <p:cNvPr id="7" name="Text 4"/>
          <p:cNvSpPr/>
          <p:nvPr/>
        </p:nvSpPr>
        <p:spPr>
          <a:xfrm>
            <a:off x="658368" y="1737360"/>
            <a:ext cx="3611880" cy="502920"/>
          </a:xfrm>
          <a:prstGeom prst="rect">
            <a:avLst/>
          </a:prstGeom>
          <a:noFill/>
          <a:ln/>
        </p:spPr>
        <p:txBody>
          <a:bodyPr wrap="square" lIns="0" tIns="0" rIns="0" bIns="0" rtlCol="0" anchor="ctr"/>
          <a:lstStyle/>
          <a:p>
            <a:pPr indent="0" marL="0">
              <a:buNone/>
            </a:pPr>
            <a:r>
              <a:rPr lang="en-US" sz="1600" b="1" dirty="0">
                <a:solidFill>
                  <a:srgbClr val="FFFFFF"/>
                </a:solidFill>
              </a:rPr>
              <a:t>What older decks say</a:t>
            </a:r>
            <a:endParaRPr lang="en-US" sz="1600" dirty="0"/>
          </a:p>
        </p:txBody>
      </p:sp>
      <p:sp>
        <p:nvSpPr>
          <p:cNvPr id="8" name="Text 5"/>
          <p:cNvSpPr/>
          <p:nvPr/>
        </p:nvSpPr>
        <p:spPr>
          <a:xfrm>
            <a:off x="658368" y="2359152"/>
            <a:ext cx="3611880" cy="1773936"/>
          </a:xfrm>
          <a:prstGeom prst="rect">
            <a:avLst/>
          </a:prstGeom>
          <a:noFill/>
          <a:ln/>
        </p:spPr>
        <p:txBody>
          <a:bodyPr wrap="square" lIns="0" tIns="0" rIns="0" bIns="0" rtlCol="0" anchor="t"/>
          <a:lstStyle/>
          <a:p>
            <a:pPr marL="177800" indent="-177800">
              <a:spcAft>
                <a:spcPts val="500"/>
              </a:spcAft>
              <a:buSzPct val="100000"/>
              <a:buChar char="•"/>
            </a:pPr>
            <a:r>
              <a:rPr lang="en-US" sz="1400" dirty="0">
                <a:solidFill>
                  <a:schemeClr val="tx1"/>
                </a:solidFill>
              </a:rPr>
              <a:t>Units had to be traded in lots of 100.</a:t>
            </a:r>
            <a:endParaRPr lang="en-US" sz="1400" dirty="0"/>
          </a:p>
          <a:p>
            <a:pPr marL="177800" indent="-177800">
              <a:spcAft>
                <a:spcPts val="500"/>
              </a:spcAft>
              <a:buSzPct val="100000"/>
              <a:buChar char="•"/>
            </a:pPr>
            <a:r>
              <a:rPr lang="en-US" sz="1400" dirty="0">
                <a:solidFill>
                  <a:schemeClr val="tx1"/>
                </a:solidFill>
              </a:rPr>
              <a:t>The smallest ticket runs to lakhs of rupees.</a:t>
            </a:r>
            <a:endParaRPr lang="en-US" sz="1400" dirty="0"/>
          </a:p>
          <a:p>
            <a:pPr marL="177800" indent="-177800">
              <a:spcAft>
                <a:spcPts val="500"/>
              </a:spcAft>
              <a:buSzPct val="100000"/>
              <a:buChar char="•"/>
            </a:pPr>
            <a:r>
              <a:rPr lang="en-US" sz="1400" dirty="0">
                <a:solidFill>
                  <a:schemeClr val="tx1"/>
                </a:solidFill>
              </a:rPr>
              <a:t>For mutual funds, REIT units are hybrid instruments.</a:t>
            </a:r>
            <a:endParaRPr lang="en-US" sz="1400" dirty="0"/>
          </a:p>
        </p:txBody>
      </p:sp>
      <p:sp>
        <p:nvSpPr>
          <p:cNvPr id="9" name="Shape 6"/>
          <p:cNvSpPr/>
          <p:nvPr/>
        </p:nvSpPr>
        <p:spPr>
          <a:xfrm>
            <a:off x="4686300" y="1737360"/>
            <a:ext cx="4000500" cy="2487168"/>
          </a:xfrm>
          <a:prstGeom prst="roundRect">
            <a:avLst>
              <a:gd name="adj" fmla="val 2206"/>
            </a:avLst>
          </a:prstGeom>
          <a:solidFill>
            <a:srgbClr val="FFFFFF"/>
          </a:solidFill>
          <a:ln w="9525">
            <a:solidFill>
              <a:schemeClr val="accent5"/>
            </a:solidFill>
            <a:prstDash val="solid"/>
          </a:ln>
        </p:spPr>
      </p:sp>
      <p:sp>
        <p:nvSpPr>
          <p:cNvPr id="10" name="Shape 7"/>
          <p:cNvSpPr/>
          <p:nvPr/>
        </p:nvSpPr>
        <p:spPr>
          <a:xfrm>
            <a:off x="4686300" y="1737360"/>
            <a:ext cx="4000500" cy="502920"/>
          </a:xfrm>
          <a:prstGeom prst="rect">
            <a:avLst/>
          </a:prstGeom>
          <a:solidFill>
            <a:schemeClr val="accent3"/>
          </a:solidFill>
          <a:ln w="12700">
            <a:solidFill>
              <a:schemeClr val="accent3"/>
            </a:solidFill>
            <a:prstDash val="solid"/>
          </a:ln>
        </p:spPr>
      </p:sp>
      <p:sp>
        <p:nvSpPr>
          <p:cNvPr id="11" name="Text 8"/>
          <p:cNvSpPr/>
          <p:nvPr/>
        </p:nvSpPr>
        <p:spPr>
          <a:xfrm>
            <a:off x="4887468" y="1737360"/>
            <a:ext cx="3611880" cy="502920"/>
          </a:xfrm>
          <a:prstGeom prst="rect">
            <a:avLst/>
          </a:prstGeom>
          <a:noFill/>
          <a:ln/>
        </p:spPr>
        <p:txBody>
          <a:bodyPr wrap="square" lIns="0" tIns="0" rIns="0" bIns="0" rtlCol="0" anchor="ctr"/>
          <a:lstStyle/>
          <a:p>
            <a:pPr indent="0" marL="0">
              <a:buNone/>
            </a:pPr>
            <a:r>
              <a:rPr lang="en-US" sz="1600" b="1" dirty="0">
                <a:solidFill>
                  <a:srgbClr val="FFFFFF"/>
                </a:solidFill>
              </a:rPr>
              <a:t>What holds now</a:t>
            </a:r>
            <a:endParaRPr lang="en-US" sz="1600" dirty="0"/>
          </a:p>
        </p:txBody>
      </p:sp>
      <p:sp>
        <p:nvSpPr>
          <p:cNvPr id="12" name="Text 9"/>
          <p:cNvSpPr/>
          <p:nvPr/>
        </p:nvSpPr>
        <p:spPr>
          <a:xfrm>
            <a:off x="4887468" y="2359152"/>
            <a:ext cx="3611880" cy="1773936"/>
          </a:xfrm>
          <a:prstGeom prst="rect">
            <a:avLst/>
          </a:prstGeom>
          <a:noFill/>
          <a:ln/>
        </p:spPr>
        <p:txBody>
          <a:bodyPr wrap="square" lIns="0" tIns="0" rIns="0" bIns="0" rtlCol="0" anchor="t"/>
          <a:lstStyle/>
          <a:p>
            <a:pPr marL="177800" indent="-177800">
              <a:spcAft>
                <a:spcPts val="500"/>
              </a:spcAft>
              <a:buSzPct val="100000"/>
              <a:buChar char="•"/>
            </a:pPr>
            <a:r>
              <a:rPr lang="en-US" sz="1400" dirty="0">
                <a:solidFill>
                  <a:schemeClr val="tx1"/>
                </a:solidFill>
              </a:rPr>
              <a:t>6 REITs and 27 InvITs are registered with SEBI (11 Oct 2026).</a:t>
            </a:r>
            <a:endParaRPr lang="en-US" sz="1400" dirty="0"/>
          </a:p>
          <a:p>
            <a:pPr marL="177800" indent="-177800">
              <a:spcAft>
                <a:spcPts val="500"/>
              </a:spcAft>
              <a:buSzPct val="100000"/>
              <a:buChar char="•"/>
            </a:pPr>
            <a:r>
              <a:rPr lang="en-US" sz="1400" dirty="0">
                <a:solidFill>
                  <a:schemeClr val="tx1"/>
                </a:solidFill>
              </a:rPr>
              <a:t>₹10,000 to ₹15,000 to apply; one unit to trade, since 30 July 2021.</a:t>
            </a:r>
            <a:endParaRPr lang="en-US" sz="1400" dirty="0"/>
          </a:p>
          <a:p>
            <a:pPr marL="177800" indent="-177800">
              <a:spcAft>
                <a:spcPts val="500"/>
              </a:spcAft>
              <a:buSzPct val="100000"/>
              <a:buChar char="•"/>
            </a:pPr>
            <a:r>
              <a:rPr lang="en-US" sz="1400" dirty="0">
                <a:solidFill>
                  <a:schemeClr val="tx1"/>
                </a:solidFill>
              </a:rPr>
              <a:t>REITs count as equity-related for funds from 1 January 2026.</a:t>
            </a:r>
            <a:endParaRPr lang="en-US" sz="1400" dirty="0"/>
          </a:p>
        </p:txBody>
      </p:sp>
      <p:sp>
        <p:nvSpPr>
          <p:cNvPr id="13" name="Text 10"/>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Sources: SEBI PR No. 89/2014 (10 Aug 2014); SEBI REIT and InvIT Regulations as amended; SEBI circular of 28 Nov 2025.</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Four things people get wrong</a:t>
            </a:r>
            <a:endParaRPr lang="en-US" sz="2800" dirty="0"/>
          </a:p>
        </p:txBody>
      </p:sp>
      <p:sp>
        <p:nvSpPr>
          <p:cNvPr id="4" name="Shape 1"/>
          <p:cNvSpPr/>
          <p:nvPr/>
        </p:nvSpPr>
        <p:spPr>
          <a:xfrm>
            <a:off x="457200" y="1188720"/>
            <a:ext cx="8229600" cy="738378"/>
          </a:xfrm>
          <a:prstGeom prst="roundRect">
            <a:avLst>
              <a:gd name="adj" fmla="val 7430"/>
            </a:avLst>
          </a:prstGeom>
          <a:solidFill>
            <a:srgbClr val="FFFFFF"/>
          </a:solidFill>
          <a:ln w="9525">
            <a:solidFill>
              <a:schemeClr val="accent5"/>
            </a:solidFill>
            <a:prstDash val="solid"/>
          </a:ln>
        </p:spPr>
      </p:sp>
      <p:pic>
        <p:nvPicPr>
          <p:cNvPr id="5" name="Image 0" descr="preencoded.png">    </p:cNvPr>
          <p:cNvPicPr>
            <a:picLocks noChangeAspect="1"/>
          </p:cNvPicPr>
          <p:nvPr/>
        </p:nvPicPr>
        <p:blipFill>
          <a:blip r:embed="rId1"/>
          <a:stretch>
            <a:fillRect/>
          </a:stretch>
        </p:blipFill>
        <p:spPr>
          <a:xfrm>
            <a:off x="658368" y="1402461"/>
            <a:ext cx="310896" cy="310896"/>
          </a:xfrm>
          <a:prstGeom prst="rect">
            <a:avLst/>
          </a:prstGeom>
        </p:spPr>
      </p:pic>
      <p:sp>
        <p:nvSpPr>
          <p:cNvPr id="6" name="Text 2"/>
          <p:cNvSpPr/>
          <p:nvPr/>
        </p:nvSpPr>
        <p:spPr>
          <a:xfrm>
            <a:off x="1188720" y="1188720"/>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'90% payout means a fixed income.'</a:t>
            </a:r>
            <a:endParaRPr lang="en-US" sz="1450" dirty="0"/>
          </a:p>
        </p:txBody>
      </p:sp>
      <p:sp>
        <p:nvSpPr>
          <p:cNvPr id="7" name="Text 3"/>
          <p:cNvSpPr/>
          <p:nvPr/>
        </p:nvSpPr>
        <p:spPr>
          <a:xfrm>
            <a:off x="4023360" y="1188720"/>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It is 90% of net cash, which moves with rents, occupancy, traffic, tariffs and interest costs. No amount is promised.</a:t>
            </a:r>
            <a:endParaRPr lang="en-US" sz="1300" dirty="0"/>
          </a:p>
        </p:txBody>
      </p:sp>
      <p:sp>
        <p:nvSpPr>
          <p:cNvPr id="8" name="Shape 4"/>
          <p:cNvSpPr/>
          <p:nvPr/>
        </p:nvSpPr>
        <p:spPr>
          <a:xfrm>
            <a:off x="457200" y="2055114"/>
            <a:ext cx="8229600" cy="738378"/>
          </a:xfrm>
          <a:prstGeom prst="roundRect">
            <a:avLst>
              <a:gd name="adj" fmla="val 7430"/>
            </a:avLst>
          </a:prstGeom>
          <a:solidFill>
            <a:srgbClr val="FFFFFF"/>
          </a:solidFill>
          <a:ln w="9525">
            <a:solidFill>
              <a:schemeClr val="accent5"/>
            </a:solidFill>
            <a:prstDash val="solid"/>
          </a:ln>
        </p:spPr>
      </p:sp>
      <p:pic>
        <p:nvPicPr>
          <p:cNvPr id="9" name="Image 1" descr="preencoded.png">    </p:cNvPr>
          <p:cNvPicPr>
            <a:picLocks noChangeAspect="1"/>
          </p:cNvPicPr>
          <p:nvPr/>
        </p:nvPicPr>
        <p:blipFill>
          <a:blip r:embed="rId2"/>
          <a:stretch>
            <a:fillRect/>
          </a:stretch>
        </p:blipFill>
        <p:spPr>
          <a:xfrm>
            <a:off x="658368" y="2268855"/>
            <a:ext cx="310896" cy="310896"/>
          </a:xfrm>
          <a:prstGeom prst="rect">
            <a:avLst/>
          </a:prstGeom>
        </p:spPr>
      </p:pic>
      <p:sp>
        <p:nvSpPr>
          <p:cNvPr id="10" name="Text 5"/>
          <p:cNvSpPr/>
          <p:nvPr/>
        </p:nvSpPr>
        <p:spPr>
          <a:xfrm>
            <a:off x="1188720" y="2055114"/>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'It is the same as owning a flat.'</a:t>
            </a:r>
            <a:endParaRPr lang="en-US" sz="1450" dirty="0"/>
          </a:p>
        </p:txBody>
      </p:sp>
      <p:sp>
        <p:nvSpPr>
          <p:cNvPr id="11" name="Text 6"/>
          <p:cNvSpPr/>
          <p:nvPr/>
        </p:nvSpPr>
        <p:spPr>
          <a:xfrm>
            <a:off x="4023360" y="2055114"/>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The holder owns units of a trust, not a property. The unit price is set by buyers and sellers on the exchange and can fall.</a:t>
            </a:r>
            <a:endParaRPr lang="en-US" sz="1300" dirty="0"/>
          </a:p>
        </p:txBody>
      </p:sp>
      <p:sp>
        <p:nvSpPr>
          <p:cNvPr id="12" name="Shape 7"/>
          <p:cNvSpPr/>
          <p:nvPr/>
        </p:nvSpPr>
        <p:spPr>
          <a:xfrm>
            <a:off x="457200" y="2921508"/>
            <a:ext cx="8229600" cy="738378"/>
          </a:xfrm>
          <a:prstGeom prst="roundRect">
            <a:avLst>
              <a:gd name="adj" fmla="val 7430"/>
            </a:avLst>
          </a:prstGeom>
          <a:solidFill>
            <a:srgbClr val="FFFFFF"/>
          </a:solidFill>
          <a:ln w="9525">
            <a:solidFill>
              <a:schemeClr val="accent5"/>
            </a:solidFill>
            <a:prstDash val="solid"/>
          </a:ln>
        </p:spPr>
      </p:sp>
      <p:pic>
        <p:nvPicPr>
          <p:cNvPr id="13" name="Image 2" descr="preencoded.png">    </p:cNvPr>
          <p:cNvPicPr>
            <a:picLocks noChangeAspect="1"/>
          </p:cNvPicPr>
          <p:nvPr/>
        </p:nvPicPr>
        <p:blipFill>
          <a:blip r:embed="rId3"/>
          <a:stretch>
            <a:fillRect/>
          </a:stretch>
        </p:blipFill>
        <p:spPr>
          <a:xfrm>
            <a:off x="658368" y="3135249"/>
            <a:ext cx="310896" cy="310896"/>
          </a:xfrm>
          <a:prstGeom prst="rect">
            <a:avLst/>
          </a:prstGeom>
        </p:spPr>
      </p:pic>
      <p:sp>
        <p:nvSpPr>
          <p:cNvPr id="14" name="Text 8"/>
          <p:cNvSpPr/>
          <p:nvPr/>
        </p:nvSpPr>
        <p:spPr>
          <a:xfrm>
            <a:off x="1188720" y="2921508"/>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'The payout is taxed one way.'</a:t>
            </a:r>
            <a:endParaRPr lang="en-US" sz="1450" dirty="0"/>
          </a:p>
        </p:txBody>
      </p:sp>
      <p:sp>
        <p:nvSpPr>
          <p:cNvPr id="15" name="Text 9"/>
          <p:cNvSpPr/>
          <p:nvPr/>
        </p:nvSpPr>
        <p:spPr>
          <a:xfrm>
            <a:off x="4023360" y="2921508"/>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Interest, dividend, rent and repayment of debt each follow a separate rule. The trust gives the split with each payout.</a:t>
            </a:r>
            <a:endParaRPr lang="en-US" sz="1300" dirty="0"/>
          </a:p>
        </p:txBody>
      </p:sp>
      <p:sp>
        <p:nvSpPr>
          <p:cNvPr id="16" name="Shape 10"/>
          <p:cNvSpPr/>
          <p:nvPr/>
        </p:nvSpPr>
        <p:spPr>
          <a:xfrm>
            <a:off x="457200" y="3787902"/>
            <a:ext cx="8229600" cy="738378"/>
          </a:xfrm>
          <a:prstGeom prst="roundRect">
            <a:avLst>
              <a:gd name="adj" fmla="val 7430"/>
            </a:avLst>
          </a:prstGeom>
          <a:solidFill>
            <a:srgbClr val="FFFFFF"/>
          </a:solidFill>
          <a:ln w="9525">
            <a:solidFill>
              <a:schemeClr val="accent5"/>
            </a:solidFill>
            <a:prstDash val="solid"/>
          </a:ln>
        </p:spPr>
      </p:sp>
      <p:pic>
        <p:nvPicPr>
          <p:cNvPr id="17" name="Image 3" descr="preencoded.png">    </p:cNvPr>
          <p:cNvPicPr>
            <a:picLocks noChangeAspect="1"/>
          </p:cNvPicPr>
          <p:nvPr/>
        </p:nvPicPr>
        <p:blipFill>
          <a:blip r:embed="rId4"/>
          <a:stretch>
            <a:fillRect/>
          </a:stretch>
        </p:blipFill>
        <p:spPr>
          <a:xfrm>
            <a:off x="658368" y="4001643"/>
            <a:ext cx="310896" cy="310896"/>
          </a:xfrm>
          <a:prstGeom prst="rect">
            <a:avLst/>
          </a:prstGeom>
        </p:spPr>
      </p:pic>
      <p:sp>
        <p:nvSpPr>
          <p:cNvPr id="18" name="Text 11"/>
          <p:cNvSpPr/>
          <p:nvPr/>
        </p:nvSpPr>
        <p:spPr>
          <a:xfrm>
            <a:off x="1188720" y="3787902"/>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'A REIT and an InvIT are one thing.'</a:t>
            </a:r>
            <a:endParaRPr lang="en-US" sz="1450" dirty="0"/>
          </a:p>
        </p:txBody>
      </p:sp>
      <p:sp>
        <p:nvSpPr>
          <p:cNvPr id="19" name="Text 12"/>
          <p:cNvSpPr/>
          <p:nvPr/>
        </p:nvSpPr>
        <p:spPr>
          <a:xfrm>
            <a:off x="4023360" y="3787902"/>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One owns real estate, the other infrastructure. Borrowing limits differ, and mutual fund rules class them differently.</a:t>
            </a:r>
            <a:endParaRPr lang="en-US" sz="13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Questions to ask of any trust</a:t>
            </a:r>
            <a:endParaRPr lang="en-US" sz="2800" dirty="0"/>
          </a:p>
        </p:txBody>
      </p:sp>
      <p:sp>
        <p:nvSpPr>
          <p:cNvPr id="4" name="Shape 1"/>
          <p:cNvSpPr/>
          <p:nvPr/>
        </p:nvSpPr>
        <p:spPr>
          <a:xfrm>
            <a:off x="457200" y="1188720"/>
            <a:ext cx="8229600" cy="521208"/>
          </a:xfrm>
          <a:prstGeom prst="roundRect">
            <a:avLst>
              <a:gd name="adj" fmla="val 10526"/>
            </a:avLst>
          </a:prstGeom>
          <a:solidFill>
            <a:srgbClr val="FFFFFF"/>
          </a:solidFill>
          <a:ln w="9525">
            <a:solidFill>
              <a:schemeClr val="accent5"/>
            </a:solidFill>
            <a:prstDash val="solid"/>
          </a:ln>
        </p:spPr>
      </p:sp>
      <p:sp>
        <p:nvSpPr>
          <p:cNvPr id="5" name="Shape 2"/>
          <p:cNvSpPr/>
          <p:nvPr/>
        </p:nvSpPr>
        <p:spPr>
          <a:xfrm>
            <a:off x="621792" y="1229868"/>
            <a:ext cx="438912" cy="438912"/>
          </a:xfrm>
          <a:prstGeom prst="ellipse">
            <a:avLst/>
          </a:prstGeom>
          <a:solidFill>
            <a:schemeClr val="accent1"/>
          </a:solidFill>
          <a:ln w="12700">
            <a:solidFill>
              <a:schemeClr val="accent1"/>
            </a:solidFill>
            <a:prstDash val="solid"/>
          </a:ln>
        </p:spPr>
      </p:sp>
      <p:sp>
        <p:nvSpPr>
          <p:cNvPr id="6" name="Text 3"/>
          <p:cNvSpPr/>
          <p:nvPr/>
        </p:nvSpPr>
        <p:spPr>
          <a:xfrm>
            <a:off x="621792" y="1229868"/>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1</a:t>
            </a:r>
            <a:endParaRPr lang="en-US" sz="1600" dirty="0"/>
          </a:p>
        </p:txBody>
      </p:sp>
      <p:sp>
        <p:nvSpPr>
          <p:cNvPr id="7" name="Text 4"/>
          <p:cNvSpPr/>
          <p:nvPr/>
        </p:nvSpPr>
        <p:spPr>
          <a:xfrm>
            <a:off x="1243584" y="1188720"/>
            <a:ext cx="2286000" cy="52120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What does it own?</a:t>
            </a:r>
            <a:endParaRPr lang="en-US" sz="1450" dirty="0"/>
          </a:p>
        </p:txBody>
      </p:sp>
      <p:sp>
        <p:nvSpPr>
          <p:cNvPr id="8" name="Text 5"/>
          <p:cNvSpPr/>
          <p:nvPr/>
        </p:nvSpPr>
        <p:spPr>
          <a:xfrm>
            <a:off x="3611880" y="1188720"/>
            <a:ext cx="4937760" cy="521208"/>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Offices, malls, roads, power lines or other assets; how many; and how much of the income rests on a few tenants or users.</a:t>
            </a:r>
            <a:endParaRPr lang="en-US" sz="1150" dirty="0"/>
          </a:p>
        </p:txBody>
      </p:sp>
      <p:sp>
        <p:nvSpPr>
          <p:cNvPr id="9" name="Shape 6"/>
          <p:cNvSpPr/>
          <p:nvPr/>
        </p:nvSpPr>
        <p:spPr>
          <a:xfrm>
            <a:off x="457200" y="1837944"/>
            <a:ext cx="8229600" cy="521208"/>
          </a:xfrm>
          <a:prstGeom prst="roundRect">
            <a:avLst>
              <a:gd name="adj" fmla="val 10526"/>
            </a:avLst>
          </a:prstGeom>
          <a:solidFill>
            <a:srgbClr val="FFFFFF"/>
          </a:solidFill>
          <a:ln w="9525">
            <a:solidFill>
              <a:schemeClr val="accent5"/>
            </a:solidFill>
            <a:prstDash val="solid"/>
          </a:ln>
        </p:spPr>
      </p:sp>
      <p:sp>
        <p:nvSpPr>
          <p:cNvPr id="10" name="Shape 7"/>
          <p:cNvSpPr/>
          <p:nvPr/>
        </p:nvSpPr>
        <p:spPr>
          <a:xfrm>
            <a:off x="621792" y="1879092"/>
            <a:ext cx="438912" cy="438912"/>
          </a:xfrm>
          <a:prstGeom prst="ellipse">
            <a:avLst/>
          </a:prstGeom>
          <a:solidFill>
            <a:schemeClr val="accent2"/>
          </a:solidFill>
          <a:ln w="12700">
            <a:solidFill>
              <a:schemeClr val="accent2"/>
            </a:solidFill>
            <a:prstDash val="solid"/>
          </a:ln>
        </p:spPr>
      </p:sp>
      <p:sp>
        <p:nvSpPr>
          <p:cNvPr id="11" name="Text 8"/>
          <p:cNvSpPr/>
          <p:nvPr/>
        </p:nvSpPr>
        <p:spPr>
          <a:xfrm>
            <a:off x="621792" y="1879092"/>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2</a:t>
            </a:r>
            <a:endParaRPr lang="en-US" sz="1600" dirty="0"/>
          </a:p>
        </p:txBody>
      </p:sp>
      <p:sp>
        <p:nvSpPr>
          <p:cNvPr id="12" name="Text 9"/>
          <p:cNvSpPr/>
          <p:nvPr/>
        </p:nvSpPr>
        <p:spPr>
          <a:xfrm>
            <a:off x="1243584" y="1837944"/>
            <a:ext cx="2286000" cy="52120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How long will income run?</a:t>
            </a:r>
            <a:endParaRPr lang="en-US" sz="1450" dirty="0"/>
          </a:p>
        </p:txBody>
      </p:sp>
      <p:sp>
        <p:nvSpPr>
          <p:cNvPr id="13" name="Text 10"/>
          <p:cNvSpPr/>
          <p:nvPr/>
        </p:nvSpPr>
        <p:spPr>
          <a:xfrm>
            <a:off x="3611880" y="1837944"/>
            <a:ext cx="4937760" cy="521208"/>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For property: occupancy and when leases end. For infrastructure: how many years of the concession or contract remain.</a:t>
            </a:r>
            <a:endParaRPr lang="en-US" sz="1150" dirty="0"/>
          </a:p>
        </p:txBody>
      </p:sp>
      <p:sp>
        <p:nvSpPr>
          <p:cNvPr id="14" name="Shape 11"/>
          <p:cNvSpPr/>
          <p:nvPr/>
        </p:nvSpPr>
        <p:spPr>
          <a:xfrm>
            <a:off x="457200" y="2487168"/>
            <a:ext cx="8229600" cy="521208"/>
          </a:xfrm>
          <a:prstGeom prst="roundRect">
            <a:avLst>
              <a:gd name="adj" fmla="val 10526"/>
            </a:avLst>
          </a:prstGeom>
          <a:solidFill>
            <a:srgbClr val="FFFFFF"/>
          </a:solidFill>
          <a:ln w="9525">
            <a:solidFill>
              <a:schemeClr val="accent5"/>
            </a:solidFill>
            <a:prstDash val="solid"/>
          </a:ln>
        </p:spPr>
      </p:sp>
      <p:sp>
        <p:nvSpPr>
          <p:cNvPr id="15" name="Shape 12"/>
          <p:cNvSpPr/>
          <p:nvPr/>
        </p:nvSpPr>
        <p:spPr>
          <a:xfrm>
            <a:off x="621792" y="2528316"/>
            <a:ext cx="438912" cy="438912"/>
          </a:xfrm>
          <a:prstGeom prst="ellipse">
            <a:avLst/>
          </a:prstGeom>
          <a:solidFill>
            <a:schemeClr val="accent3"/>
          </a:solidFill>
          <a:ln w="12700">
            <a:solidFill>
              <a:schemeClr val="accent3"/>
            </a:solidFill>
            <a:prstDash val="solid"/>
          </a:ln>
        </p:spPr>
      </p:sp>
      <p:sp>
        <p:nvSpPr>
          <p:cNvPr id="16" name="Text 13"/>
          <p:cNvSpPr/>
          <p:nvPr/>
        </p:nvSpPr>
        <p:spPr>
          <a:xfrm>
            <a:off x="621792" y="2528316"/>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3</a:t>
            </a:r>
            <a:endParaRPr lang="en-US" sz="1600" dirty="0"/>
          </a:p>
        </p:txBody>
      </p:sp>
      <p:sp>
        <p:nvSpPr>
          <p:cNvPr id="17" name="Text 14"/>
          <p:cNvSpPr/>
          <p:nvPr/>
        </p:nvSpPr>
        <p:spPr>
          <a:xfrm>
            <a:off x="1243584" y="2487168"/>
            <a:ext cx="2286000" cy="52120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How much has it borrowed?</a:t>
            </a:r>
            <a:endParaRPr lang="en-US" sz="1450" dirty="0"/>
          </a:p>
        </p:txBody>
      </p:sp>
      <p:sp>
        <p:nvSpPr>
          <p:cNvPr id="18" name="Text 15"/>
          <p:cNvSpPr/>
          <p:nvPr/>
        </p:nvSpPr>
        <p:spPr>
          <a:xfrm>
            <a:off x="3611880" y="2487168"/>
            <a:ext cx="4937760" cy="521208"/>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Borrowing as a share of asset value, set against SEBI's limit, and when the loans come up for repayment.</a:t>
            </a:r>
            <a:endParaRPr lang="en-US" sz="1150" dirty="0"/>
          </a:p>
        </p:txBody>
      </p:sp>
      <p:sp>
        <p:nvSpPr>
          <p:cNvPr id="19" name="Shape 16"/>
          <p:cNvSpPr/>
          <p:nvPr/>
        </p:nvSpPr>
        <p:spPr>
          <a:xfrm>
            <a:off x="457200" y="3136392"/>
            <a:ext cx="8229600" cy="521208"/>
          </a:xfrm>
          <a:prstGeom prst="roundRect">
            <a:avLst>
              <a:gd name="adj" fmla="val 10526"/>
            </a:avLst>
          </a:prstGeom>
          <a:solidFill>
            <a:srgbClr val="FFFFFF"/>
          </a:solidFill>
          <a:ln w="9525">
            <a:solidFill>
              <a:schemeClr val="accent5"/>
            </a:solidFill>
            <a:prstDash val="solid"/>
          </a:ln>
        </p:spPr>
      </p:sp>
      <p:sp>
        <p:nvSpPr>
          <p:cNvPr id="20" name="Shape 17"/>
          <p:cNvSpPr/>
          <p:nvPr/>
        </p:nvSpPr>
        <p:spPr>
          <a:xfrm>
            <a:off x="621792" y="3177540"/>
            <a:ext cx="438912" cy="438912"/>
          </a:xfrm>
          <a:prstGeom prst="ellipse">
            <a:avLst/>
          </a:prstGeom>
          <a:solidFill>
            <a:schemeClr val="accent4"/>
          </a:solidFill>
          <a:ln w="12700">
            <a:solidFill>
              <a:schemeClr val="accent4"/>
            </a:solidFill>
            <a:prstDash val="solid"/>
          </a:ln>
        </p:spPr>
      </p:sp>
      <p:sp>
        <p:nvSpPr>
          <p:cNvPr id="21" name="Text 18"/>
          <p:cNvSpPr/>
          <p:nvPr/>
        </p:nvSpPr>
        <p:spPr>
          <a:xfrm>
            <a:off x="621792" y="3177540"/>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4</a:t>
            </a:r>
            <a:endParaRPr lang="en-US" sz="1600" dirty="0"/>
          </a:p>
        </p:txBody>
      </p:sp>
      <p:sp>
        <p:nvSpPr>
          <p:cNvPr id="22" name="Text 19"/>
          <p:cNvSpPr/>
          <p:nvPr/>
        </p:nvSpPr>
        <p:spPr>
          <a:xfrm>
            <a:off x="1243584" y="3136392"/>
            <a:ext cx="2286000" cy="52120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What is the payout made of?</a:t>
            </a:r>
            <a:endParaRPr lang="en-US" sz="1450" dirty="0"/>
          </a:p>
        </p:txBody>
      </p:sp>
      <p:sp>
        <p:nvSpPr>
          <p:cNvPr id="23" name="Text 20"/>
          <p:cNvSpPr/>
          <p:nvPr/>
        </p:nvSpPr>
        <p:spPr>
          <a:xfrm>
            <a:off x="3611880" y="3136392"/>
            <a:ext cx="4937760" cy="521208"/>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The split between interest, dividend, rent and repayment of debt, since each is taxed by a separate rule.</a:t>
            </a:r>
            <a:endParaRPr lang="en-US" sz="1150" dirty="0"/>
          </a:p>
        </p:txBody>
      </p:sp>
      <p:sp>
        <p:nvSpPr>
          <p:cNvPr id="24" name="Shape 21"/>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25" name="Text 22"/>
          <p:cNvSpPr/>
          <p:nvPr/>
        </p:nvSpPr>
        <p:spPr>
          <a:xfrm>
            <a:off x="658368" y="3840480"/>
            <a:ext cx="7827264" cy="566928"/>
          </a:xfrm>
          <a:prstGeom prst="rect">
            <a:avLst/>
          </a:prstGeom>
          <a:noFill/>
          <a:ln/>
        </p:spPr>
        <p:txBody>
          <a:bodyPr wrap="square" lIns="0" tIns="0" rIns="0" bIns="0" rtlCol="0" anchor="ctr"/>
          <a:lstStyle/>
          <a:p>
            <a:pPr indent="0" marL="0">
              <a:buNone/>
            </a:pPr>
            <a:r>
              <a:rPr lang="en-US" sz="1350" b="1" dirty="0">
                <a:solidFill>
                  <a:srgbClr val="FFFFFF"/>
                </a:solidFill>
              </a:rPr>
              <a:t>The answers are in the trust's offer document and its half-yearly and annual reports.</a:t>
            </a:r>
            <a:endParaRPr lang="en-US" sz="13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Check yourself</a:t>
            </a:r>
            <a:endParaRPr lang="en-US" sz="2800" dirty="0"/>
          </a:p>
        </p:txBody>
      </p:sp>
      <p:sp>
        <p:nvSpPr>
          <p:cNvPr id="3" name="Shape 1"/>
          <p:cNvSpPr/>
          <p:nvPr/>
        </p:nvSpPr>
        <p:spPr>
          <a:xfrm>
            <a:off x="457200" y="1188720"/>
            <a:ext cx="8229600" cy="1014984"/>
          </a:xfrm>
          <a:prstGeom prst="roundRect">
            <a:avLst>
              <a:gd name="adj" fmla="val 5405"/>
            </a:avLst>
          </a:prstGeom>
          <a:solidFill>
            <a:srgbClr val="FFFFFF"/>
          </a:solidFill>
          <a:ln w="9525">
            <a:solidFill>
              <a:schemeClr val="accent5"/>
            </a:solidFill>
            <a:prstDash val="solid"/>
          </a:ln>
        </p:spPr>
      </p:sp>
      <p:sp>
        <p:nvSpPr>
          <p:cNvPr id="4" name="Text 2"/>
          <p:cNvSpPr/>
          <p:nvPr/>
        </p:nvSpPr>
        <p:spPr>
          <a:xfrm>
            <a:off x="621792" y="1188720"/>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Q1</a:t>
            </a:r>
            <a:endParaRPr lang="en-US" sz="2000" dirty="0"/>
          </a:p>
        </p:txBody>
      </p:sp>
      <p:sp>
        <p:nvSpPr>
          <p:cNvPr id="5" name="Text 3"/>
          <p:cNvSpPr/>
          <p:nvPr/>
        </p:nvSpPr>
        <p:spPr>
          <a:xfrm>
            <a:off x="1280160" y="1188720"/>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A trust has 20 crore units and net distributable cash flow of ₹50 crore for the half-year. What is the least it must distribute for each unit?</a:t>
            </a:r>
            <a:endParaRPr lang="en-US" sz="1450" dirty="0"/>
          </a:p>
        </p:txBody>
      </p:sp>
      <p:sp>
        <p:nvSpPr>
          <p:cNvPr id="6" name="Shape 4"/>
          <p:cNvSpPr/>
          <p:nvPr/>
        </p:nvSpPr>
        <p:spPr>
          <a:xfrm>
            <a:off x="457200" y="2350008"/>
            <a:ext cx="8229600" cy="1014984"/>
          </a:xfrm>
          <a:prstGeom prst="roundRect">
            <a:avLst>
              <a:gd name="adj" fmla="val 5405"/>
            </a:avLst>
          </a:prstGeom>
          <a:solidFill>
            <a:srgbClr val="FFFFFF"/>
          </a:solidFill>
          <a:ln w="9525">
            <a:solidFill>
              <a:schemeClr val="accent5"/>
            </a:solidFill>
            <a:prstDash val="solid"/>
          </a:ln>
        </p:spPr>
      </p:sp>
      <p:sp>
        <p:nvSpPr>
          <p:cNvPr id="7" name="Text 5"/>
          <p:cNvSpPr/>
          <p:nvPr/>
        </p:nvSpPr>
        <p:spPr>
          <a:xfrm>
            <a:off x="621792" y="2350008"/>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Q2</a:t>
            </a:r>
            <a:endParaRPr lang="en-US" sz="2000" dirty="0"/>
          </a:p>
        </p:txBody>
      </p:sp>
      <p:sp>
        <p:nvSpPr>
          <p:cNvPr id="8" name="Text 6"/>
          <p:cNvSpPr/>
          <p:nvPr/>
        </p:nvSpPr>
        <p:spPr>
          <a:xfrm>
            <a:off x="1280160" y="2350008"/>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A mutual fund scheme holds units of one REIT and one InvIT. How does SEBI class each holding from 1 January 2026?</a:t>
            </a:r>
            <a:endParaRPr lang="en-US" sz="1450" dirty="0"/>
          </a:p>
        </p:txBody>
      </p:sp>
      <p:sp>
        <p:nvSpPr>
          <p:cNvPr id="9" name="Shape 7"/>
          <p:cNvSpPr/>
          <p:nvPr/>
        </p:nvSpPr>
        <p:spPr>
          <a:xfrm>
            <a:off x="457200" y="3511296"/>
            <a:ext cx="8229600" cy="1014984"/>
          </a:xfrm>
          <a:prstGeom prst="roundRect">
            <a:avLst>
              <a:gd name="adj" fmla="val 5405"/>
            </a:avLst>
          </a:prstGeom>
          <a:solidFill>
            <a:srgbClr val="FFFFFF"/>
          </a:solidFill>
          <a:ln w="9525">
            <a:solidFill>
              <a:schemeClr val="accent5"/>
            </a:solidFill>
            <a:prstDash val="solid"/>
          </a:ln>
        </p:spPr>
      </p:sp>
      <p:sp>
        <p:nvSpPr>
          <p:cNvPr id="10" name="Text 8"/>
          <p:cNvSpPr/>
          <p:nvPr/>
        </p:nvSpPr>
        <p:spPr>
          <a:xfrm>
            <a:off x="621792" y="3511296"/>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Q3</a:t>
            </a:r>
            <a:endParaRPr lang="en-US" sz="2000" dirty="0"/>
          </a:p>
        </p:txBody>
      </p:sp>
      <p:sp>
        <p:nvSpPr>
          <p:cNvPr id="11" name="Text 9"/>
          <p:cNvSpPr/>
          <p:nvPr/>
        </p:nvSpPr>
        <p:spPr>
          <a:xfrm>
            <a:off x="1280160" y="3511296"/>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A client says: 'A REIT must pay 90%, so my income from it is fixed.' What would you explain?</a:t>
            </a:r>
            <a:endParaRPr lang="en-US" sz="14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Sources and disclaimer</a:t>
            </a:r>
            <a:endParaRPr lang="en-US" sz="2800" dirty="0"/>
          </a:p>
        </p:txBody>
      </p:sp>
      <p:sp>
        <p:nvSpPr>
          <p:cNvPr id="3" name="Shape 1"/>
          <p:cNvSpPr/>
          <p:nvPr/>
        </p:nvSpPr>
        <p:spPr>
          <a:xfrm>
            <a:off x="457200" y="1188720"/>
            <a:ext cx="8229600" cy="2240280"/>
          </a:xfrm>
          <a:prstGeom prst="roundRect">
            <a:avLst>
              <a:gd name="adj" fmla="val 2449"/>
            </a:avLst>
          </a:prstGeom>
          <a:solidFill>
            <a:srgbClr val="FFFFFF"/>
          </a:solidFill>
          <a:ln w="9525">
            <a:solidFill>
              <a:schemeClr val="accent5"/>
            </a:solidFill>
            <a:prstDash val="solid"/>
          </a:ln>
        </p:spPr>
      </p:sp>
      <p:sp>
        <p:nvSpPr>
          <p:cNvPr id="4" name="Text 2"/>
          <p:cNvSpPr/>
          <p:nvPr/>
        </p:nvSpPr>
        <p:spPr>
          <a:xfrm>
            <a:off x="658368" y="1298448"/>
            <a:ext cx="7772400" cy="228600"/>
          </a:xfrm>
          <a:prstGeom prst="rect">
            <a:avLst/>
          </a:prstGeom>
          <a:noFill/>
          <a:ln/>
        </p:spPr>
        <p:txBody>
          <a:bodyPr wrap="square" lIns="0" tIns="0" rIns="0" bIns="0" rtlCol="0" anchor="t"/>
          <a:lstStyle/>
          <a:p>
            <a:pPr indent="0" marL="0">
              <a:buNone/>
            </a:pPr>
            <a:r>
              <a:rPr lang="en-US" sz="1050" b="1" spc="100" kern="0" dirty="0">
                <a:solidFill>
                  <a:schemeClr val="accent2"/>
                </a:solidFill>
                <a:latin typeface="Calibri" pitchFamily="34" charset="0"/>
                <a:ea typeface="Calibri" pitchFamily="34" charset="-122"/>
                <a:cs typeface="Calibri" pitchFamily="34" charset="-120"/>
              </a:rPr>
              <a:t>SOURCES FOR THE FIGURES IN THIS DECK</a:t>
            </a:r>
            <a:endParaRPr lang="en-US" sz="1050" dirty="0"/>
          </a:p>
        </p:txBody>
      </p:sp>
      <p:sp>
        <p:nvSpPr>
          <p:cNvPr id="5" name="Text 3"/>
          <p:cNvSpPr/>
          <p:nvPr/>
        </p:nvSpPr>
        <p:spPr>
          <a:xfrm>
            <a:off x="658368" y="1591056"/>
            <a:ext cx="7827264" cy="1755648"/>
          </a:xfrm>
          <a:prstGeom prst="rect">
            <a:avLst/>
          </a:prstGeom>
          <a:noFill/>
          <a:ln/>
        </p:spPr>
        <p:txBody>
          <a:bodyPr wrap="square" lIns="0" tIns="0" rIns="0" bIns="0" rtlCol="0" anchor="t"/>
          <a:lstStyle/>
          <a:p>
            <a:pPr marL="165100" indent="-165100">
              <a:spcAft>
                <a:spcPts val="400"/>
              </a:spcAft>
              <a:buSzPct val="100000"/>
              <a:buChar char="•"/>
            </a:pPr>
            <a:r>
              <a:rPr lang="en-US" sz="950" dirty="0">
                <a:solidFill>
                  <a:schemeClr val="tx1"/>
                </a:solidFill>
              </a:rPr>
              <a:t>Parties, 80% rule, 90% payout, borrowing limits, application size, trading lot, SM REITs: SEBI (Real Estate Investment Trusts) Regulations, 2014, amended up to 18 April 2026.</a:t>
            </a:r>
            <a:endParaRPr lang="en-US" sz="950" dirty="0"/>
          </a:p>
          <a:p>
            <a:pPr marL="165100" indent="-165100">
              <a:spcAft>
                <a:spcPts val="400"/>
              </a:spcAft>
              <a:buSzPct val="100000"/>
              <a:buChar char="•"/>
            </a:pPr>
            <a:r>
              <a:rPr lang="en-US" sz="950" dirty="0">
                <a:solidFill>
                  <a:schemeClr val="tx1"/>
                </a:solidFill>
              </a:rPr>
              <a:t>InvIT rules, including the 70% borrowing limit and privately placed InvITs: SEBI (Infrastructure Investment Trusts) Regulations, 2014, amended up to 17 April 2026.</a:t>
            </a:r>
            <a:endParaRPr lang="en-US" sz="950" dirty="0"/>
          </a:p>
          <a:p>
            <a:pPr marL="165100" indent="-165100">
              <a:spcAft>
                <a:spcPts val="400"/>
              </a:spcAft>
              <a:buSzPct val="100000"/>
              <a:buChar char="•"/>
            </a:pPr>
            <a:r>
              <a:rPr lang="en-US" sz="950" dirty="0">
                <a:solidFill>
                  <a:schemeClr val="tx1"/>
                </a:solidFill>
              </a:rPr>
              <a:t>2014 minimums: SEBI PR No. 89/2014, 10 August 2014. Position before July 2021 and counts then: SEBI board memorandum on minimum allotment and trading lot, July 2021.</a:t>
            </a:r>
            <a:endParaRPr lang="en-US" sz="950" dirty="0"/>
          </a:p>
          <a:p>
            <a:pPr marL="165100" indent="-165100">
              <a:spcAft>
                <a:spcPts val="400"/>
              </a:spcAft>
              <a:buSzPct val="100000"/>
              <a:buChar char="•"/>
            </a:pPr>
            <a:r>
              <a:rPr lang="en-US" sz="950" dirty="0">
                <a:solidFill>
                  <a:schemeClr val="tx1"/>
                </a:solidFill>
              </a:rPr>
              <a:t>REITs as equity-related instruments, InvITs as hybrid: SEBI circular HO/24/13/12(1)2025-IMD-POD-2/I/157/2025, 28 November 2025.</a:t>
            </a:r>
            <a:endParaRPr lang="en-US" sz="950" dirty="0"/>
          </a:p>
          <a:p>
            <a:pPr marL="165100" indent="-165100">
              <a:spcAft>
                <a:spcPts val="400"/>
              </a:spcAft>
              <a:buSzPct val="100000"/>
              <a:buChar char="•"/>
            </a:pPr>
            <a:r>
              <a:rPr lang="en-US" sz="950" dirty="0">
                <a:solidFill>
                  <a:schemeClr val="tx1"/>
                </a:solidFill>
              </a:rPr>
              <a:t>Registered REITs (6) and InvITs (27): SEBI lists of recognised intermediaries, as on 11 October 2026. Funds raised: SEBI statistics page on REITs and InvITs.</a:t>
            </a:r>
            <a:endParaRPr lang="en-US" sz="950" dirty="0"/>
          </a:p>
          <a:p>
            <a:pPr marL="165100" indent="-165100">
              <a:spcAft>
                <a:spcPts val="400"/>
              </a:spcAft>
              <a:buSzPct val="100000"/>
              <a:buChar char="•"/>
            </a:pPr>
            <a:r>
              <a:rPr lang="en-US" sz="950" dirty="0">
                <a:solidFill>
                  <a:schemeClr val="tx1"/>
                </a:solidFill>
              </a:rPr>
              <a:t>Tax: Income-tax Act, 2025 (section 223, Schedule V); Taxation and Other Laws (Amendment) Act, 2026, Bill No. 150 of 2026.</a:t>
            </a:r>
            <a:endParaRPr lang="en-US" sz="950" dirty="0"/>
          </a:p>
          <a:p>
            <a:pPr marL="165100" indent="-165100">
              <a:spcAft>
                <a:spcPts val="400"/>
              </a:spcAft>
              <a:buSzPct val="100000"/>
              <a:buChar char="•"/>
            </a:pPr>
            <a:r>
              <a:rPr lang="en-US" sz="950" dirty="0">
                <a:solidFill>
                  <a:schemeClr val="tx1"/>
                </a:solidFill>
              </a:rPr>
              <a:t>The trust in the illustration and the quiz, and all its figures, are invented. They do not refer to any real trust.</a:t>
            </a:r>
            <a:endParaRPr lang="en-US" sz="950" dirty="0"/>
          </a:p>
        </p:txBody>
      </p:sp>
      <p:sp>
        <p:nvSpPr>
          <p:cNvPr id="6" name="Shape 4"/>
          <p:cNvSpPr/>
          <p:nvPr/>
        </p:nvSpPr>
        <p:spPr>
          <a:xfrm>
            <a:off x="457200" y="3566160"/>
            <a:ext cx="8229600" cy="960120"/>
          </a:xfrm>
          <a:prstGeom prst="roundRect">
            <a:avLst>
              <a:gd name="adj" fmla="val 5714"/>
            </a:avLst>
          </a:prstGeom>
          <a:solidFill>
            <a:schemeClr val="bg2"/>
          </a:solidFill>
          <a:ln w="9525">
            <a:solidFill>
              <a:schemeClr val="accent5"/>
            </a:solidFill>
            <a:prstDash val="solid"/>
          </a:ln>
        </p:spPr>
      </p:sp>
      <p:sp>
        <p:nvSpPr>
          <p:cNvPr id="7" name="Text 5"/>
          <p:cNvSpPr/>
          <p:nvPr/>
        </p:nvSpPr>
        <p:spPr>
          <a:xfrm>
            <a:off x="658368" y="3639312"/>
            <a:ext cx="7827264" cy="822960"/>
          </a:xfrm>
          <a:prstGeom prst="rect">
            <a:avLst/>
          </a:prstGeom>
          <a:noFill/>
          <a:ln/>
        </p:spPr>
        <p:txBody>
          <a:bodyPr wrap="square" lIns="0" tIns="0" rIns="0" bIns="0" rtlCol="0" anchor="ctr"/>
          <a:lstStyle/>
          <a:p>
            <a:pPr indent="0" marL="0">
              <a:buNone/>
            </a:pPr>
            <a:r>
              <a:rPr lang="en-US" sz="1050" dirty="0">
                <a:solidFill>
                  <a:schemeClr val="accent6"/>
                </a:solidFill>
                <a:latin typeface="Calibri" pitchFamily="34" charset="0"/>
                <a:ea typeface="Calibri" pitchFamily="34" charset="-122"/>
                <a:cs typeface="Calibri" pitchFamily="34" charset="-120"/>
              </a:rPr>
              <a:t>This material is for training and investor education only. It is not investment, tax or legal advice and is not a recommendation to buy, sell or hold any security or scheme. Examples use assumed figures unless a source and date are shown. Mutual fund investments are subject to market risks; read all scheme related documents carefully. Trustner Asset Services Pvt. Ltd. is an AMFI-registered Mutual Fund Distributor (ARN-286886).</a:t>
            </a:r>
            <a:endParaRPr lang="en-US" sz="10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13</a:t>
            </a:fld>
            <a:endParaRPr lang="en-US"/>
          </a:p>
        </p:txBody>
      </p:sp>
    </p:spTree>
  </p:cSld>
  <p:clrMapOvr>
    <a:masterClrMapping/>
  </p:clrMapOvr>
</p:sld>
</file>

<file path=ppt/theme/theme1.xml><?xml version="1.0" encoding="utf-8"?>
<a:theme xmlns:a="http://schemas.openxmlformats.org/drawingml/2006/main" name="Trustner Paper">
  <a:themeElements>
    <a:clrScheme name="Trustner Paper">
      <a:dk1>
        <a:srgbClr val="0A1628"/>
      </a:dk1>
      <a:lt1>
        <a:srgbClr val="FBF7EF"/>
      </a:lt1>
      <a:dk2>
        <a:srgbClr val="0870B8"/>
      </a:dk2>
      <a:lt2>
        <a:srgbClr val="F3ECE0"/>
      </a:lt2>
      <a:accent1>
        <a:srgbClr val="0870B8"/>
      </a:accent1>
      <a:accent2>
        <a:srgbClr val="9A6B0F"/>
      </a:accent2>
      <a:accent3>
        <a:srgbClr val="0F5140"/>
      </a:accent3>
      <a:accent4>
        <a:srgbClr val="B4532A"/>
      </a:accent4>
      <a:accent5>
        <a:srgbClr val="E4DDD0"/>
      </a:accent5>
      <a:accent6>
        <a:srgbClr val="5B6675"/>
      </a:accent6>
      <a:hlink>
        <a:srgbClr val="0870B8"/>
      </a:hlink>
      <a:folHlink>
        <a:srgbClr val="5B6675"/>
      </a:folHlink>
    </a:clrScheme>
    <a:fontScheme name="Trustner Paper">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Trustner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REITs and InvITs</dc:title>
  <dc:subject>PptxGenJS Presentation</dc:subject>
  <dc:creator>Trustner</dc:creator>
  <cp:lastModifiedBy>Trustner</cp:lastModifiedBy>
  <cp:revision>1</cp:revision>
  <dcterms:created xsi:type="dcterms:W3CDTF">2026-10-12T12:00:09Z</dcterms:created>
  <dcterms:modified xsi:type="dcterms:W3CDTF">2026-10-12T12:00:09Z</dcterms:modified>
</cp:coreProperties>
</file>