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1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5B6675"/>
                </a:solidFill>
                <a:latin typeface="Arial"/>
              </a:defRPr>
            </a:pPr>
            <a:r>
              <a:rPr sz="1200" b="0" i="0" u="none" strike="noStrike">
                <a:solidFill>
                  <a:srgbClr val="5B6675"/>
                </a:solidFill>
                <a:latin typeface="Arial"/>
              </a:rPr>
              <a:t>₹10 lakh at 9% for 10 years: each year's EMIs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Interest paid (₹ thousand)</c:v>
                </c:pt>
              </c:strCache>
            </c:strRef>
          </c:tx>
          <c:spPr>
            <a:solidFill>
              <a:srgbClr val="0870B8"/>
            </a:solidFill>
            <a:effectLst/>
          </c:spPr>
          <c:invertIfNegative val="0"/>
          <c:dLbls>
            <c:numFmt formatCode="0" sourceLinked="0"/>
            <c:txPr>
              <a:bodyPr/>
              <a:lstStyle/>
              <a:p>
                <a:pPr>
                  <a:defRPr b="0" i="0" strike="noStrike" sz="850" u="none">
                    <a:solidFill>
                      <a:srgbClr val="0A1628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Sheet1!$A$2:$A$11</c:f>
              <c:multiLvlStrCache>
                <c:ptCount val="10"/>
                <c:lvl>
                  <c:pt idx="0">
                    <c:v>Yr 1</c:v>
                  </c:pt>
                  <c:pt idx="1">
                    <c:v>Yr 2</c:v>
                  </c:pt>
                  <c:pt idx="2">
                    <c:v>Yr 3</c:v>
                  </c:pt>
                  <c:pt idx="3">
                    <c:v>Yr 4</c:v>
                  </c:pt>
                  <c:pt idx="4">
                    <c:v>Yr 5</c:v>
                  </c:pt>
                  <c:pt idx="5">
                    <c:v>Yr 6</c:v>
                  </c:pt>
                  <c:pt idx="6">
                    <c:v>Yr 7</c:v>
                  </c:pt>
                  <c:pt idx="7">
                    <c:v>Yr 8</c:v>
                  </c:pt>
                  <c:pt idx="8">
                    <c:v>Yr 9</c:v>
                  </c:pt>
                  <c:pt idx="9">
                    <c:v>Yr 10</c:v>
                  </c:pt>
                </c:lvl>
              </c:multiLvlStrCache>
            </c:multiLvl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87.4</c:v>
                </c:pt>
                <c:pt idx="1">
                  <c:v>81.3</c:v>
                </c:pt>
                <c:pt idx="2">
                  <c:v>74.7</c:v>
                </c:pt>
                <c:pt idx="3">
                  <c:v>67.4</c:v>
                </c:pt>
                <c:pt idx="4">
                  <c:v>59.5</c:v>
                </c:pt>
                <c:pt idx="5">
                  <c:v>50.8</c:v>
                </c:pt>
                <c:pt idx="6">
                  <c:v>41.3</c:v>
                </c:pt>
                <c:pt idx="7">
                  <c:v>30.9</c:v>
                </c:pt>
                <c:pt idx="8">
                  <c:v>19.6</c:v>
                </c:pt>
                <c:pt idx="9">
                  <c:v>7.2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Loan repaid (₹ thousand)</c:v>
                </c:pt>
              </c:strCache>
            </c:strRef>
          </c:tx>
          <c:spPr>
            <a:solidFill>
              <a:srgbClr val="9A6B0F"/>
            </a:solidFill>
            <a:effectLst/>
          </c:spPr>
          <c:invertIfNegative val="0"/>
          <c:dLbls>
            <c:numFmt formatCode="0" sourceLinked="0"/>
            <c:txPr>
              <a:bodyPr/>
              <a:lstStyle/>
              <a:p>
                <a:pPr>
                  <a:defRPr b="0" i="0" strike="noStrike" sz="850" u="none">
                    <a:solidFill>
                      <a:srgbClr val="0A1628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Sheet1!$A$2:$A$11</c:f>
              <c:multiLvlStrCache>
                <c:ptCount val="10"/>
                <c:lvl>
                  <c:pt idx="0">
                    <c:v>Yr 1</c:v>
                  </c:pt>
                  <c:pt idx="1">
                    <c:v>Yr 2</c:v>
                  </c:pt>
                  <c:pt idx="2">
                    <c:v>Yr 3</c:v>
                  </c:pt>
                  <c:pt idx="3">
                    <c:v>Yr 4</c:v>
                  </c:pt>
                  <c:pt idx="4">
                    <c:v>Yr 5</c:v>
                  </c:pt>
                  <c:pt idx="5">
                    <c:v>Yr 6</c:v>
                  </c:pt>
                  <c:pt idx="6">
                    <c:v>Yr 7</c:v>
                  </c:pt>
                  <c:pt idx="7">
                    <c:v>Yr 8</c:v>
                  </c:pt>
                  <c:pt idx="8">
                    <c:v>Yr 9</c:v>
                  </c:pt>
                  <c:pt idx="9">
                    <c:v>Yr 10</c:v>
                  </c:pt>
                </c:lvl>
              </c:multiLvlStrCache>
            </c:multiLvl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64.6</c:v>
                </c:pt>
                <c:pt idx="1">
                  <c:v>70.7</c:v>
                </c:pt>
                <c:pt idx="2">
                  <c:v>77.3</c:v>
                </c:pt>
                <c:pt idx="3">
                  <c:v>84.6</c:v>
                </c:pt>
                <c:pt idx="4">
                  <c:v>92.5</c:v>
                </c:pt>
                <c:pt idx="5">
                  <c:v>101.2</c:v>
                </c:pt>
                <c:pt idx="6">
                  <c:v>110.7</c:v>
                </c:pt>
                <c:pt idx="7">
                  <c:v>121.1</c:v>
                </c:pt>
                <c:pt idx="8">
                  <c:v>132.4</c:v>
                </c:pt>
                <c:pt idx="9">
                  <c:v>144.9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b="0" i="0" strike="noStrike" sz="850" u="none">
                  <a:solidFill>
                    <a:srgbClr val="0A1628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0A1628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60"/>
          <c:min val="0"/>
        </c:scaling>
        <c:delete val="0"/>
        <c:axPos val="l"/>
        <c:majorGridlines>
          <c:spPr>
            <a:ln w="6350" cap="flat">
              <a:solidFill>
                <a:srgbClr val="E4DDD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B6675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the room: out of every ₹100 a household takes home, how much do you think it keeps? Take a few guesses. Then ask how many people know how their own EMI was calculated. Most will not. This deck covers both.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the two ideas side by side. A loan instalment is money committed before the month begins; saving is what is left to choose about.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RBI's own definition: an equated periodic instalment repays principal and interest in fixed amounts at regular intervals until the loan is fully repaid; monthly ones are called EMIs. The 'more interest' point holds for the same loan at the same rate.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 people count the principal part of an EMI as saving, because it adds to what they own. That is a fair view, but say so if you do it. There is no regulatory 'right' savings ratio, and we do not give clients a target figure.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the month-1 split on a phone calculator with the room. The formula is the standard annuity formula; spreadsheet users can get the same answer with the PMT function. RBI requires banks to charge interest at monthly rests, which is why the rate is divided by 12.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After two years the borrower has paid ₹3.04 lakh in EMIs but still owes ₹8.65 lakh (₹8,64,669). That surprises most people. The prepayment point holds for the same rate and the same remaining tenure.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Banks may cut the non-credit parts of the spread sooner than three years to retain customers. Loans still linked to an older internal benchmark (MCLR or base rate) continue until repayment or renewal. Fixed-rate loans do not reset.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Keeping the EMI costs more interest because the loan is repaid more slowly. The RBI rule also says a longer tenure must not lead to negative amortisation, where the EMI does not even cover the interest and the balance grows.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Net financial savings = financial assets households added (12.5% of GDP in 2025-26) minus what they borrowed (6.2%). It leaves out physical savings such as houses and gold. RBI says these estimates will be revised. State the figures; do not predict the next rate decision.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2019 rule covered new loans; older loans on MCLR or base rate continue until repayment or renewal. The 2025 pre-payment Directions apply to loans sanctioned or renewed from 1 January 2026 (banks, co-operative banks, NBFCs, AIFIs); banks also cannot charge it on older floating-rate non-business loans to individuals. Since 1 October 2025 a lender may, but need not, offer a fixed-rate switch at reset.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20-year figures use the same assumed loan and rate (EMI ₹8,997.26; total interest ₹11,59,342). On the last point: financial assets added rose from 12.0% to 12.5% of GDP between 2024-25 and 2025-26, while borrowing rose from 4.9% to 6.2% (RBI Bulletin, 25 Sep 2026).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
Q1: ₹9,000 ÷ ₹60,000 = 15%. Say that it is measured on take-home pay; on gross pay the ratio would be lower.
Q2: ₹10,00,000 × 0.75% = ₹7,500 is interest. The remaining ₹5,168 reduces the loan.
Q3: At the loan's next reset, which happens at least once in three months. The lender must offer a higher EMI, a longer tenure, or a combination, and must not let the tenure extension cause negative amortisation.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56032" cy="5143500"/>
          </a:xfrm>
          <a:prstGeom prst="rect">
            <a:avLst/>
          </a:prstGeom>
          <a:solidFill>
            <a:schemeClr val="accent1"/>
          </a:solidFill>
          <a:ln/>
        </p:spPr>
      </p:sp>
      <p:pic>
        <p:nvPicPr>
          <p:cNvPr id="3" name="Image 0" descr="/private/tmp/claude-501/-Users-ram-Documents-Trustner-Tech-Project-TIB-Learning/9dae82a7-0dd1-4a48-8aed-32d34f98913f/scratchpad/mfgyan/deck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457200"/>
            <a:ext cx="1289304" cy="731520"/>
          </a:xfrm>
          <a:prstGeom prst="rect">
            <a:avLst/>
          </a:prstGeom>
        </p:spPr>
      </p:pic>
      <p:sp>
        <p:nvSpPr>
          <p:cNvPr id="4" name="Text 1"/>
          <p:cNvSpPr/>
          <p:nvPr>
            <p:ph idx="102" type="title" hasCustomPrompt="1"/>
          </p:nvPr>
        </p:nvSpPr>
        <p:spPr>
          <a:xfrm>
            <a:off x="685800" y="1783080"/>
            <a:ext cx="758952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2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4200" dirty="0"/>
          </a:p>
        </p:txBody>
      </p:sp>
      <p:sp>
        <p:nvSpPr>
          <p:cNvPr id="5" name="Text 1"/>
          <p:cNvSpPr/>
          <p:nvPr>
            <p:ph idx="103" type="body" hasCustomPrompt="1"/>
          </p:nvPr>
        </p:nvSpPr>
        <p:spPr>
          <a:xfrm>
            <a:off x="685800" y="3200400"/>
            <a:ext cx="69494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6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pic>
        <p:nvPicPr>
          <p:cNvPr id="3" name="Image 0" descr="/private/tmp/claude-501/-Users-ram-Documents-Trustner-Tech-Project-TIB-Learning/9dae82a7-0dd1-4a48-8aed-32d34f98913f/scratchpad/mfgyan/deck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82128" y="274320"/>
            <a:ext cx="804672" cy="4572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4754880"/>
            <a:ext cx="7132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Trustner Learning Series  ·  For training and education only. Not investment advice.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914400"/>
            <a:ext cx="7680960" cy="1920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108960"/>
            <a:ext cx="749808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6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  <p:pic>
        <p:nvPicPr>
          <p:cNvPr id="4" name="Image 0" descr="/private/tmp/claude-501/-Users-ram-Documents-Trustner-Tech-Project-TIB-Learning/9dae82a7-0dd1-4a48-8aed-32d34f98913f/scratchpad/mfgyan/deck/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82128" y="274320"/>
            <a:ext cx="804672" cy="45720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457200" y="4754880"/>
            <a:ext cx="7132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Trustner Learning Series  ·  For training and education only. Not investment advice.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141732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RATIOS</a:t>
            </a:r>
            <a:endParaRPr lang="en-US" sz="1200" dirty="0"/>
          </a:p>
        </p:txBody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685800" y="1783080"/>
            <a:ext cx="75895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200" b="1" dirty="0">
                <a:solidFill>
                  <a:schemeClr val="tx1"/>
                </a:solidFill>
              </a:rPr>
              <a:t>Savings ratio and EMI</a:t>
            </a:r>
            <a:endParaRPr lang="en-US" sz="42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685800" y="3200400"/>
            <a:ext cx="6949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6"/>
                </a:solidFill>
              </a:rPr>
              <a:t>How much of a month's income is kept, how much goes to lenders, and how a loan instalment is worked out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85800" y="4343400"/>
            <a:ext cx="7589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Household data as published by RBI on 25 September 2026; loan rules as on 16 October 2026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85800" y="4645152"/>
            <a:ext cx="7589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training and education only. Not investment advice.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914400"/>
            <a:ext cx="768096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tx1"/>
                </a:solidFill>
              </a:rPr>
              <a:t>Two numbers say a lot about a household's month: the share of income it keeps, and the share owed to lenders.</a:t>
            </a: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108960"/>
            <a:ext cx="74980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6"/>
                </a:solidFill>
              </a:rPr>
              <a:t>The savings ratio measures the first. EMIs are one regular part of the second. Both are simple divisions, and both depend on what you count.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Four terms to know first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1885950" cy="3035808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457200" y="1188720"/>
            <a:ext cx="1885950" cy="6400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408176"/>
            <a:ext cx="329184" cy="329184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85800" y="1847088"/>
            <a:ext cx="14287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Savings ratio</a:t>
            </a:r>
            <a:endParaRPr lang="en-US" sz="1550" dirty="0"/>
          </a:p>
        </p:txBody>
      </p:sp>
      <p:sp>
        <p:nvSpPr>
          <p:cNvPr id="8" name="Text 4"/>
          <p:cNvSpPr/>
          <p:nvPr/>
        </p:nvSpPr>
        <p:spPr>
          <a:xfrm>
            <a:off x="685800" y="2249424"/>
            <a:ext cx="1428750" cy="1865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Money saved in a month ÷ income for that month, as a percentage. Say whether income means take-home pay or gross pay.</a:t>
            </a:r>
            <a:endParaRPr lang="en-US" sz="1250" dirty="0"/>
          </a:p>
        </p:txBody>
      </p:sp>
      <p:sp>
        <p:nvSpPr>
          <p:cNvPr id="9" name="Shape 5"/>
          <p:cNvSpPr/>
          <p:nvPr/>
        </p:nvSpPr>
        <p:spPr>
          <a:xfrm>
            <a:off x="2571750" y="1188720"/>
            <a:ext cx="1885950" cy="3035808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0" name="Shape 6"/>
          <p:cNvSpPr/>
          <p:nvPr/>
        </p:nvSpPr>
        <p:spPr>
          <a:xfrm>
            <a:off x="2571750" y="1188720"/>
            <a:ext cx="1885950" cy="64008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0350" y="1408176"/>
            <a:ext cx="329184" cy="329184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2800350" y="1847088"/>
            <a:ext cx="14287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EMI</a:t>
            </a:r>
            <a:endParaRPr lang="en-US" sz="1550" dirty="0"/>
          </a:p>
        </p:txBody>
      </p:sp>
      <p:sp>
        <p:nvSpPr>
          <p:cNvPr id="13" name="Text 8"/>
          <p:cNvSpPr/>
          <p:nvPr/>
        </p:nvSpPr>
        <p:spPr>
          <a:xfrm>
            <a:off x="2800350" y="2249424"/>
            <a:ext cx="1428750" cy="1865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Equated monthly instalment: the same amount paid every month, covering that month's interest and part of the loan.</a:t>
            </a:r>
            <a:endParaRPr lang="en-US" sz="1250" dirty="0"/>
          </a:p>
        </p:txBody>
      </p:sp>
      <p:sp>
        <p:nvSpPr>
          <p:cNvPr id="14" name="Shape 9"/>
          <p:cNvSpPr/>
          <p:nvPr/>
        </p:nvSpPr>
        <p:spPr>
          <a:xfrm>
            <a:off x="4686300" y="1188720"/>
            <a:ext cx="1885950" cy="3035808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5" name="Shape 10"/>
          <p:cNvSpPr/>
          <p:nvPr/>
        </p:nvSpPr>
        <p:spPr>
          <a:xfrm>
            <a:off x="4686300" y="1188720"/>
            <a:ext cx="1885950" cy="64008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4900" y="1408176"/>
            <a:ext cx="329184" cy="329184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4914900" y="1847088"/>
            <a:ext cx="14287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Principal</a:t>
            </a:r>
            <a:endParaRPr lang="en-US" sz="1550" dirty="0"/>
          </a:p>
        </p:txBody>
      </p:sp>
      <p:sp>
        <p:nvSpPr>
          <p:cNvPr id="18" name="Text 12"/>
          <p:cNvSpPr/>
          <p:nvPr/>
        </p:nvSpPr>
        <p:spPr>
          <a:xfrm>
            <a:off x="4914900" y="2249424"/>
            <a:ext cx="1428750" cy="1865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amount borrowed and not yet repaid. Interest each month is worked out on this outstanding amount.</a:t>
            </a:r>
            <a:endParaRPr lang="en-US" sz="1250" dirty="0"/>
          </a:p>
        </p:txBody>
      </p:sp>
      <p:sp>
        <p:nvSpPr>
          <p:cNvPr id="19" name="Shape 13"/>
          <p:cNvSpPr/>
          <p:nvPr/>
        </p:nvSpPr>
        <p:spPr>
          <a:xfrm>
            <a:off x="6800850" y="1188720"/>
            <a:ext cx="1885950" cy="3035808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20" name="Shape 14"/>
          <p:cNvSpPr/>
          <p:nvPr/>
        </p:nvSpPr>
        <p:spPr>
          <a:xfrm>
            <a:off x="6800850" y="1188720"/>
            <a:ext cx="1885950" cy="64008"/>
          </a:xfrm>
          <a:prstGeom prst="rect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9450" y="1408176"/>
            <a:ext cx="329184" cy="329184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7029450" y="1847088"/>
            <a:ext cx="14287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Tenure</a:t>
            </a:r>
            <a:endParaRPr lang="en-US" sz="1550" dirty="0"/>
          </a:p>
        </p:txBody>
      </p:sp>
      <p:sp>
        <p:nvSpPr>
          <p:cNvPr id="23" name="Text 16"/>
          <p:cNvSpPr/>
          <p:nvPr/>
        </p:nvSpPr>
        <p:spPr>
          <a:xfrm>
            <a:off x="7029450" y="2249424"/>
            <a:ext cx="1428750" cy="1865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Months over which the loan is repaid. At the same rate, a longer tenure means a smaller EMI but more interest.</a:t>
            </a:r>
            <a:endParaRPr lang="en-US" sz="1250" dirty="0"/>
          </a:p>
        </p:txBody>
      </p:sp>
      <p:sp>
        <p:nvSpPr>
          <p:cNvPr id="24" name="Text 17"/>
          <p:cNvSpPr/>
          <p:nvPr/>
        </p:nvSpPr>
        <p:spPr>
          <a:xfrm>
            <a:off x="457200" y="4352544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 for the EMI definition: RBI circular on Key Facts Statement for Loans &amp; Advances, 15 Apr 2024.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Working out a savings ratio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2834640" cy="2487168"/>
          </a:xfrm>
          <a:prstGeom prst="roundRect">
            <a:avLst>
              <a:gd name="adj" fmla="val 2206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132588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HOUSEHOLD'S MONTH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1645920"/>
            <a:ext cx="246888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Take-home pay: ₹80,000.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Living costs: ₹52,000. Home loan EMI: ₹16,000.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 into savings and investments: ₹12,000.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3474720" y="1188720"/>
            <a:ext cx="5212080" cy="2487168"/>
          </a:xfrm>
          <a:prstGeom prst="roundRect">
            <a:avLst>
              <a:gd name="adj" fmla="val 2206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566160" y="1261872"/>
          <a:ext cx="502920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617720"/>
              </a:tblGrid>
              <a:tr h="56007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1</a:t>
                      </a:r>
                      <a:endParaRPr lang="en-US" sz="130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Savings ratio: ₹12,000 ÷ ₹80,000 = 15%.</a:t>
                      </a:r>
                      <a:endParaRPr lang="en-US" sz="125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56007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2</a:t>
                      </a:r>
                      <a:endParaRPr lang="en-US" sz="130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Share going to the EMI: ₹16,000 ÷ ₹80,000 = 20%.</a:t>
                      </a:r>
                      <a:endParaRPr lang="en-US" sz="125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56007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3</a:t>
                      </a:r>
                      <a:endParaRPr lang="en-US" sz="130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Living costs: ₹52,000 ÷ ₹80,000 = 65%. The three shares add up to 100%.</a:t>
                      </a:r>
                      <a:endParaRPr lang="en-US" sz="125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56007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4</a:t>
                      </a:r>
                      <a:endParaRPr lang="en-US" sz="130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If gross pay is ₹1,00,000, the same ₹12,000 is a savings ratio of 12%. Always say which income you used.</a:t>
                      </a:r>
                      <a:endParaRPr lang="en-US" sz="125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9" name="Shape 5"/>
          <p:cNvSpPr/>
          <p:nvPr/>
        </p:nvSpPr>
        <p:spPr>
          <a:xfrm>
            <a:off x="457200" y="3840480"/>
            <a:ext cx="8229600" cy="566928"/>
          </a:xfrm>
          <a:prstGeom prst="roundRect">
            <a:avLst>
              <a:gd name="adj" fmla="val 967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658368" y="3840480"/>
            <a:ext cx="78272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Savings ratio = savings ÷ income. The answer changes with the definition of income, so state it.</a:t>
            </a:r>
            <a:endParaRPr lang="en-US" sz="1400" dirty="0"/>
          </a:p>
        </p:txBody>
      </p:sp>
      <p:sp>
        <p:nvSpPr>
          <p:cNvPr id="11" name="Text 7"/>
          <p:cNvSpPr/>
          <p:nvPr/>
        </p:nvSpPr>
        <p:spPr>
          <a:xfrm>
            <a:off x="457200" y="4498848"/>
            <a:ext cx="8229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Illustration with an invented household and assumed figures.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How an EMI is calculated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2834640" cy="2487168"/>
          </a:xfrm>
          <a:prstGeom prst="roundRect">
            <a:avLst>
              <a:gd name="adj" fmla="val 2206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" y="1325880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LOAN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58368" y="1645920"/>
            <a:ext cx="246888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Loan: ₹10,00,000.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Interest: 9% a year, charged monthly, so 0.75% a month.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Tenure: 10 years, or 120 monthly instalments.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3474720" y="1188720"/>
            <a:ext cx="5212080" cy="2487168"/>
          </a:xfrm>
          <a:prstGeom prst="roundRect">
            <a:avLst>
              <a:gd name="adj" fmla="val 2206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566160" y="1261872"/>
          <a:ext cx="502920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617720"/>
              </a:tblGrid>
              <a:tr h="56007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1</a:t>
                      </a:r>
                      <a:endParaRPr lang="en-US" sz="130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EMI = P × r × (1+r)^n ÷ ((1+r)^n − 1), with P = ₹10,00,000, r = 0.0075 and n = 120. This gives ₹12,668 (₹12,667.58).</a:t>
                      </a:r>
                      <a:endParaRPr lang="en-US" sz="125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56007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2</a:t>
                      </a:r>
                      <a:endParaRPr lang="en-US" sz="130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Month 1: interest is ₹10,00,000 × 0.75% = ₹7,500. The other ₹5,168 reduces the loan.</a:t>
                      </a:r>
                      <a:endParaRPr lang="en-US" sz="125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56007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3</a:t>
                      </a:r>
                      <a:endParaRPr lang="en-US" sz="130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Month 2: interest is charged on the smaller balance, so a little more of the EMI goes to the loan.</a:t>
                      </a:r>
                      <a:endParaRPr lang="en-US" sz="125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  <a:tr h="56007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chemeClr val="accent1"/>
                          </a:solidFill>
                        </a:rPr>
                        <a:t>4</a:t>
                      </a:r>
                      <a:endParaRPr lang="en-US" sz="130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Over 120 months the borrower pays ₹15,20,109 in all: ₹10,00,000 of loan and ₹5,20,109 of interest.</a:t>
                      </a:r>
                      <a:endParaRPr lang="en-US" sz="1250" dirty="0"/>
                    </a:p>
                  </a:txBody>
                  <a:tcPr marL="76200" marR="76200" marT="25400" marB="25400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9" name="Shape 5"/>
          <p:cNvSpPr/>
          <p:nvPr/>
        </p:nvSpPr>
        <p:spPr>
          <a:xfrm>
            <a:off x="457200" y="3840480"/>
            <a:ext cx="8229600" cy="566928"/>
          </a:xfrm>
          <a:prstGeom prst="roundRect">
            <a:avLst>
              <a:gd name="adj" fmla="val 967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658368" y="3840480"/>
            <a:ext cx="78272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</a:rPr>
              <a:t>The EMI stays the same. What changes each month is how it is split between interest and loan.</a:t>
            </a:r>
            <a:endParaRPr lang="en-US" sz="1400" dirty="0"/>
          </a:p>
        </p:txBody>
      </p:sp>
      <p:sp>
        <p:nvSpPr>
          <p:cNvPr id="11" name="Text 7"/>
          <p:cNvSpPr/>
          <p:nvPr/>
        </p:nvSpPr>
        <p:spPr>
          <a:xfrm>
            <a:off x="457200" y="4498848"/>
            <a:ext cx="822960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Illustration with assumed figures. Actual loans add fees, which show up in the APR.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Early EMIs are mostly interest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5120640" cy="3108960"/>
          </a:xfrm>
          <a:prstGeom prst="roundRect">
            <a:avLst>
              <a:gd name="adj" fmla="val 1765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graphicFrame>
        <p:nvGraphicFramePr>
          <p:cNvPr id="5" name="Chart 0" descr=""/>
          <p:cNvGraphicFramePr/>
          <p:nvPr/>
        </p:nvGraphicFramePr>
        <p:xfrm>
          <a:off x="548640" y="1280160"/>
          <a:ext cx="4937760" cy="29260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Shape 2"/>
          <p:cNvSpPr/>
          <p:nvPr/>
        </p:nvSpPr>
        <p:spPr>
          <a:xfrm>
            <a:off x="5760720" y="1188720"/>
            <a:ext cx="2926080" cy="3108960"/>
          </a:xfrm>
          <a:prstGeom prst="roundRect">
            <a:avLst>
              <a:gd name="adj" fmla="val 1875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5943600" y="1325880"/>
            <a:ext cx="2560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 the chart</a:t>
            </a:r>
            <a:endParaRPr lang="en-US" sz="1500" dirty="0"/>
          </a:p>
        </p:txBody>
      </p:sp>
      <p:sp>
        <p:nvSpPr>
          <p:cNvPr id="8" name="Text 4"/>
          <p:cNvSpPr/>
          <p:nvPr/>
        </p:nvSpPr>
        <p:spPr>
          <a:xfrm>
            <a:off x="5943600" y="1755648"/>
            <a:ext cx="256032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65100" indent="-1651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Each year the 12 EMIs add up to about ₹1.52 lakh. Only the split changes.</a:t>
            </a:r>
            <a:endParaRPr lang="en-US" sz="1250" dirty="0"/>
          </a:p>
          <a:p>
            <a:pPr marL="165100" indent="-1651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In year 1, ₹87,377 goes to interest and ₹64,634 to the loan.</a:t>
            </a:r>
            <a:endParaRPr lang="en-US" sz="1250" dirty="0"/>
          </a:p>
          <a:p>
            <a:pPr marL="165100" indent="-1651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From year 3 the loan part is larger than the interest part.</a:t>
            </a:r>
            <a:endParaRPr lang="en-US" sz="1250" dirty="0"/>
          </a:p>
          <a:p>
            <a:pPr marL="165100" indent="-165100">
              <a:spcAft>
                <a:spcPts val="7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So a part-prepayment made early saves more interest than the same amount paid late.</a:t>
            </a:r>
            <a:endParaRPr lang="en-US" sz="1250" dirty="0"/>
          </a:p>
        </p:txBody>
      </p:sp>
      <p:sp>
        <p:nvSpPr>
          <p:cNvPr id="9" name="Text 5"/>
          <p:cNvSpPr/>
          <p:nvPr/>
        </p:nvSpPr>
        <p:spPr>
          <a:xfrm>
            <a:off x="457200" y="4352544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Illustration: computed from the EMI formula on the previous slide. Assumed figures, not a quote for any loan.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How a floating-rate loan follows repo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8229600" cy="504749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621792" y="1221638"/>
            <a:ext cx="438912" cy="43891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21792" y="122163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1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243584" y="1188720"/>
            <a:ext cx="2286000" cy="5047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benchmark is chosen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3611880" y="1188720"/>
            <a:ext cx="4937760" cy="5047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floating-rate retail and MSME loans from commercial banks are linked to an external benchmark, such as RBI's repo rate or a T-bill yield.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457200" y="1821485"/>
            <a:ext cx="8229600" cy="504749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21792" y="1854403"/>
            <a:ext cx="438912" cy="438912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21792" y="1854403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2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1243584" y="1821485"/>
            <a:ext cx="2286000" cy="5047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spread is added</a:t>
            </a:r>
            <a:endParaRPr lang="en-US" sz="1450" dirty="0"/>
          </a:p>
        </p:txBody>
      </p:sp>
      <p:sp>
        <p:nvSpPr>
          <p:cNvPr id="13" name="Text 10"/>
          <p:cNvSpPr/>
          <p:nvPr/>
        </p:nvSpPr>
        <p:spPr>
          <a:xfrm>
            <a:off x="3611880" y="1821485"/>
            <a:ext cx="4937760" cy="5047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loan rate = benchmark + spread. The bank is free to set the spread, and the benchmark forms part of the loan contract.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457200" y="2454250"/>
            <a:ext cx="8229600" cy="504749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21792" y="2487168"/>
            <a:ext cx="438912" cy="43891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621792" y="248716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3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1243584" y="2454250"/>
            <a:ext cx="2286000" cy="5047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spread is mostly fixed</a:t>
            </a:r>
            <a:endParaRPr lang="en-US" sz="1450" dirty="0"/>
          </a:p>
        </p:txBody>
      </p:sp>
      <p:sp>
        <p:nvSpPr>
          <p:cNvPr id="18" name="Text 15"/>
          <p:cNvSpPr/>
          <p:nvPr/>
        </p:nvSpPr>
        <p:spPr>
          <a:xfrm>
            <a:off x="3611880" y="2454250"/>
            <a:ext cx="4937760" cy="5047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credit risk part changes only if the borrower's credit assessment changes substantially. Other parts may change once in three years.</a:t>
            </a:r>
            <a:endParaRPr lang="en-US" sz="1150" dirty="0"/>
          </a:p>
        </p:txBody>
      </p:sp>
      <p:sp>
        <p:nvSpPr>
          <p:cNvPr id="19" name="Shape 16"/>
          <p:cNvSpPr/>
          <p:nvPr/>
        </p:nvSpPr>
        <p:spPr>
          <a:xfrm>
            <a:off x="457200" y="3087014"/>
            <a:ext cx="8229600" cy="504749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21792" y="3119933"/>
            <a:ext cx="438912" cy="438912"/>
          </a:xfrm>
          <a:prstGeom prst="ellipse">
            <a:avLst/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21792" y="3119933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4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1243584" y="3087014"/>
            <a:ext cx="2286000" cy="5047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rate resets</a:t>
            </a:r>
            <a:endParaRPr lang="en-US" sz="1450" dirty="0"/>
          </a:p>
        </p:txBody>
      </p:sp>
      <p:sp>
        <p:nvSpPr>
          <p:cNvPr id="23" name="Text 20"/>
          <p:cNvSpPr/>
          <p:nvPr/>
        </p:nvSpPr>
        <p:spPr>
          <a:xfrm>
            <a:off x="3611880" y="3087014"/>
            <a:ext cx="4937760" cy="5047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rate must be reset at least once in three months, so a repo change reaches the loan at the next reset.</a:t>
            </a:r>
            <a:endParaRPr lang="en-US" sz="1150" dirty="0"/>
          </a:p>
        </p:txBody>
      </p:sp>
      <p:sp>
        <p:nvSpPr>
          <p:cNvPr id="24" name="Shape 21"/>
          <p:cNvSpPr/>
          <p:nvPr/>
        </p:nvSpPr>
        <p:spPr>
          <a:xfrm>
            <a:off x="457200" y="3719779"/>
            <a:ext cx="8229600" cy="504749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621792" y="3752698"/>
            <a:ext cx="438912" cy="43891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21792" y="375269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5</a:t>
            </a:r>
            <a:endParaRPr lang="en-US" sz="1600" dirty="0"/>
          </a:p>
        </p:txBody>
      </p:sp>
      <p:sp>
        <p:nvSpPr>
          <p:cNvPr id="27" name="Text 24"/>
          <p:cNvSpPr/>
          <p:nvPr/>
        </p:nvSpPr>
        <p:spPr>
          <a:xfrm>
            <a:off x="1243584" y="3719779"/>
            <a:ext cx="2286000" cy="5047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EMI or tenure adjusts</a:t>
            </a:r>
            <a:endParaRPr lang="en-US" sz="1450" dirty="0"/>
          </a:p>
        </p:txBody>
      </p:sp>
      <p:sp>
        <p:nvSpPr>
          <p:cNvPr id="28" name="Text 25"/>
          <p:cNvSpPr/>
          <p:nvPr/>
        </p:nvSpPr>
        <p:spPr>
          <a:xfrm>
            <a:off x="3611880" y="3719779"/>
            <a:ext cx="4937760" cy="5047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a reset the EMI, the tenure, or both change. The borrower must be offered the choice and told of the change.</a:t>
            </a:r>
            <a:endParaRPr lang="en-US" sz="1150" dirty="0"/>
          </a:p>
        </p:txBody>
      </p:sp>
      <p:sp>
        <p:nvSpPr>
          <p:cNvPr id="29" name="Text 26"/>
          <p:cNvSpPr/>
          <p:nvPr/>
        </p:nvSpPr>
        <p:spPr>
          <a:xfrm>
            <a:off x="457200" y="4352544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RBI Interest Rates on Advances Directions, 28 Nov 2025, paras 25, 33, 38; RBI RBC Directions, 28 Nov 2025, para 349 (from circular of 18 Aug 2023).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When the rate rises: EMI or tenure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₹10 lakh loan after 24 EMIs: ₹8,64,669 is still owed. At a reset the rate rises from 9% to 9.5%.</a:t>
            </a:r>
            <a:endParaRPr lang="en-US" sz="15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37360"/>
          <a:ext cx="822960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3566160"/>
                <a:gridCol w="2286000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Choice at reset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What changes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</a:rPr>
                        <a:t>Total interest over the loan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No rate change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EMI ₹12,668 for the remaining 96 months.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₹5,20,109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Keep the end date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EMI rises by ₹225 to ₹12,893 for the remaining 96 months.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₹5,41,748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Keep the EMI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EMI stays ₹12,668. It takes 99 more instalments, the last one ₹7,362, instead of 96.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₹5,52,806</a:t>
                      </a:r>
                      <a:endParaRPr lang="en-US" sz="1250" dirty="0"/>
                    </a:p>
                  </a:txBody>
                  <a:tcPr marL="88900" marR="88900" marT="38100" marB="38100" anchor="ctr">
                    <a:lnL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2"/>
          <p:cNvSpPr/>
          <p:nvPr/>
        </p:nvSpPr>
        <p:spPr>
          <a:xfrm>
            <a:off x="457200" y="4352544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Illustration with assumed figures, computed exactly. A third option is a mix: a smaller EMI rise and a smaller tenure extension.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Where things stand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Household figures are national totals as a share of GDP (new base 2022-23). Rules and rates as on 16 Oct 2026.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457200" y="1737360"/>
            <a:ext cx="1885950" cy="237744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58368" y="1901952"/>
            <a:ext cx="148361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50" kern="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 FINANCIAL SAVINGS</a:t>
            </a:r>
            <a:endParaRPr lang="en-US" sz="1150" dirty="0"/>
          </a:p>
        </p:txBody>
      </p:sp>
      <p:sp>
        <p:nvSpPr>
          <p:cNvPr id="7" name="Text 4"/>
          <p:cNvSpPr/>
          <p:nvPr/>
        </p:nvSpPr>
        <p:spPr>
          <a:xfrm>
            <a:off x="658368" y="2286000"/>
            <a:ext cx="148361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6.3%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658368" y="3017520"/>
            <a:ext cx="148361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GDP in 2025-26 (preliminary). It was 7.1% in 2024-25.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2571750" y="1737360"/>
            <a:ext cx="1885950" cy="237744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2772918" y="1901952"/>
            <a:ext cx="148361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50" kern="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HOUSEHOLD BORROWING</a:t>
            </a:r>
            <a:endParaRPr lang="en-US" sz="1150" dirty="0"/>
          </a:p>
        </p:txBody>
      </p:sp>
      <p:sp>
        <p:nvSpPr>
          <p:cNvPr id="11" name="Text 8"/>
          <p:cNvSpPr/>
          <p:nvPr/>
        </p:nvSpPr>
        <p:spPr>
          <a:xfrm>
            <a:off x="2772918" y="2286000"/>
            <a:ext cx="148361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6.2%</a:t>
            </a:r>
            <a:endParaRPr lang="en-US" sz="3400" dirty="0"/>
          </a:p>
        </p:txBody>
      </p:sp>
      <p:sp>
        <p:nvSpPr>
          <p:cNvPr id="12" name="Text 9"/>
          <p:cNvSpPr/>
          <p:nvPr/>
        </p:nvSpPr>
        <p:spPr>
          <a:xfrm>
            <a:off x="2772918" y="3017520"/>
            <a:ext cx="148361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household borrowing in 2025-26 as a share of GDP. 4.9% in 2024-25.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4686300" y="1737360"/>
            <a:ext cx="1885950" cy="237744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4887468" y="1901952"/>
            <a:ext cx="148361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50" kern="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REPO RATE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4887468" y="2286000"/>
            <a:ext cx="148361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5.50%</a:t>
            </a:r>
            <a:endParaRPr lang="en-US" sz="3400" dirty="0"/>
          </a:p>
        </p:txBody>
      </p:sp>
      <p:sp>
        <p:nvSpPr>
          <p:cNvPr id="16" name="Text 13"/>
          <p:cNvSpPr/>
          <p:nvPr/>
        </p:nvSpPr>
        <p:spPr>
          <a:xfrm>
            <a:off x="4887468" y="3017520"/>
            <a:ext cx="148361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Raised 0.25 percentage point on 7 Oct 2026. Linked loans follow at reset.</a:t>
            </a:r>
            <a:endParaRPr lang="en-US" sz="1250" dirty="0"/>
          </a:p>
        </p:txBody>
      </p:sp>
      <p:sp>
        <p:nvSpPr>
          <p:cNvPr id="17" name="Shape 14"/>
          <p:cNvSpPr/>
          <p:nvPr/>
        </p:nvSpPr>
        <p:spPr>
          <a:xfrm>
            <a:off x="6800850" y="1737360"/>
            <a:ext cx="1885950" cy="2377440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7002018" y="1901952"/>
            <a:ext cx="148361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spc="50" kern="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CPI INFLATION</a:t>
            </a:r>
            <a:endParaRPr lang="en-US" sz="1150" dirty="0"/>
          </a:p>
        </p:txBody>
      </p:sp>
      <p:sp>
        <p:nvSpPr>
          <p:cNvPr id="19" name="Text 16"/>
          <p:cNvSpPr/>
          <p:nvPr/>
        </p:nvSpPr>
        <p:spPr>
          <a:xfrm>
            <a:off x="7002018" y="2286000"/>
            <a:ext cx="148361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5.54%</a:t>
            </a:r>
            <a:endParaRPr lang="en-US" sz="3400" dirty="0"/>
          </a:p>
        </p:txBody>
      </p:sp>
      <p:sp>
        <p:nvSpPr>
          <p:cNvPr id="20" name="Text 17"/>
          <p:cNvSpPr/>
          <p:nvPr/>
        </p:nvSpPr>
        <p:spPr>
          <a:xfrm>
            <a:off x="7002018" y="3017520"/>
            <a:ext cx="148361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September 2026, year on year, provisional (base 2024=100).</a:t>
            </a:r>
            <a:endParaRPr lang="en-US" sz="1250" dirty="0"/>
          </a:p>
        </p:txBody>
      </p:sp>
      <p:sp>
        <p:nvSpPr>
          <p:cNvPr id="21" name="Text 18"/>
          <p:cNvSpPr/>
          <p:nvPr/>
        </p:nvSpPr>
        <p:spPr>
          <a:xfrm>
            <a:off x="457200" y="4352544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95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RBI Bulletin, Table 52(a), 25 Sep 2026; RBI Monetary Policy Statement, 7 Oct 2026; MoSPI CPI press release, 12 Oct 2026.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If you learnt this from older material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4000500" cy="246888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457200" y="1188720"/>
            <a:ext cx="4000500" cy="50292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58368" y="1188720"/>
            <a:ext cx="3611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What older decks say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658368" y="1810512"/>
            <a:ext cx="3611880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Floating rates follow the bank's own lending rate.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At a rate rise, the lender decides how EMI or tenure moves.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Compare loans by their interest rate.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686300" y="1188720"/>
            <a:ext cx="4000500" cy="2468880"/>
          </a:xfrm>
          <a:prstGeom prst="roundRect">
            <a:avLst>
              <a:gd name="adj" fmla="val 2222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686300" y="1188720"/>
            <a:ext cx="4000500" cy="502920"/>
          </a:xfrm>
          <a:prstGeom prst="rect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887468" y="1188720"/>
            <a:ext cx="3611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</a:rPr>
              <a:t>What holds now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4887468" y="1810512"/>
            <a:ext cx="3611880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New floating retail loans from banks track an external benchmark like repo, since 1 Oct 2019.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The borrower chooses higher EMI, longer tenure or both, by 31 Dec 2023.</a:t>
            </a:r>
            <a:endParaRPr lang="en-US" sz="1400" dirty="0"/>
          </a:p>
          <a:p>
            <a:pPr marL="177800" indent="-177800"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A Key Facts Statement gives the all-in annual cost (APR), since 1 Oct 2024.</a:t>
            </a:r>
            <a:endParaRPr lang="en-US" sz="1400" dirty="0"/>
          </a:p>
        </p:txBody>
      </p:sp>
      <p:sp>
        <p:nvSpPr>
          <p:cNvPr id="12" name="Shape 9"/>
          <p:cNvSpPr/>
          <p:nvPr/>
        </p:nvSpPr>
        <p:spPr>
          <a:xfrm>
            <a:off x="457200" y="3840480"/>
            <a:ext cx="8229600" cy="566928"/>
          </a:xfrm>
          <a:prstGeom prst="roundRect">
            <a:avLst>
              <a:gd name="adj" fmla="val 967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658368" y="3840480"/>
            <a:ext cx="78272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</a:rPr>
              <a:t>No pre-payment charge on floating-rate personal loans to individuals; from 1 Jan 2026, MSE loans too.</a:t>
            </a:r>
            <a:endParaRPr lang="en-US" sz="1350" dirty="0"/>
          </a:p>
        </p:txBody>
      </p:sp>
      <p:sp>
        <p:nvSpPr>
          <p:cNvPr id="14" name="Text 11"/>
          <p:cNvSpPr/>
          <p:nvPr/>
        </p:nvSpPr>
        <p:spPr>
          <a:xfrm>
            <a:off x="457200" y="4480560"/>
            <a:ext cx="8229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00" i="1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Sources: RBI circulars 4 Sep 2019, 18 Aug 2023, 15 Apr 2024; Pre-payment Charges Directions, 2 Jul 2025; banks: RBC Directions, 28 Nov 2025, paras 348-353.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Four things people get wrong</a:t>
            </a:r>
            <a:endParaRPr lang="en-US" sz="2800" dirty="0"/>
          </a:p>
        </p:txBody>
      </p:sp>
      <p:sp>
        <p:nvSpPr>
          <p:cNvPr id="4" name="Shape 1"/>
          <p:cNvSpPr/>
          <p:nvPr/>
        </p:nvSpPr>
        <p:spPr>
          <a:xfrm>
            <a:off x="457200" y="1188720"/>
            <a:ext cx="8229600" cy="738378"/>
          </a:xfrm>
          <a:prstGeom prst="roundRect">
            <a:avLst>
              <a:gd name="adj" fmla="val 7430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368" y="1402461"/>
            <a:ext cx="310896" cy="310896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188720" y="1188720"/>
            <a:ext cx="274320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'My EMI mostly pays off the loan.'</a:t>
            </a:r>
            <a:endParaRPr lang="en-US" sz="1450" dirty="0"/>
          </a:p>
        </p:txBody>
      </p:sp>
      <p:sp>
        <p:nvSpPr>
          <p:cNvPr id="7" name="Text 3"/>
          <p:cNvSpPr/>
          <p:nvPr/>
        </p:nvSpPr>
        <p:spPr>
          <a:xfrm>
            <a:off x="4023360" y="1188720"/>
            <a:ext cx="448056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at first. In the example, ₹7,500 of the first ₹12,668 is interest. The loan part grows month by month.</a:t>
            </a:r>
            <a:endParaRPr lang="en-US" sz="1300" dirty="0"/>
          </a:p>
        </p:txBody>
      </p:sp>
      <p:sp>
        <p:nvSpPr>
          <p:cNvPr id="8" name="Shape 4"/>
          <p:cNvSpPr/>
          <p:nvPr/>
        </p:nvSpPr>
        <p:spPr>
          <a:xfrm>
            <a:off x="457200" y="2055114"/>
            <a:ext cx="8229600" cy="738378"/>
          </a:xfrm>
          <a:prstGeom prst="roundRect">
            <a:avLst>
              <a:gd name="adj" fmla="val 7430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2268855"/>
            <a:ext cx="310896" cy="310896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188720" y="2055114"/>
            <a:ext cx="274320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'Repo went up, so my EMI rises tomorrow.'</a:t>
            </a:r>
            <a:endParaRPr lang="en-US" sz="1450" dirty="0"/>
          </a:p>
        </p:txBody>
      </p:sp>
      <p:sp>
        <p:nvSpPr>
          <p:cNvPr id="11" name="Text 6"/>
          <p:cNvSpPr/>
          <p:nvPr/>
        </p:nvSpPr>
        <p:spPr>
          <a:xfrm>
            <a:off x="4023360" y="2055114"/>
            <a:ext cx="448056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repo-linked loan changes at its next reset, at least once in three months. A fixed-rate loan does not change.</a:t>
            </a:r>
            <a:endParaRPr lang="en-US" sz="1300" dirty="0"/>
          </a:p>
        </p:txBody>
      </p:sp>
      <p:sp>
        <p:nvSpPr>
          <p:cNvPr id="12" name="Shape 7"/>
          <p:cNvSpPr/>
          <p:nvPr/>
        </p:nvSpPr>
        <p:spPr>
          <a:xfrm>
            <a:off x="457200" y="2921508"/>
            <a:ext cx="8229600" cy="738378"/>
          </a:xfrm>
          <a:prstGeom prst="roundRect">
            <a:avLst>
              <a:gd name="adj" fmla="val 7430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3135249"/>
            <a:ext cx="310896" cy="310896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188720" y="2921508"/>
            <a:ext cx="274320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'A lower EMI means a lower total cost.'</a:t>
            </a:r>
            <a:endParaRPr lang="en-US" sz="1450" dirty="0"/>
          </a:p>
        </p:txBody>
      </p:sp>
      <p:sp>
        <p:nvSpPr>
          <p:cNvPr id="15" name="Text 9"/>
          <p:cNvSpPr/>
          <p:nvPr/>
        </p:nvSpPr>
        <p:spPr>
          <a:xfrm>
            <a:off x="4023360" y="2921508"/>
            <a:ext cx="448056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Stretching ₹10 lakh at 9% from 10 to 20 years cuts the EMI to ₹8,997 but raises total interest from ₹5.20 lakh to ₹11.59 lakh.</a:t>
            </a:r>
            <a:endParaRPr lang="en-US" sz="1300" dirty="0"/>
          </a:p>
        </p:txBody>
      </p:sp>
      <p:sp>
        <p:nvSpPr>
          <p:cNvPr id="16" name="Shape 10"/>
          <p:cNvSpPr/>
          <p:nvPr/>
        </p:nvSpPr>
        <p:spPr>
          <a:xfrm>
            <a:off x="457200" y="3787902"/>
            <a:ext cx="8229600" cy="738378"/>
          </a:xfrm>
          <a:prstGeom prst="roundRect">
            <a:avLst>
              <a:gd name="adj" fmla="val 7430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" y="4001643"/>
            <a:ext cx="310896" cy="310896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1188720" y="3787902"/>
            <a:ext cx="274320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'Lower net savings means people saved less.'</a:t>
            </a:r>
            <a:endParaRPr lang="en-US" sz="1450" dirty="0"/>
          </a:p>
        </p:txBody>
      </p:sp>
      <p:sp>
        <p:nvSpPr>
          <p:cNvPr id="19" name="Text 12"/>
          <p:cNvSpPr/>
          <p:nvPr/>
        </p:nvSpPr>
        <p:spPr>
          <a:xfrm>
            <a:off x="4023360" y="3787902"/>
            <a:ext cx="4480560" cy="7383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 financial savings is assets added minus borrowing. In 2025-26 households added more assets, but they also borrowed more.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Check yourself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8229600" cy="1014984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21792" y="1188720"/>
            <a:ext cx="54864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Q1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280160" y="1188720"/>
            <a:ext cx="722376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person takes home ₹60,000 a month and puts ₹9,000 into savings and investments. What is the savings ratio, and what should you say alongside it?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457200" y="2350008"/>
            <a:ext cx="8229600" cy="1014984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21792" y="2350008"/>
            <a:ext cx="54864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Q2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280160" y="2350008"/>
            <a:ext cx="722376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₹10 lakh loan at 9% a year has an EMI of ₹12,668. How much of the first EMI is interest?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457200" y="3511296"/>
            <a:ext cx="8229600" cy="1014984"/>
          </a:xfrm>
          <a:prstGeom prst="roundRect">
            <a:avLst>
              <a:gd name="adj" fmla="val 5405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3511296"/>
            <a:ext cx="54864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Q3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280160" y="3511296"/>
            <a:ext cx="7223760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RBI raises the repo rate. A client's home loan is linked to repo. When does the rate change, and what choice must the lender offer?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7223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1"/>
                </a:solidFill>
              </a:rPr>
              <a:t>Sources and disclaimer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8229600" cy="2240280"/>
          </a:xfrm>
          <a:prstGeom prst="roundRect">
            <a:avLst>
              <a:gd name="adj" fmla="val 2449"/>
            </a:avLst>
          </a:prstGeom>
          <a:solidFill>
            <a:srgbClr val="FFFFFF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1298448"/>
            <a:ext cx="7772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chemeClr val="accent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FOR THE FIGURES IN THIS DECK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658368" y="1591056"/>
            <a:ext cx="7827264" cy="1755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Household net financial savings, assets and borrowing (% of GDP, base 2022-23): RBI Bulletin, Table 52(a), dated 25 Sep 2026.</a:t>
            </a:r>
            <a:endParaRPr lang="en-US" sz="100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External benchmark, spread and three-monthly reset: RBI (Commercial Banks – Interest Rates on Advances) Directions, 2025, 28 Nov 2025; RBI circular of 4 Sep 2019.</a:t>
            </a:r>
            <a:endParaRPr lang="en-US" sz="100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EMI reset choices, Key Facts Statement, APR: RBI Responsible Business Conduct Directions, 28 Nov 2025, paras 348-349 (from circulars of 18 Aug 2023 and 15 Apr 2024).</a:t>
            </a:r>
            <a:endParaRPr lang="en-US" sz="100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Pre-payment charges: RBI (Pre-payment Charges on Loans) Directions, 2 Jul 2025; banks: RBC Directions paras 352-353. Repo 5.50%: RBI Monetary Policy Statement, 7 Oct 2026.</a:t>
            </a:r>
            <a:endParaRPr lang="en-US" sz="100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CPI inflation 5.54% for September 2026 (provisional, base 2024=100): MoSPI press release dated 12 Oct 2026.</a:t>
            </a:r>
            <a:endParaRPr lang="en-US" sz="1000" dirty="0"/>
          </a:p>
          <a:p>
            <a:pPr marL="165100" indent="-165100">
              <a:spcAft>
                <a:spcPts val="400"/>
              </a:spcAft>
              <a:buSzPct val="100000"/>
              <a:buChar char="•"/>
            </a:pPr>
            <a:r>
              <a:rPr lang="en-US" sz="1000" dirty="0">
                <a:solidFill>
                  <a:schemeClr val="tx1"/>
                </a:solidFill>
              </a:rPr>
              <a:t>All households, loans and amounts in the worked examples are invented for illustration and computed exactly.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457200" y="3566160"/>
            <a:ext cx="8229600" cy="96012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58368" y="3639312"/>
            <a:ext cx="782726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chemeClr val="accent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material is for training and investor education only. It is not investment, tax or legal advice and is not a recommendation to buy, sell or hold any security or scheme. Examples use assumed figures unless a source and date are shown. Mutual fund investments are subject to market risks; read all scheme related documents carefully. Trustner Asset Services Pvt. Ltd. is an AMFI-registered Mutual Fund Distributor (ARN-286886).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rustner Paper">
  <a:themeElements>
    <a:clrScheme name="Trustner Paper">
      <a:dk1>
        <a:srgbClr val="0A1628"/>
      </a:dk1>
      <a:lt1>
        <a:srgbClr val="FBF7EF"/>
      </a:lt1>
      <a:dk2>
        <a:srgbClr val="0870B8"/>
      </a:dk2>
      <a:lt2>
        <a:srgbClr val="F3ECE0"/>
      </a:lt2>
      <a:accent1>
        <a:srgbClr val="0870B8"/>
      </a:accent1>
      <a:accent2>
        <a:srgbClr val="9A6B0F"/>
      </a:accent2>
      <a:accent3>
        <a:srgbClr val="0F5140"/>
      </a:accent3>
      <a:accent4>
        <a:srgbClr val="B4532A"/>
      </a:accent4>
      <a:accent5>
        <a:srgbClr val="E4DDD0"/>
      </a:accent5>
      <a:accent6>
        <a:srgbClr val="5B6675"/>
      </a:accent6>
      <a:hlink>
        <a:srgbClr val="0870B8"/>
      </a:hlink>
      <a:folHlink>
        <a:srgbClr val="5B6675"/>
      </a:folHlink>
    </a:clrScheme>
    <a:fontScheme name="Trustner Paper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Trustner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Savings ratio and EMI</dc:title>
  <dc:subject>PptxGenJS Presentation</dc:subject>
  <dc:creator>Trustner</dc:creator>
  <cp:lastModifiedBy>Trustner</cp:lastModifiedBy>
  <cp:revision>1</cp:revision>
  <dcterms:created xsi:type="dcterms:W3CDTF">2026-10-15T19:18:29Z</dcterms:created>
  <dcterms:modified xsi:type="dcterms:W3CDTF">2026-10-15T19:18:29Z</dcterms:modified>
</cp:coreProperties>
</file>