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when a debt fund holds a 'pass-through certificate', whose promise is it relying on? The lender's, the borrowers', or someone else's? By the end they should be able to describe the structure, name the main RBI rules, and say what risk a PTC carries.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move is the sale: once the loans are sold to a separate, bankruptcy-remote entity, the investor is relying on the pool of borrowers, not on the original lender's own balance 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Trusts are the usual entity, mainly for tax pass-through. RBI's own term is 'securitisation note'; 'PTC' is market usage. 'Bankruptcy remote' means the pool belongs to the trust, not the originator's creditors.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5% is the minimum retention requirement for residential mortgage-backed securities; for other loans it is 5% or 10% by original maturity. The fund's return depends on how many borrowers in the pool keep paying.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enhancement is given only at the start and must last the certificates' life, apart from limited permitted resets. The MRR is the originator's 'skin in the game'; it cannot sell the whole pool and walk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originator's exposure to one structure is capped at 20% of the exposures created. Since December 2022, loans with under 365 days left are barred, with narrow exceptions.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 crore minimum per investor keeps PTCs out of small retail hands directly; a retail investor's exposure comes through a debt fund. These are rules, not price data, so the latest position is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Government securities and treasury bills are outside the single-issuer cap. SEBI also allows a separate sector exposure for securitised debt backed by retail and affordable-housing loans. Exact limits are set in the scheme documents; confirm the current figures before quoting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2021 Directions also widened what can be securitised (single-asset and purchased loans are now allowed) and tightened retention and disclosure. Older training predates all of this.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Home loans (residential mortgage) carry a 5% minimum retention: ₹200 crore × 5% = ₹10 crore. The rule keeps the originator with skin in the game, so it still loses if the loans go bad.
Q2: The borrowers in the underlying loan pool, not the originating lender. The pool was sold to a separate trust, so the fund earns from the borrowers' repayments. Credit enhancement cushions early losses but does not remove the risk.
Q3: Any two of: a minimum retention of 5% or 10% of the pool; a minimum holding period before securitising (counted by time held); a ₹1 crore minimum investment per investor; only standard loans may be securitised; the originator's own exposure capped at 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3.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3.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Securitisation and PTCs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a pool of loans becomes a tradable security, and what a debt fund buys when it buys one</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as in force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Securitisation turns a pool of loans into tradable certificates.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A lender sells a bundle of its loans to a separate entity, which issues certificates. The money the borrowers repay is passed through to whoever holds the certificates.</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Who does what</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Four roles turn a pile of loans into a certificate an investor can hold.</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originator</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lender (a bank, NBFC or housing finance company) that made the loans and now sells a pool of them.</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special purpose entity</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separate trust that buys the pool and issues the certificates. Being separate keeps the pool apart from the originator's own troubles.</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pass-through certificate</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What the investor holds. It is a share in the pool's cash flows; repayments are passed through to the holder.</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servicer</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Usually the originator. It keeps collecting the EMIs and passes the money to the entity, which pays the certificate holders.</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(Securitisation Transactions) Directions, 2025, dated 28 November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a debt fund actually receives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₹100 crore pool of home loans is securitised.</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Residential-mortgage retention is 5%. The minimum any one investor can put in is ₹1 crore.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originator sells the ₹100 crore pool to a trust, which issues PTCs backed by the pool.</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It must keep 5% as skin in the game: ₹100 crore × 5% = ₹5 crore retained.</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 debt fund buys ₹10 crore of PTCs — a 10% share of the pool's cash flows.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On a month's ₹2 crore of collections, the fund's 10% share is ₹20 lakh, before any fees or credit-enhancement draws.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fund earns from the borrowers' repayments, not from the originator's own promise.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assumed, invented figures. Not a real transaction.</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Two protections built in</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Credit enhancement</a:t>
            </a:r>
            <a:endParaRPr lang="en-US" sz="1650" dirty="0"/>
          </a:p>
        </p:txBody>
      </p:sp>
      <p:sp>
        <p:nvSpPr>
          <p:cNvPr id="8" name="Text 4"/>
          <p:cNvSpPr/>
          <p:nvPr/>
        </p:nvSpPr>
        <p:spPr>
          <a:xfrm>
            <a:off x="685800" y="2249424"/>
            <a:ext cx="35433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cushion that absorbs early losses so the certificates can earn a higher rating. It can be cash set aside, extra interest kept back, or a first-loss guarantee.</a:t>
            </a:r>
            <a:endParaRPr lang="en-US" sz="1350" dirty="0"/>
          </a:p>
        </p:txBody>
      </p:sp>
      <p:sp>
        <p:nvSpPr>
          <p:cNvPr id="9"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10" name="Shape 6"/>
          <p:cNvSpPr/>
          <p:nvPr/>
        </p:nvSpPr>
        <p:spPr>
          <a:xfrm>
            <a:off x="4686300" y="1188720"/>
            <a:ext cx="40005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4914900" y="1408176"/>
            <a:ext cx="329184" cy="329184"/>
          </a:xfrm>
          <a:prstGeom prst="rect">
            <a:avLst/>
          </a:prstGeom>
        </p:spPr>
      </p:pic>
      <p:sp>
        <p:nvSpPr>
          <p:cNvPr id="12" name="Text 7"/>
          <p:cNvSpPr/>
          <p:nvPr/>
        </p:nvSpPr>
        <p:spPr>
          <a:xfrm>
            <a:off x="4914900" y="1847088"/>
            <a:ext cx="35433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Minimum retention (MRR)</a:t>
            </a:r>
            <a:endParaRPr lang="en-US" sz="1650" dirty="0"/>
          </a:p>
        </p:txBody>
      </p:sp>
      <p:sp>
        <p:nvSpPr>
          <p:cNvPr id="13" name="Text 8"/>
          <p:cNvSpPr/>
          <p:nvPr/>
        </p:nvSpPr>
        <p:spPr>
          <a:xfrm>
            <a:off x="4914900" y="2249424"/>
            <a:ext cx="3543300" cy="1298448"/>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originator must keep a slice of the pool, so it still loses if the loans go bad. 5% for loans up to 24 months and for home loans; 10% for longer loans.</a:t>
            </a:r>
            <a:endParaRPr lang="en-US" sz="1350" dirty="0"/>
          </a:p>
        </p:txBody>
      </p:sp>
      <p:sp>
        <p:nvSpPr>
          <p:cNvPr id="14"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5"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Both reduce risk. Neither removes it: if enough borrowers stop paying, a PTC can still lose value.</a:t>
            </a:r>
            <a:endParaRPr lang="en-US" sz="1350" dirty="0"/>
          </a:p>
        </p:txBody>
      </p:sp>
      <p:sp>
        <p:nvSpPr>
          <p:cNvPr id="16"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RBI (Securitisation Transactions) Directions, 2025.</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main RBI rules (2021 Directions)</a:t>
            </a:r>
            <a:endParaRPr lang="en-US" sz="28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560320"/>
                <a:gridCol w="5669280"/>
              </a:tblGrid>
              <a:tr h="502920">
                <a:tc>
                  <a:txBody>
                    <a:bodyPr/>
                    <a:lstStyle/>
                    <a:p>
                      <a:pPr indent="0" marL="0">
                        <a:buNone/>
                      </a:pPr>
                      <a:r>
                        <a:rPr lang="en-US" sz="1250" b="1" dirty="0">
                          <a:solidFill>
                            <a:srgbClr val="FFFFFF"/>
                          </a:solidFill>
                        </a:rPr>
                        <a:t>Rule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says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Who may originate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Commercial banks (not regional rural banks), all-India financial institutions and NBFCs incl. HFCs. Only standard loans may be securitised.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Minimum holding period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The originator must hold a loan first: 3 months if tenor is up to 2 years, 6 months if longer. Counted by time held, not instalments paid.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Minimum retention (MRR)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5% of the pool for loans up to 24 months and for home loans; 10% for longer loans and bullet-repayment loans.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Minimum ticket size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₹1 crore for the certificates, measured as the investment by a single investor (clarified December 2022).</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Not allowed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Synthetic securitisation, re-securitisation, and credit-card or other revolving receivables.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(Securitisation Transactions) Directions, 2025, dated 28 Nov 2025; carries forward the 2021 rules.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the rules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Regulatory limits in force on 16 October 2026, not market prices.</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MINIMUM RETENTION</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4000" b="1" dirty="0">
                <a:solidFill>
                  <a:schemeClr val="accent1"/>
                </a:solidFill>
                <a:latin typeface="Cambria" pitchFamily="34" charset="0"/>
                <a:ea typeface="Cambria" pitchFamily="34" charset="-122"/>
                <a:cs typeface="Cambria" pitchFamily="34" charset="-120"/>
              </a:rPr>
              <a:t>5-10%</a:t>
            </a:r>
            <a:endParaRPr lang="en-US" sz="400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Share of the pool the originator must keep: 5% (loans up to 24 months, home loans) or 10%.</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MINIMUM TICKET</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4000" b="1" dirty="0">
                <a:solidFill>
                  <a:schemeClr val="accent2"/>
                </a:solidFill>
                <a:latin typeface="Cambria" pitchFamily="34" charset="0"/>
                <a:ea typeface="Cambria" pitchFamily="34" charset="-122"/>
                <a:cs typeface="Cambria" pitchFamily="34" charset="-120"/>
              </a:rPr>
              <a:t>₹1 cr</a:t>
            </a:r>
            <a:endParaRPr lang="en-US" sz="400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Smallest investment one investor can make in the certificates.</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ORIGINATOR CAP</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20%</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most of one securitisation the originator itself may hold, including the retained slice.</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(Securitisation Transactions) Directions, 2025.</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debt fund holds PTCs</a:t>
            </a:r>
            <a:endParaRPr lang="en-US" sz="2800" dirty="0"/>
          </a:p>
        </p:txBody>
      </p:sp>
      <p:sp>
        <p:nvSpPr>
          <p:cNvPr id="4" name="Shape 1"/>
          <p:cNvSpPr/>
          <p:nvPr/>
        </p:nvSpPr>
        <p:spPr>
          <a:xfrm>
            <a:off x="457200" y="1188720"/>
            <a:ext cx="1885950" cy="3035808"/>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As a debt holding</a:t>
            </a:r>
            <a:endParaRPr lang="en-US" sz="1550" dirty="0"/>
          </a:p>
        </p:txBody>
      </p:sp>
      <p:sp>
        <p:nvSpPr>
          <p:cNvPr id="8" name="Text 4"/>
          <p:cNvSpPr/>
          <p:nvPr/>
        </p:nvSpPr>
        <p:spPr>
          <a:xfrm>
            <a:off x="6858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PTC sits in a debt scheme's portfolio alongside its bonds. Its cash flows come from the loan pool behind it.</a:t>
            </a:r>
            <a:endParaRPr lang="en-US" sz="1250" dirty="0"/>
          </a:p>
        </p:txBody>
      </p:sp>
      <p:sp>
        <p:nvSpPr>
          <p:cNvPr id="9" name="Shape 5"/>
          <p:cNvSpPr/>
          <p:nvPr/>
        </p:nvSpPr>
        <p:spPr>
          <a:xfrm>
            <a:off x="2571750" y="1188720"/>
            <a:ext cx="1885950" cy="3035808"/>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Rated and valued</a:t>
            </a:r>
            <a:endParaRPr lang="en-US" sz="1550" dirty="0"/>
          </a:p>
        </p:txBody>
      </p:sp>
      <p:sp>
        <p:nvSpPr>
          <p:cNvPr id="13" name="Text 8"/>
          <p:cNvSpPr/>
          <p:nvPr/>
        </p:nvSpPr>
        <p:spPr>
          <a:xfrm>
            <a:off x="28003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scheme may hold asset- or mortgage-backed securitised debt. The PTC is valued for NAV each day.</a:t>
            </a:r>
            <a:endParaRPr lang="en-US" sz="1250" dirty="0"/>
          </a:p>
        </p:txBody>
      </p:sp>
      <p:sp>
        <p:nvSpPr>
          <p:cNvPr id="14" name="Shape 9"/>
          <p:cNvSpPr/>
          <p:nvPr/>
        </p:nvSpPr>
        <p:spPr>
          <a:xfrm>
            <a:off x="4686300" y="1188720"/>
            <a:ext cx="1885950" cy="3035808"/>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Exposure limits</a:t>
            </a:r>
            <a:endParaRPr lang="en-US" sz="1550" dirty="0"/>
          </a:p>
        </p:txBody>
      </p:sp>
      <p:sp>
        <p:nvSpPr>
          <p:cNvPr id="18" name="Text 12"/>
          <p:cNvSpPr/>
          <p:nvPr/>
        </p:nvSpPr>
        <p:spPr>
          <a:xfrm>
            <a:off x="491490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One issuer's debt and mortgage-backed securitised debt is capped at 10% of NAV, 12% with both boards' approval.</a:t>
            </a:r>
            <a:endParaRPr lang="en-US" sz="1250" dirty="0"/>
          </a:p>
        </p:txBody>
      </p:sp>
      <p:sp>
        <p:nvSpPr>
          <p:cNvPr id="19" name="Shape 13"/>
          <p:cNvSpPr/>
          <p:nvPr/>
        </p:nvSpPr>
        <p:spPr>
          <a:xfrm>
            <a:off x="6800850" y="1188720"/>
            <a:ext cx="1885950" cy="3035808"/>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A different risk</a:t>
            </a:r>
            <a:endParaRPr lang="en-US" sz="1550" dirty="0"/>
          </a:p>
        </p:txBody>
      </p:sp>
      <p:sp>
        <p:nvSpPr>
          <p:cNvPr id="23" name="Text 16"/>
          <p:cNvSpPr/>
          <p:nvPr/>
        </p:nvSpPr>
        <p:spPr>
          <a:xfrm>
            <a:off x="7029450" y="2249424"/>
            <a:ext cx="1428750" cy="1865376"/>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risk is the pool's borrowers, not a single company. Diversified pools spread it; a weak pool concentrates it.</a:t>
            </a:r>
            <a:endParaRPr lang="en-US" sz="1250" dirty="0"/>
          </a:p>
        </p:txBody>
      </p:sp>
      <p:sp>
        <p:nvSpPr>
          <p:cNvPr id="24" name="Text 17"/>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 2026, para 13.1 (MF Regulations,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PTCs are issued by banks to offload risk.</a:t>
            </a:r>
            <a:endParaRPr lang="en-US" sz="1400" dirty="0"/>
          </a:p>
          <a:p>
            <a:pPr marL="177800" indent="-177800">
              <a:spcAft>
                <a:spcPts val="500"/>
              </a:spcAft>
              <a:buSzPct val="100000"/>
              <a:buChar char="•"/>
            </a:pPr>
            <a:r>
              <a:rPr lang="en-US" sz="1400" dirty="0">
                <a:solidFill>
                  <a:schemeClr val="tx1"/>
                </a:solidFill>
              </a:rPr>
              <a:t>The rules are the 2006 RBI guidelines.</a:t>
            </a:r>
            <a:endParaRPr lang="en-US" sz="1400" dirty="0"/>
          </a:p>
          <a:p>
            <a:pPr marL="177800" indent="-177800">
              <a:spcAft>
                <a:spcPts val="500"/>
              </a:spcAft>
              <a:buSzPct val="100000"/>
              <a:buChar char="•"/>
            </a:pPr>
            <a:r>
              <a:rPr lang="en-US" sz="1400" dirty="0">
                <a:solidFill>
                  <a:schemeClr val="tx1"/>
                </a:solidFill>
              </a:rPr>
              <a:t>The holding period is counted in instalments paid.</a:t>
            </a:r>
            <a:endParaRPr lang="en-US" sz="1400" dirty="0"/>
          </a:p>
          <a:p>
            <a:pPr marL="177800" indent="-177800">
              <a:spcAft>
                <a:spcPts val="500"/>
              </a:spcAft>
              <a:buSzPct val="100000"/>
              <a:buChar char="•"/>
            </a:pPr>
            <a:r>
              <a:rPr lang="en-US" sz="1400" dirty="0">
                <a:solidFill>
                  <a:schemeClr val="tx1"/>
                </a:solidFill>
              </a:rPr>
              <a:t>There is no single minimum ticket size.</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NBFCs and housing financiers issue them too, via a trust.</a:t>
            </a:r>
            <a:endParaRPr lang="en-US" sz="1400" dirty="0"/>
          </a:p>
          <a:p>
            <a:pPr marL="177800" indent="-177800">
              <a:spcAft>
                <a:spcPts val="500"/>
              </a:spcAft>
              <a:buSzPct val="100000"/>
              <a:buChar char="•"/>
            </a:pPr>
            <a:r>
              <a:rPr lang="en-US" sz="1400" dirty="0">
                <a:solidFill>
                  <a:schemeClr val="tx1"/>
                </a:solidFill>
              </a:rPr>
              <a:t>RBI's 2025 Directions carry forward the 2021 rules.</a:t>
            </a:r>
            <a:endParaRPr lang="en-US" sz="1400" dirty="0"/>
          </a:p>
          <a:p>
            <a:pPr marL="177800" indent="-177800">
              <a:spcAft>
                <a:spcPts val="500"/>
              </a:spcAft>
              <a:buSzPct val="100000"/>
              <a:buChar char="•"/>
            </a:pPr>
            <a:r>
              <a:rPr lang="en-US" sz="1400" dirty="0">
                <a:solidFill>
                  <a:schemeClr val="tx1"/>
                </a:solidFill>
              </a:rPr>
              <a:t>The holding period is counted by time held.</a:t>
            </a:r>
            <a:endParaRPr lang="en-US" sz="1400" dirty="0"/>
          </a:p>
          <a:p>
            <a:pPr marL="177800" indent="-177800">
              <a:spcAft>
                <a:spcPts val="500"/>
              </a:spcAft>
              <a:buSzPct val="100000"/>
              <a:buChar char="•"/>
            </a:pPr>
            <a:r>
              <a:rPr lang="en-US" sz="1400" dirty="0">
                <a:solidFill>
                  <a:schemeClr val="tx1"/>
                </a:solidFill>
              </a:rPr>
              <a:t>The minimum is ₹1 crore per investor.</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structure is old; the rulebook was rewritten in 2021 after fifteen years and re-issued in 2025.</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RBI (Securitisation Transactions) Directions, 2025; 2021 Directions repealed the 2006 guidelines.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5"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PTC is backed by the bank.'</a:t>
            </a:r>
            <a:endParaRPr lang="en-US" sz="1450" dirty="0"/>
          </a:p>
        </p:txBody>
      </p:sp>
      <p:sp>
        <p:nvSpPr>
          <p:cNvPr id="6"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Once the pool is sold, the investor relies on the borrowers in the pool, not the originator's balance sheet.</a:t>
            </a:r>
            <a:endParaRPr lang="en-US" sz="1300" dirty="0"/>
          </a:p>
        </p:txBody>
      </p:sp>
      <p:sp>
        <p:nvSpPr>
          <p:cNvPr id="7"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9"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'Credit enhancement makes it safe.'</a:t>
            </a:r>
            <a:endParaRPr lang="en-US" sz="1450" dirty="0"/>
          </a:p>
        </p:txBody>
      </p:sp>
      <p:sp>
        <p:nvSpPr>
          <p:cNvPr id="10"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It absorbs early losses only. If enough borrowers default, the cushion runs out and the PTC can lose value.</a:t>
            </a:r>
            <a:endParaRPr lang="en-US" sz="1300" dirty="0"/>
          </a:p>
        </p:txBody>
      </p:sp>
      <p:sp>
        <p:nvSpPr>
          <p:cNvPr id="11"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3"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'Securitised debt equals a company bond.'</a:t>
            </a:r>
            <a:endParaRPr lang="en-US" sz="1450" dirty="0"/>
          </a:p>
        </p:txBody>
      </p:sp>
      <p:sp>
        <p:nvSpPr>
          <p:cNvPr id="14"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bond is one borrower's promise. A PTC is a share in many borrowers' repayments, with its own risks.</a:t>
            </a:r>
            <a:endParaRPr lang="en-US" sz="1300" dirty="0"/>
          </a:p>
        </p:txBody>
      </p:sp>
      <p:sp>
        <p:nvSpPr>
          <p:cNvPr id="15"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7"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'I can buy a PTC for a few thousand rupees.'</a:t>
            </a:r>
            <a:endParaRPr lang="en-US" sz="1450" dirty="0"/>
          </a:p>
        </p:txBody>
      </p:sp>
      <p:sp>
        <p:nvSpPr>
          <p:cNvPr id="18"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minimum is ₹1 crore per investor. A retail saver gets exposure through a debt fund, not directly.</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₹200 crore pool of home loans is securitised. What is the minimum the originator must retain, and why does the rule exist?</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asks: 'My debt fund holds a PTC. Whose promise am I relying on?' How do you answer?</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two things the RBI's 2021 Directions require in a securitisation.</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Securitisation structure (originator, special purpose entity, pass-through certificate, servicer, bankruptcy remoteness), credit enhancement: RBI Securitisation Directions, 28 Nov 2025.</a:t>
            </a:r>
            <a:endParaRPr lang="en-US" sz="1000" dirty="0"/>
          </a:p>
          <a:p>
            <a:pPr marL="165100" indent="-165100">
              <a:spcAft>
                <a:spcPts val="400"/>
              </a:spcAft>
              <a:buSzPct val="100000"/>
              <a:buChar char="•"/>
            </a:pPr>
            <a:r>
              <a:rPr lang="en-US" sz="1000" dirty="0">
                <a:solidFill>
                  <a:schemeClr val="tx1"/>
                </a:solidFill>
              </a:rPr>
              <a:t>Minimum retention 5% (loans up to 24 months, residential mortgage-backed securities), 10% (longer, bullet-repayment loans): RBI Directions, 2025.</a:t>
            </a:r>
            <a:endParaRPr lang="en-US" sz="1000" dirty="0"/>
          </a:p>
          <a:p>
            <a:pPr marL="165100" indent="-165100">
              <a:spcAft>
                <a:spcPts val="400"/>
              </a:spcAft>
              <a:buSzPct val="100000"/>
              <a:buChar char="•"/>
            </a:pPr>
            <a:r>
              <a:rPr lang="en-US" sz="1000" dirty="0">
                <a:solidFill>
                  <a:schemeClr val="tx1"/>
                </a:solidFill>
              </a:rPr>
              <a:t>Minimum ticket ₹1 crore, measured as a single investor's investment (clarified Dec 2022); originator exposure capped at 20%; loans with under 365 days left ineligible: RBI Directions, 2025.</a:t>
            </a:r>
            <a:endParaRPr lang="en-US" sz="1000" dirty="0"/>
          </a:p>
          <a:p>
            <a:pPr marL="165100" indent="-165100">
              <a:spcAft>
                <a:spcPts val="400"/>
              </a:spcAft>
              <a:buSzPct val="100000"/>
              <a:buChar char="•"/>
            </a:pPr>
            <a:r>
              <a:rPr lang="en-US" sz="1000" dirty="0">
                <a:solidFill>
                  <a:schemeClr val="tx1"/>
                </a:solidFill>
              </a:rPr>
              <a:t>Minimum holding period measured by time held, not instalments paid; synthetic and re-securitisation prohibited: RBI Securitisation Directions, 2025.</a:t>
            </a:r>
            <a:endParaRPr lang="en-US" sz="1000" dirty="0"/>
          </a:p>
          <a:p>
            <a:pPr marL="165100" indent="-165100">
              <a:spcAft>
                <a:spcPts val="400"/>
              </a:spcAft>
              <a:buSzPct val="100000"/>
              <a:buChar char="•"/>
            </a:pPr>
            <a:r>
              <a:rPr lang="en-US" sz="1000" dirty="0">
                <a:solidFill>
                  <a:schemeClr val="tx1"/>
                </a:solidFill>
              </a:rPr>
              <a:t>Single-issuer debt cap of 10% of NAV (12% with board approvals); mortgage-backed securitised debt rated not below investment grade: SEBI Master Circular, 20 Mar 2026, para 13.1.</a:t>
            </a:r>
            <a:endParaRPr lang="en-US" sz="1000" dirty="0"/>
          </a:p>
          <a:p>
            <a:pPr marL="165100" indent="-165100">
              <a:spcAft>
                <a:spcPts val="400"/>
              </a:spcAft>
              <a:buSzPct val="100000"/>
              <a:buChar char="•"/>
            </a:pPr>
            <a:r>
              <a:rPr lang="en-US" sz="1000" dirty="0">
                <a:solidFill>
                  <a:schemeClr val="tx1"/>
                </a:solidFill>
              </a:rPr>
              <a:t>All amounts in the worked example are invented for illustration and are not a real transaction.</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Securitisation and PTCs</dc:title>
  <dc:subject>PptxGenJS Presentation</dc:subject>
  <dc:creator>Trustner</dc:creator>
  <cp:lastModifiedBy>Trustner</cp:lastModifiedBy>
  <cp:revision>1</cp:revision>
  <dcterms:created xsi:type="dcterms:W3CDTF">2026-10-16T00:00:59Z</dcterms:created>
  <dcterms:modified xsi:type="dcterms:W3CDTF">2026-10-16T00:00:59Z</dcterms:modified>
</cp:coreProperties>
</file>