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if a company is short of cash but wants to reward a key employee, what can it give instead? The answer this deck builds to is: a share in the company, in one of two forms. Keep the question for slide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these two ideas apart from the first minute. Everything else in the deck is a consequence of 'shares now' versus 'a right to shares later'.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read the 2015 private-company exemption as allowing an ordinary resolution for ESOPs, but Rule 12(1) still says special resolution and practice varies. Do not get drawn into that; the point is that shareholders approve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recognised start-up may issue up to 50% of paid-up capital, within ten years of incorporation (next slide). The caps are percentages of paid-up equity capital; 'net worth' does not come into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smaller company the ₹5 crore floor can exceed 15% of its capital, so the yearly cap is ₹5 crore. Work the two caps separately and apply whichever binds.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one-year grant-to-vesting gap is in Rule 12 for unlisted companies. Sweat equity has consideration flowing in as IP or know-how; an ESOP has cash flowing in when the holder exercises at the grant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2021 SEBI regulations merged the SEBI (Issue of Sweat Equity) Regulations, 2002 and the SEBI (Share Based Employee Benefits) Regulations, 2014 into one. They apply only to listed companies.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official DPIIT counts, not market data, so the latest release is used. State the as-on date with the number; the 2.23 lakh figure is as on 31 March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ten-year window came in via the 2020 amendment to the second proviso of Rule 8(4). The grant-to-vesting and lock-in rules are unchanged. Older third-party decks predate all three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India, shares from an ESOP (on exercise) or as sweat equity are generally taxed as a salary perquisite when allotted (market value less price paid); a sale is then taxed as capital gains, with that value as cost. Keep tax out of scope unless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Only to its directors or employees (including of a holding or subsidiary company), and it needs a special resolution of shareholders.
Q2: The higher of 15% of ₹20 crore (₹3 crore) and ₹5 crore, so ₹5 crore. Here the ₹5 crore floor binds, not the 15%.
Q3: An ESOP is a right to buy shares in future at a price fixed today; sweat equity is actual shares allotted now for non-cash value or at a discount.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ANALYSIS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Sweat equity and ESOPs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Two ways a company can pay people in shares instead of cash, and the rules that govern each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in force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Sweat equity hands over shares now. An ESOP gives a right to buy shares later at a price fixed today.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Both reward people with equity rather than cash. The difference is timing: one allots real shares at the start; the other grants an option the holder may exercise in future.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each one is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Sweat equity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35433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shares a company issues to its directors or employees for non-cash value: their know-how, intellectual property or other value addition. The shares are allotted upfront, free or at a discount to price.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686300" y="1188720"/>
            <a:ext cx="40005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14900" y="184708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ESOP (stock option)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4914900" y="2249424"/>
            <a:ext cx="35433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option: the right, not the duty, to buy or subscribe to a set number of shares on a future date at a price fixed when the option is granted. The holder pays that price only on exercise.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Both are equity compensation under the Companies Act, 2013, and each needs shareholders' approval.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Companies Act, 2013, sections 2(88) (sweat equity) and 2(37) (employees' stock option).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Sweat equity: rules for unlisted companies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9436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Rule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it requires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Who approves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special resolution of shareholders, stating the number of shares, the price, the consideration and who receives them.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Who may receive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Only directors or permanent employees, including those of a holding or subsidiary company. The shares rank with other equity shares.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Valuation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registered valuer values the shares and the know-how, intellectual property or value addition being paid for.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How much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In a year: 15% of paid-up equity capital or shares worth ₹5 crore, whichever is higher. At any time: no more than 25% of paid-up equity.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Lock-in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Sweat equity shares cannot be transferred for three years from the date they are allotted.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Companies Act, 2013, section 54; Companies (Share Capital and Debentures) Rules, 2014, Rule 8.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much sweat equity, in numbers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COMPANY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has paid-up equity share capital of ₹40 crore.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wants to pay some employees in sweat equity shares. Two limits apply at the same time.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In a year: the higher of 15% of ₹40 crore (= ₹6 crore) and ₹5 crore. So up to ₹6 crore of sweat equity this year.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At any time: sweat equity in issue may not exceed 25% of ₹40 crore = ₹10 crore, counting earlier years.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recognised start-up is treated differently: up to 50% of paid-up capital = ₹20 crore, within ten years of incorporation.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Each figure is a ceiling set by the rules, not a target. The shares must still be valued and approved.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The yearly cap is the higher of two figures; the overall cap is 25% (50% for a recognised start-up).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an assumed paid-up capital. The percentages and the ₹5 crore figure are from the rules.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Sweat equity next to an ESOP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Sweat equity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Real shares, allotted at the start.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Paid for with know-how, IP or value addition, or at a discount to price.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Locked in, non-transferable, for three years after allotment.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ESOP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An option first; shares only if the holder exercises it.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holder pays a price fixed on the grant date to get the shares.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For an unlisted company, at least a year must pass between grant and vesting.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One pays for past value with shares now; the other offers a stake the holder earns and buys over time.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Companies Act, 2013, sections 54 and 62(1)(b); Rules 8 and 12, Share Capital and Debentures Rules, 2014.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Who makes the rules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Unlisted companies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35433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Companies Act, 2013 and the Share Capital and Debentures Rules, 2014: Rule 8 for sweat equity, Rule 12 for ESOPs. The Ministry of Corporate Affairs administers these.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686300" y="1188720"/>
            <a:ext cx="40005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14900" y="1847088"/>
            <a:ext cx="35433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companies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4914900" y="2249424"/>
            <a:ext cx="35433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SEBI's rules instead of Rules 8 and 12. The SEBI (Share Based Employee Benefits and Sweat Equity) Regulations, 2021 put stock options, share purchase and sweat equity in one rulebook.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 listed company meets both the Companies Act and the SEBI regulations.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Share Capital and Debentures Rules, 2014; SEBI (SBEB and Sweat Equity) Regulations, 2021, notified 13 August 2021.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Why the start-up window matters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50% allowance applies to recognised start-ups, and India's recognised start-up base is large and still growing.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RECOGNISED START-UPS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2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2.23 lakh</a:t>
            </a:r>
            <a:endParaRPr lang="en-US" sz="312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DPIIT-recognised start-ups as on 31 March 2026.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766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77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IN FY 2025-26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4777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2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55,200+</a:t>
            </a:r>
            <a:endParaRPr lang="en-US" sz="3120" dirty="0"/>
          </a:p>
        </p:txBody>
      </p:sp>
      <p:sp>
        <p:nvSpPr>
          <p:cNvPr id="12" name="Text 9"/>
          <p:cNvSpPr/>
          <p:nvPr/>
        </p:nvSpPr>
        <p:spPr>
          <a:xfrm>
            <a:off x="34777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Recognised during 2025-26, the most in a single year since 2016.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960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971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WOMAN DIRECTOR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2971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~48%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2971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recognised start-ups with at least one woman director or partner.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Press Information Bureau, 'Government recognizes more than 55,200 startups during FY 2025-26', 17 April 2026 (DPIIT).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Start-ups get the 50% allowance for five years from incorporation.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Listed companies follow two SEBI rulebooks (2002 and 2014).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company must wait a year after starting business to issue sweat equity.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window is ten years, after the 2020 amendment to Rule 8.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One merged SEBI rulebook applies to listed companies, since 2021.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one-year-since-commencement bar was removed in 2018.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framework has changed more than once; check the current rule before you quote it.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Companies (Share Capital and Debentures) Amendment Rules, 2020; Companies (Amendment) Act, 2017 (section 54(1)(c) omitted, effective 7 May 2018); SEBI 2021 Regulations.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'Sweat equity and an ESOP are the same.'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is shares allotted now for non-cash value; the other is a right to buy shares later at a price fixed today.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'Any company can issue it freely.'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 apply: the higher of 15% or ₹5 crore a year, 25% in total, 50% for a recognised start-up, plus a special resolution.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'Sweat equity shares can be sold at once.'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locked in and cannot be transferred for three years from the date of allotment.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'An ESOP is free money for staff.'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option has to be earned over a vesting period and then bought at the grant price. The benefit can also be taxed.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wants to issue sweat equity. To whom may it issue these shares, and what shareholder approval does it need?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company has paid-up equity capital of ₹20 crore. What is the most sweat equity it may issue in one year?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line, how does an ESOP differ from sweat equity?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Definitions of sweat equity shares and employees' stock option: Companies Act, 2013, sections 2(88) and 2(37).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Approval, eligibility, valuation, caps and lock-in for sweat equity (unlisted): Companies Act, 2013, section 54; Rule 8, Companies (Share Capital and Debentures) Rules, 2014.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ESOPs (unlisted), including the one-year grant-to-vesting gap: Companies Act, 2013, section 62(1)(b); Rule 12 of the 2014 Rules.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Start-up window extended 5 to 10 years: Companies (Share Capital &amp; Debentures) Amendment Rules 2020. One-year-since-commencement bar omitted: Companies (Amendment) Act 2017, eff. 7 May 2018.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Listed companies: SEBI (Share Based Employee Benefits and Sweat Equity) Regulations, 2021, notified 13 August 2021.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Recognised start-ups (2.23 lakh as on 31 Mar 2026; 55,200+ in FY 2025-26; ~48% with a woman director/partner): Press Information Bureau release, 17 April 2026 (DPIIT).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Sweat equity and ESOPs</dc:title>
  <dc:subject>PptxGenJS Presentation</dc:subject>
  <dc:creator>Trustner</dc:creator>
  <cp:lastModifiedBy>Trustner</cp:lastModifiedBy>
  <cp:revision>1</cp:revision>
  <dcterms:created xsi:type="dcterms:W3CDTF">2026-10-16T00:00:23Z</dcterms:created>
  <dcterms:modified xsi:type="dcterms:W3CDTF">2026-10-16T00:00:23Z</dcterms:modified>
</cp:coreProperties>
</file>