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5"/>
                </a:solidFill>
                <a:latin typeface="Arial"/>
              </a:defRPr>
            </a:pPr>
            <a:r>
              <a:rPr sz="1200" b="0" i="0" u="none" strike="noStrike">
                <a:solidFill>
                  <a:srgbClr val="5B6675"/>
                </a:solidFill>
                <a:latin typeface="Arial"/>
              </a:rPr>
              <a:t>Illustrative output over time (not real data)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Output (index)</c:v>
                </c:pt>
              </c:strCache>
            </c:strRef>
          </c:tx>
          <c:spPr>
            <a:solidFill>
              <a:srgbClr val="0870B8"/>
            </a:solidFill>
            <a:ln w="31750" cap="flat">
              <a:solidFill>
                <a:srgbClr val="0870B8"/>
              </a:solidFill>
              <a:prstDash val="solid"/>
              <a:round/>
            </a:ln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A1628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0870B8"/>
              </a:solidFill>
              <a:ln w="9525" cap="flat">
                <a:solidFill>
                  <a:srgbClr val="0870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Yr 1</c:v>
                  </c:pt>
                  <c:pt idx="1">
                    <c:v>Yr 2</c:v>
                  </c:pt>
                  <c:pt idx="2">
                    <c:v>Yr 3</c:v>
                  </c:pt>
                  <c:pt idx="3">
                    <c:v>Yr 4</c:v>
                  </c:pt>
                  <c:pt idx="4">
                    <c:v>Yr 5</c:v>
                  </c:pt>
                  <c:pt idx="5">
                    <c:v>Yr 6</c:v>
                  </c:pt>
                  <c:pt idx="6">
                    <c:v>Yr 7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108</c:v>
                </c:pt>
                <c:pt idx="2">
                  <c:v>112</c:v>
                </c:pt>
                <c:pt idx="3">
                  <c:v>106</c:v>
                </c:pt>
                <c:pt idx="4">
                  <c:v>101</c:v>
                </c:pt>
                <c:pt idx="5">
                  <c:v>107</c:v>
                </c:pt>
                <c:pt idx="6">
                  <c:v>114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b="0" i="0" strike="noStrike" sz="1000" u="none">
                  <a:solidFill>
                    <a:srgbClr val="0A1628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A162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20"/>
          <c:min val="95"/>
        </c:scaling>
        <c:delete val="0"/>
        <c:axPos val="l"/>
        <c:majorGridlines>
          <c:spPr>
            <a:ln w="6350" cap="flat">
              <a:solidFill>
                <a:srgbClr val="E4DDD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6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 whether the economy grows in a straight line. It does not: it moves in waves of faster and slower growth. This deck names the phases, shows how we read them, and warns against two phrases older material leans on: 'green shoots' and 'bottom fishing'.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honest message of this deck is humility. We can name the phases and read the indicators, but nobody rings a bell at the top or the bottom. We do not time the market for clients.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rule of thumb calls two quarters in a row of falling real GDP a 'technical recession', but a true recession is judged on many measures, not that rule alone. Say so if asked.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line's shape with your hand: up, over the top, down, along the bottom, up again. The figures are assumed; the dip (112 to 101, about 10%) is drawn large for show. Real recessions vary in depth and length.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 watched measures include the Purchasing Managers' Index, bank credit growth, and GST collections. Most official figures are first released as provisional or quick estimates and are revised.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Quote the figure and its date and stop. We do not predict the next turn in the cycle, and we do not tell a client what to do because of any one number. All are subject to revision.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UK Chancellor's October 1991 'green shoots' line was widely mocked as premature; growth returned only during 1992 (dating varies with data revisions). The US Fed chair used it in a 60 Minutes interview on 15 March 2009.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exists to defuse a phrase older material presents as a clever strategy. Keep it descriptive. As a mutual fund distributor, Trustner does not call the bottom or recommend buying falling shares.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Older training decks were written in and about the 2008-09 downturn and leaned on upbeat, market-timing language. The concepts stay; the framing has to be careful and compliant.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Expansion, peak, contraction (a deep, broad one is a recession), and the trough followed by recovery.
Q2: Early signs of recovery while the economy is still weak. The catch: such signs can fade, so the turn is clear only later. The October 1991 UK remark proved premature.
Q3: The bottom is known only in hindsight, and a low price can keep falling. We explain 'bottom fishing' as a term but do not time the market or recommend buying falling shares. Any decision rests with the client, in line with their own goals and risk.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 ECONOMICS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The economic cycle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Why output, jobs and prices move in waves, and why the turning points are clear only in hindsight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figures as on the latest official releases to 16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Economies grow in waves, not straight lines: expansion, a peak, contraction, a trough, then recovery.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 pattern is clear looking back. Living through it, the turns are hard to call: a slowdown can resume growth, and early signs of recovery can fade.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The four phases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Expansion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Output, jobs and spending grow. This is usually the longest phase of the cycle.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tops out. Spare capacity is used up and prices often rise faster.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Contraction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and demand fall. A deep, broad and lasting fall is called a recession.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Recovery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low point (the trough) passes and activity starts to grow again.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cycle recurs, but cycles differ in length and depth.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One cycle, drawn out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51206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548640" y="1280160"/>
          <a:ext cx="493776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2"/>
          <p:cNvSpPr/>
          <p:nvPr/>
        </p:nvSpPr>
        <p:spPr>
          <a:xfrm>
            <a:off x="5760720" y="1188720"/>
            <a:ext cx="2926080" cy="3108960"/>
          </a:xfrm>
          <a:prstGeom prst="roundRect">
            <a:avLst>
              <a:gd name="adj" fmla="val 1875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0" y="1325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chart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943600" y="1755648"/>
            <a:ext cx="25603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Expansion: output rises for a stretch (Yr 1-2).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Peak: growth tops out (Yr 3).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Contraction: output falls; a deep fall is a recession (Yr 4-5).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Trough then recovery: the low turns into fresh growth (Yr 5-7).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figures. Not real data.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Reading where we are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(GDP)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GDP growth shows whether the economy is expanding or shrinking, quarter by quarter.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Inflation (CPI)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Consumer price inflation shows how fast prices rise. It often climbs late in an expansion.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output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Index of Industrial Production tracks output of factories, mining and power.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246888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Employment and wages show how the cycle is felt by households. They tend to turn last.</a:t>
            </a:r>
            <a:endParaRPr lang="en-US" sz="1250" dirty="0"/>
          </a:p>
        </p:txBody>
      </p:sp>
      <p:sp>
        <p:nvSpPr>
          <p:cNvPr id="24" name="Shape 17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No single number names the phase. Read several together, and allow for later revisions.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Where India's economy stands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official releases to 16 October 2026. These are statistics, not market prices, so the newest readings are used.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 GROWTH, Q1 FY27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7.8%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GDP, April-June 2026 (provisional). A year earlier it was 6.9%.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5717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729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INFLATION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27729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5.54%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27729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CPI, September 2026 (provisional). Target 4%, band 2% to 6%.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6863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874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FACTORY OUTPUT (IIP)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8874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8.0%</a:t>
            </a:r>
            <a:endParaRPr lang="en-US" sz="3400" dirty="0"/>
          </a:p>
        </p:txBody>
      </p:sp>
      <p:sp>
        <p:nvSpPr>
          <p:cNvPr id="16" name="Text 13"/>
          <p:cNvSpPr/>
          <p:nvPr/>
        </p:nvSpPr>
        <p:spPr>
          <a:xfrm>
            <a:off x="48874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 output, August 2026, year on year. Manufacturing 9.0%.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8008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0020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GDP FORECAST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0020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7.1%</a:t>
            </a:r>
            <a:endParaRPr lang="en-US" sz="3400" dirty="0"/>
          </a:p>
        </p:txBody>
      </p:sp>
      <p:sp>
        <p:nvSpPr>
          <p:cNvPr id="20" name="Text 17"/>
          <p:cNvSpPr/>
          <p:nvPr/>
        </p:nvSpPr>
        <p:spPr>
          <a:xfrm>
            <a:off x="70020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RBI's own projection for the full year 2026-27.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MoSPI/NSO GDP (31 Aug), CPI (12 Oct), IIP (28 Sep 2026); RBI Monetary Policy Statement (7 Oct 2026); inflation target: RBI Act s.45ZA notification.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Green shoots: a famous phrase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259080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means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'Green shoots' are early signs of recovery spotted while the economy is still weak, like new growth after winter.</a:t>
            </a:r>
            <a:endParaRPr lang="en-US" sz="1350" dirty="0"/>
          </a:p>
        </p:txBody>
      </p:sp>
      <p:sp>
        <p:nvSpPr>
          <p:cNvPr id="9" name="Shape 5"/>
          <p:cNvSpPr/>
          <p:nvPr/>
        </p:nvSpPr>
        <p:spPr>
          <a:xfrm>
            <a:off x="32766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3276600" y="1188720"/>
            <a:ext cx="259080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5052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came from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35052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UK finance minister used it in October 1991; the US Fed chair used it on television in March 2009. Both became famous.</a:t>
            </a:r>
            <a:endParaRPr lang="en-US" sz="1350" dirty="0"/>
          </a:p>
        </p:txBody>
      </p:sp>
      <p:sp>
        <p:nvSpPr>
          <p:cNvPr id="14" name="Shape 9"/>
          <p:cNvSpPr/>
          <p:nvPr/>
        </p:nvSpPr>
        <p:spPr>
          <a:xfrm>
            <a:off x="6096000" y="1188720"/>
            <a:ext cx="25908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6096000" y="1188720"/>
            <a:ext cx="259080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6324600" y="1847088"/>
            <a:ext cx="213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catch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6324600" y="2249424"/>
            <a:ext cx="21336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signs can fade. The 1991 remark proved too early: a clear recovery came only later. A green shoot is not a turn.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4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Signs that look like a recovery can reverse. The turn is sure only well after it happens.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Oxford Reference (Lamont, 9 Oct 1991); CBS '60 Minutes' interview, 15 Mar 2009; Wikipedia, 'Green shoots'.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'Bottom fishing': handle with care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people mean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Buying after prices have fallen a lot, hoping the fall is over.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idea that gloom can push good and weak companies down together.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bet that the low, or 'bottom', is near.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Why it is not a rule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You cannot know the bottom until it is well past.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low price can keep falling for a long time.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It is a description of a behaviour, not advice to act on.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We explain the term. We do not time the market or suggest buying falling shares.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'Green shoots' mean the recovery has arrived.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'Bottom fishing' is a chance to buy at the low.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phase of the cycle is easy to spot live.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Early signs can fade; a turn is clear only later.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bottom is known only in hindsight; we do not time it.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Phases are named after the fact, and figures get revised.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The ideas are useful history. They are not signals to buy or sell.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recession is just slow growth.'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No. A recession is a broad, lasting fall in activity, often two quarters of shrinking GDP, not merely slower growth.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'Green shoots prove the worst is over.'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early hints, not proof. Signs of recovery can reverse, as the 1991 'green shoots' remark showed.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'Buy when the market hits the bottom.'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bottom is known only afterwards. We do not time markets or advise buying falling shares.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'One number tells you the phase.'</a:t>
            </a:r>
            <a:endParaRPr lang="en-US" sz="1450" dirty="0"/>
          </a:p>
        </p:txBody>
      </p:sp>
      <p:sp>
        <p:nvSpPr>
          <p:cNvPr id="18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figure names the phase. Growth, inflation, output and jobs are read together, and are revised.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broad phases of an economic cycle, in order.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phrase 'green shoots' mean, and what is the catch?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client says a share has fallen a lot, so it must be the bottom, and now is the time to buy. How do you respond as a mutual fund distributor?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India real GDP grew 7.8% in Q1 FY2026-27 (Apr-Jun 2026), provisional; 6.9% a year earlier: MoSPI/NSO estimate, 31 August 2026.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Retail CPI inflation 5.54% (provisional) for September 2026, base 2024=100; food inflation 7.74%: MoSPI/NSO release, 12 October 2026.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Index of Industrial Production rose 8.0% year on year in August 2026 (manufacturing 9.0%): MoSPI/NSO release, 28 September 2026.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RBI's real GDP growth projection for 2026-27 of 7.1%: RBI Monetary Policy Statement, 7 October 2026.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'Green shoots': credited to the UK Chancellor, 9 Oct 1991, and used by the US Fed chair on 15 Mar 2009: Oxford Reference; Wikipedia.</a:t>
            </a:r>
            <a:endParaRPr lang="en-US" sz="11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The economic-cycle wave on slide 4 uses assumed, illustrative figures. It is not real data.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 cycle</dc:title>
  <dc:subject>PptxGenJS Presentation</dc:subject>
  <dc:creator>Trustner</dc:creator>
  <cp:lastModifiedBy>Trustner</cp:lastModifiedBy>
  <cp:revision>1</cp:revision>
  <dcterms:created xsi:type="dcterms:W3CDTF">2026-10-16T00:03:10Z</dcterms:created>
  <dcterms:modified xsi:type="dcterms:W3CDTF">2026-10-16T00:03:10Z</dcterms:modified>
</cp:coreProperties>
</file>