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Index, 2015-16 = 100 (axis starts at 70)</a:t>
            </a:r>
          </a:p>
        </c:rich>
      </c:tx>
      <c:layout/>
      <c:overlay val="0"/>
    </c:title>
    <c:autoTitleDeleted val="0"/>
    <c:plotArea>
      <c:layout/>
      <c:barChart>
        <c:barDir val="col"/>
        <c:grouping val="clustered"/>
        <c:varyColors val="0"/>
        <c:ser>
          <c:idx val="0"/>
          <c:order val="0"/>
          <c:tx>
            <c:strRef>
              <c:f>Sheet1!$B$1</c:f>
              <c:strCache>
                <c:ptCount val="1"/>
                <c:pt idx="0">
                  <c:v>NEER</c:v>
                </c:pt>
              </c:strCache>
            </c:strRef>
          </c:tx>
          <c:spPr>
            <a:solidFill>
              <a:srgbClr val="0870B8"/>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Sheet1!$A$2:$A$6</c:f>
              <c:multiLvlStrCache>
                <c:ptCount val="5"/>
                <c:lvl>
                  <c:pt idx="0">
                    <c:v>2024-25</c:v>
                  </c:pt>
                  <c:pt idx="1">
                    <c:v>2025-26</c:v>
                  </c:pt>
                  <c:pt idx="2">
                    <c:v>Aug 2025</c:v>
                  </c:pt>
                  <c:pt idx="3">
                    <c:v>Jul 2026</c:v>
                  </c:pt>
                  <c:pt idx="4">
                    <c:v>Aug 2026</c:v>
                  </c:pt>
                </c:lvl>
              </c:multiLvlStrCache>
            </c:multiLvlStrRef>
          </c:cat>
          <c:val>
            <c:numRef>
              <c:f>Sheet1!$B$2:$B$6</c:f>
              <c:numCache>
                <c:formatCode>General</c:formatCode>
                <c:ptCount val="5"/>
                <c:pt idx="0">
                  <c:v>91.03</c:v>
                </c:pt>
                <c:pt idx="1">
                  <c:v>84.73</c:v>
                </c:pt>
                <c:pt idx="2">
                  <c:v>85.41</c:v>
                </c:pt>
                <c:pt idx="3">
                  <c:v>77.97</c:v>
                </c:pt>
                <c:pt idx="4">
                  <c:v>78.04</c:v>
                </c:pt>
              </c:numCache>
            </c:numRef>
          </c:val>
        </c:ser>
        <c:ser>
          <c:idx val="1"/>
          <c:order val="1"/>
          <c:tx>
            <c:strRef>
              <c:f>Sheet1!$C$1</c:f>
              <c:strCache>
                <c:ptCount val="1"/>
                <c:pt idx="0">
                  <c:v>REER</c:v>
                </c:pt>
              </c:strCache>
            </c:strRef>
          </c:tx>
          <c:spPr>
            <a:solidFill>
              <a:srgbClr val="9A6B0F"/>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Sheet1!$A$2:$A$6</c:f>
              <c:multiLvlStrCache>
                <c:ptCount val="5"/>
                <c:lvl>
                  <c:pt idx="0">
                    <c:v>2024-25</c:v>
                  </c:pt>
                  <c:pt idx="1">
                    <c:v>2025-26</c:v>
                  </c:pt>
                  <c:pt idx="2">
                    <c:v>Aug 2025</c:v>
                  </c:pt>
                  <c:pt idx="3">
                    <c:v>Jul 2026</c:v>
                  </c:pt>
                  <c:pt idx="4">
                    <c:v>Aug 2026</c:v>
                  </c:pt>
                </c:lvl>
              </c:multiLvlStrCache>
            </c:multiLvlStrRef>
          </c:cat>
          <c:val>
            <c:numRef>
              <c:f>Sheet1!$C$2:$C$6</c:f>
              <c:numCache>
                <c:formatCode>General</c:formatCode>
                <c:ptCount val="5"/>
                <c:pt idx="0">
                  <c:v>105.41</c:v>
                </c:pt>
                <c:pt idx="1">
                  <c:v>97.44</c:v>
                </c:pt>
                <c:pt idx="2">
                  <c:v>98.75</c:v>
                </c:pt>
                <c:pt idx="3">
                  <c:v>91.78</c:v>
                </c:pt>
                <c:pt idx="4">
                  <c:v>92</c:v>
                </c:pt>
              </c:numCache>
            </c:numRef>
          </c:val>
        </c:ser>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10"/>
          <c:min val="7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 rupee fell to 95' means and who is affected by it. Set one ground rule at the start: this session explains what moves the rupee. It does not say where the rupee is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Whoever needs dollars, such as an importer or a family paying a foreign university, sells rupees to buy them. Whoever brings dollars in, such as an exporter or a foreign investor, sells them for rupees. The rate moves until the two sides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FBIL is Financial Benchmarks India, which publishes the daily reference rate that RBI shows on its website. The rate a customer gets from a bank or card differs from the reference rate because of the bank's margin and charges. On the same day 100 Japanese yen cost ₹59.72.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percentages differ because each is measured from a different starting point. News reports usually quote the rupee's fall, 6.25% here. The rates ₹90 and ₹96 are assumed round numbers, not actual rates on any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Capital flows can be far larger and faster than trade flows, so on a given day they often matter more. In his 7 October 2026 statement the Governor listed 'an appreciating dollar' among the forces keeping global markets nervous. See the deck 'Balance of payments and CAD' for the full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interest-rate gap matters for bond investors and for companies choosing where to borrow. A higher rate does not by itself pull money in: investors also weigh the chance that the currency falls. The Governor's words on 7 October 2026: 'We remain committed to ensuring orderly adjustments to the exchange rate that are in sync with the underlying macroeconomic fundamentals and curbing excessive volatility.'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values, in the order of the chart: NEER 91.03, 84.73, 85.41, 77.97, 78.04; REER 105.41, 97.44, 98.75, 91.78, 92.00. The chart labels are rounded. NEER is the nominal effective exchange rate; REER is the real effective exchange rate. RBI's note to the table says an increase in the indices indicates appreciation of the rupee, and that the REER uses consumer price indices. USD/INR alone can mislead: the rupee can fall against the dollar and rise against other currencies on the same day. The percentage changes are our arithmetic on RBI's index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mechanics. It is not a reason to buy or sell anything. An international fund's return in rupees has two parts: the change in the foreign market and the change in the exchange rate. Either part can be negative. Some funds hedge part of their currency exposure, which reduces the currency effect in both directions.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rates sit far from PPP rates mainly because much of what people buy, such as rent, haircuts and local services, is not traded across borders, so nothing forces those prices into line. PPP is used mostly to compare the size of economies and living standards. Every figure on this slide is assumed, including the ₹24 and the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figures and stop. Do not add 'so the rupee will' to any of them. The Federal Reserve raised its target range by 0.25 percentage point at its meeting ending 16 September 2026, effective 17 September; RBI raised the repo rate by 0.25 percentage point on 7 October 2026. Reserves fell US$ 12,952 million in the week to 2 October 2026.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also names the current account deficit as the main reason for a falling rupee. That deficit was 4.8% of GDP in 2012-13 and 0.6% in 2025-26, so the other drivers on slides 5 and 6 need equal attention today. Trustner and its people are mutual fund distributors; we explain, we do not predict.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99 ÷ 90 − 1 = 10%. The bill costs 2,000 × 99 = ₹1,98,000, against 2,000 × 90 = ₹1,80,000 before.
Q2: NEER is the rupee's trade-weighted average rate against a basket of currencies (40 in RBI's main index). REER is the NEER adjusted for the difference between inflation in India and in those countries.
Q3: We do not forecast the rupee. We can explain what moves it and quote the latest published figures with their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The rupee: what moves it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to read USD/INR, the forces behind it, and who is affected when it moves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Reference rate as on 31 August 2026; effective exchange rate indices for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An exchange rate is a price: the number of rupees it takes to buy one unit of another currency.</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Like any price, it moves with demand and supply. This deck explains what drives both. It does not forecast the rupee.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USD/INR</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95.45</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quote</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USD/INR 95.4509 means one US dollar cost ₹95.4509. That was the reference rate at 1 pm on 31 August 2026.</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Up</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higher number</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dollar costs more rupees. The rupee has weakened against the dollar. The formal word is depreciated.</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Down</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lower number</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dollar costs fewer rupees. The rupee has strengthened against the dollar. The formal word is appreciated.</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Each currency has its own rate: ₹110.61 for one euro and ₹129.29 for one pound on the same day.</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FBIL (Financial Benchmarks India), reference rates as at 1.00 pm on 31 August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move in the rate does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the dollar moves from ₹90 to ₹96.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importer has a bill of US$ 10,000 to pay.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exporter is due to receive US$ 10,000.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importer paid 10,000 × 90 = ₹9,00,000 before. Now it pays 10,000 × 96 = ₹9,60,000, which is ₹60,000 more.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exporter received ₹9,00,000 before. Now it receives ₹9,60,000, which is ₹60,000 more.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dollar costs 96 ÷ 90 − 1 = 6.67% more in rupees.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One rupee bought 1 ÷ 90 = US$ 0.011111. Now it buys 1 ÷ 96 = US$ 0.010417, which is 6.25% less.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One move, two ways to say it: the dollar is up 6.67%, and the rupee is down 6.25%.</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moves it: flows of money</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Current account</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Importers buy dollars. Exporters and remittances bring dollars in. A current account deficit means net demand for dollars. India's was 0.5% of GDP in April-June 2026.</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Capital flows</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Foreign investors bring dollars in when they buy Indian assets and take dollars out when they sell. Portfolio investors took out a net US$ 10.3 billion from April to 5 October 2026.</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dollar itself</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USD/INR has two sides. When the dollar rises against most currencies, the rupee usually falls against it too, even if nothing has changed in India.</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balance of payments press release, 1 Sep 2026 (April-June 2026); RBI Governor's Statement, 7 Oct 2026 (portfolio flows).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moves it: gaps and RBI</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Interest-rate gap</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Money tends to move towards higher interest rates, after allowing for risk. RBI's repo rate is 5.50%. The US Federal Reserve's target range is 3.75% to 4.00%.</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Inflation gap</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If prices rise faster in India than abroad for many years, the rupee tends to lose value over that time. India's consumer price inflation was 4.82% in August 2026.</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RBI intervention</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RBI can sell dollars from its reserves or buy dollars. Its stated aim is orderly adjustment of the exchange rate and curbing excessive volatility.</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and Governor's Statements, 7 Oct 2026; US Federal Reserve open market operations table; MoSPI CPI release, 14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Nominal and real effective rates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NEER: the rupee's average rate against 40 currencies, weighted by trade.</a:t>
            </a:r>
            <a:endParaRPr lang="en-US" sz="1250" dirty="0"/>
          </a:p>
          <a:p>
            <a:pPr marL="165100" indent="-165100">
              <a:spcAft>
                <a:spcPts val="700"/>
              </a:spcAft>
              <a:buSzPct val="100000"/>
              <a:buChar char="•"/>
            </a:pPr>
            <a:r>
              <a:rPr lang="en-US" sz="1250" dirty="0">
                <a:solidFill>
                  <a:schemeClr val="tx1"/>
                </a:solidFill>
              </a:rPr>
              <a:t>REER: the NEER adjusted for the inflation gap between India and those countries.</a:t>
            </a:r>
            <a:endParaRPr lang="en-US" sz="1250" dirty="0"/>
          </a:p>
          <a:p>
            <a:pPr marL="165100" indent="-165100">
              <a:spcAft>
                <a:spcPts val="700"/>
              </a:spcAft>
              <a:buSzPct val="100000"/>
              <a:buChar char="•"/>
            </a:pPr>
            <a:r>
              <a:rPr lang="en-US" sz="1250" dirty="0">
                <a:solidFill>
                  <a:schemeClr val="tx1"/>
                </a:solidFill>
              </a:rPr>
              <a:t>A fall in either index means the rupee weakened.</a:t>
            </a:r>
            <a:endParaRPr lang="en-US" sz="1250" dirty="0"/>
          </a:p>
          <a:p>
            <a:pPr marL="165100" indent="-165100">
              <a:spcAft>
                <a:spcPts val="700"/>
              </a:spcAft>
              <a:buSzPct val="100000"/>
              <a:buChar char="•"/>
            </a:pPr>
            <a:r>
              <a:rPr lang="en-US" sz="1250" dirty="0">
                <a:solidFill>
                  <a:schemeClr val="tx1"/>
                </a:solidFill>
              </a:rPr>
              <a:t>August 2025 to August 2026: NEER 85.41 to 78.04, down 8.6%. REER 98.75 to 92.00, down 6.8%.</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Bulletin, Current Statistics, Table 37 (40-currency basket, trade-weighted), published 25 Sep 2026. Data for 2025-26 onwards are provisional.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When the rupee weakens: who is affected</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4480560"/>
                <a:gridCol w="1554480"/>
              </a:tblGrid>
              <a:tr h="493776">
                <a:tc>
                  <a:txBody>
                    <a:bodyPr/>
                    <a:lstStyle/>
                    <a:p>
                      <a:pPr indent="0" marL="0">
                        <a:buNone/>
                      </a:pPr>
                      <a:r>
                        <a:rPr lang="en-US" sz="1250" b="1" dirty="0">
                          <a:solidFill>
                            <a:srgbClr val="FFFFFF"/>
                          </a:solidFill>
                        </a:rPr>
                        <a:t>Who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changes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Effect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Importers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same dollar bill takes more rupees. Imported fuel, parts and goods cost more in rupees.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Pay more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Exporters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same dollar invoice converts into more rupees. Exporters who import their inputs gain less.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Receive more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People paying foreign fees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fee or living cost fixed in a foreign currency takes more rupees. So does travel abroad.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Pay more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Holders of international funds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fund's foreign assets convert into more rupees. The assets' own prices can still rise or fall.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Can lift NAV</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Shape 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6" name="Text 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Other things equal. Hedging and price changes can soften each effect. A stronger rupee reverses them.</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Purchasing power parity in one slide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IDEA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PPP says a basket of goods should cost the same in two countries once prices are converted at the exchange rate.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the basket costs ₹2,400 in India and US$ 100 in the US.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PPP rate = 2,400 ÷ 100 = ₹24 per dollar. At that rate the basket costs the same in both countries.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Assume the market rate is ₹96. Then ₹2,400 converts to 2,400 ÷ 96 = US$ 25, a quarter of the US price.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Next year prices rise 5% in India and 2% in the US: ₹2,520 and US$ 102. PPP rate = 2,520 ÷ 102 = ₹24.71.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So PPP points to the higher-inflation currency losing value over time. Market rates can stay far from PPP for years.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PPP is a long-run yardstick for comparing price levels. It does not predict next year's rate.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Policy rates are as of 7 Oct 2026 (Fed: 17 Sep). Other figures carry their dates.</a:t>
            </a:r>
            <a:endParaRPr lang="en-US" sz="1500" dirty="0"/>
          </a:p>
        </p:txBody>
      </p:sp>
      <p:sp>
        <p:nvSpPr>
          <p:cNvPr id="5" name="Shape 2"/>
          <p:cNvSpPr/>
          <p:nvPr/>
        </p:nvSpPr>
        <p:spPr>
          <a:xfrm>
            <a:off x="457200" y="1737360"/>
            <a:ext cx="1885950" cy="19202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USD/INR REFERENCE RATE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2652" b="1" dirty="0">
                <a:solidFill>
                  <a:schemeClr val="accent1"/>
                </a:solidFill>
                <a:latin typeface="Cambria" pitchFamily="34" charset="0"/>
                <a:ea typeface="Cambria" pitchFamily="34" charset="-122"/>
                <a:cs typeface="Cambria" pitchFamily="34" charset="-120"/>
              </a:rPr>
              <a:t>95.4509</a:t>
            </a:r>
            <a:endParaRPr lang="en-US" sz="2652" dirty="0"/>
          </a:p>
        </p:txBody>
      </p:sp>
      <p:sp>
        <p:nvSpPr>
          <p:cNvPr id="8" name="Text 5"/>
          <p:cNvSpPr/>
          <p:nvPr/>
        </p:nvSpPr>
        <p:spPr>
          <a:xfrm>
            <a:off x="658368" y="3017520"/>
            <a:ext cx="1483614" cy="5486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FBIL reference rate, 1 pm, 31 August 2026.</a:t>
            </a:r>
            <a:endParaRPr lang="en-US" sz="1250" dirty="0"/>
          </a:p>
        </p:txBody>
      </p:sp>
      <p:sp>
        <p:nvSpPr>
          <p:cNvPr id="9" name="Shape 6"/>
          <p:cNvSpPr/>
          <p:nvPr/>
        </p:nvSpPr>
        <p:spPr>
          <a:xfrm>
            <a:off x="2571750" y="1737360"/>
            <a:ext cx="1885950" cy="19202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REER, 40 CURRENCIES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92.00</a:t>
            </a:r>
            <a:endParaRPr lang="en-US" sz="3400" dirty="0"/>
          </a:p>
        </p:txBody>
      </p:sp>
      <p:sp>
        <p:nvSpPr>
          <p:cNvPr id="12" name="Text 9"/>
          <p:cNvSpPr/>
          <p:nvPr/>
        </p:nvSpPr>
        <p:spPr>
          <a:xfrm>
            <a:off x="2772918" y="3017520"/>
            <a:ext cx="1483614" cy="5486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Aug 2026; 2015-16 = 100. Aug 2025: 98.75.</a:t>
            </a:r>
            <a:endParaRPr lang="en-US" sz="1250" dirty="0"/>
          </a:p>
        </p:txBody>
      </p:sp>
      <p:sp>
        <p:nvSpPr>
          <p:cNvPr id="13" name="Shape 10"/>
          <p:cNvSpPr/>
          <p:nvPr/>
        </p:nvSpPr>
        <p:spPr>
          <a:xfrm>
            <a:off x="4686300" y="1737360"/>
            <a:ext cx="1885950" cy="19202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REPO RATE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5.50%</a:t>
            </a:r>
            <a:endParaRPr lang="en-US" sz="3400" dirty="0"/>
          </a:p>
        </p:txBody>
      </p:sp>
      <p:sp>
        <p:nvSpPr>
          <p:cNvPr id="16" name="Text 13"/>
          <p:cNvSpPr/>
          <p:nvPr/>
        </p:nvSpPr>
        <p:spPr>
          <a:xfrm>
            <a:off x="4887468" y="3017520"/>
            <a:ext cx="1483614" cy="5486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US Federal Reserve range: 3.75% to 4.00%.</a:t>
            </a:r>
            <a:endParaRPr lang="en-US" sz="1250" dirty="0"/>
          </a:p>
        </p:txBody>
      </p:sp>
      <p:sp>
        <p:nvSpPr>
          <p:cNvPr id="17" name="Shape 14"/>
          <p:cNvSpPr/>
          <p:nvPr/>
        </p:nvSpPr>
        <p:spPr>
          <a:xfrm>
            <a:off x="6800850" y="1737360"/>
            <a:ext cx="1885950" cy="19202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RESERVES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2652" b="1" dirty="0">
                <a:solidFill>
                  <a:schemeClr val="accent4"/>
                </a:solidFill>
                <a:latin typeface="Cambria" pitchFamily="34" charset="0"/>
                <a:ea typeface="Cambria" pitchFamily="34" charset="-122"/>
                <a:cs typeface="Cambria" pitchFamily="34" charset="-120"/>
              </a:rPr>
              <a:t>$734.6bn</a:t>
            </a:r>
            <a:endParaRPr lang="en-US" sz="2652" dirty="0"/>
          </a:p>
        </p:txBody>
      </p:sp>
      <p:sp>
        <p:nvSpPr>
          <p:cNvPr id="20" name="Text 17"/>
          <p:cNvSpPr/>
          <p:nvPr/>
        </p:nvSpPr>
        <p:spPr>
          <a:xfrm>
            <a:off x="7002018" y="3017520"/>
            <a:ext cx="1483614" cy="5486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Forex reserves on 2 October 2026.</a:t>
            </a:r>
            <a:endParaRPr lang="en-US" sz="1250" dirty="0"/>
          </a:p>
        </p:txBody>
      </p:sp>
      <p:sp>
        <p:nvSpPr>
          <p:cNvPr id="21" name="Shape 18"/>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2" name="Text 19"/>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do not forecast the rupee. These are published figures, not a view on where it is heading.</a:t>
            </a:r>
            <a:endParaRPr lang="en-US" sz="1350" dirty="0"/>
          </a:p>
        </p:txBody>
      </p:sp>
      <p:sp>
        <p:nvSpPr>
          <p:cNvPr id="23" name="Text 20"/>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FBIL reference rates, 31 Aug 2026; RBI Bulletin Table 37, 25 Sep 2026; RBI Monetary Policy Statement, 7 Oct 2026; US Federal Reserve; RBI Weekly Statistical Supplement, 9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dollar costs about ₹50.'</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Examples written years ago often use ₹40 or ₹50. The reference rate on 31 August 2026 was ₹95.45. Check the date of any rate.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falling rupee means a failing economy.'</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rate reflects demand and supply for dollars. It also moves when the dollar itself rises against most currencies.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fixes the rupee's value.'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Demand and supply move it; RBI can buy or sell dollars. Its aim: orderly adjustment, curbing excessive volatility.</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'We can tell clients where it is heading.'</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We cannot, and we do not. Trustner does not forecast the rupee. Explain the drivers and the latest published figures, and stop there.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USD/INR moves from 90 to 99 (assumed). By what percentage has the dollar risen against the rupee, and what does a US$ 2,000 bill now cost in rupees?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is the difference between the NEER and the REER?</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asks where the rupee will be a year from now. What do we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USD/INR 95.4509, euro 110.6079, pound 129.2873, 100 yen 59.7200: FBIL reference rates, 1.00 pm, 31 Aug 2026, FBIL reference rate archive.</a:t>
            </a:r>
            <a:endParaRPr lang="en-US" sz="1050" dirty="0"/>
          </a:p>
          <a:p>
            <a:pPr marL="165100" indent="-165100">
              <a:spcAft>
                <a:spcPts val="400"/>
              </a:spcAft>
              <a:buSzPct val="100000"/>
              <a:buChar char="•"/>
            </a:pPr>
            <a:r>
              <a:rPr lang="en-US" sz="1050" dirty="0">
                <a:solidFill>
                  <a:schemeClr val="tx1"/>
                </a:solidFill>
              </a:rPr>
              <a:t>NEER and REER (40 currencies, trade-weighted, 2015-16 = 100): RBI Bulletin, Current Statistics, Table 37, 25 Sep 2026.</a:t>
            </a:r>
            <a:endParaRPr lang="en-US" sz="1050" dirty="0"/>
          </a:p>
          <a:p>
            <a:pPr marL="165100" indent="-165100">
              <a:spcAft>
                <a:spcPts val="400"/>
              </a:spcAft>
              <a:buSzPct val="100000"/>
              <a:buChar char="•"/>
            </a:pPr>
            <a:r>
              <a:rPr lang="en-US" sz="1050" dirty="0">
                <a:solidFill>
                  <a:schemeClr val="tx1"/>
                </a:solidFill>
              </a:rPr>
              <a:t>Repo rate, exchange rate aim, portfolio flows: RBI Monetary Policy Statement and Governor's Statement, 7 Oct 2026.</a:t>
            </a:r>
            <a:endParaRPr lang="en-US" sz="1050" dirty="0"/>
          </a:p>
          <a:p>
            <a:pPr marL="165100" indent="-165100">
              <a:spcAft>
                <a:spcPts val="400"/>
              </a:spcAft>
              <a:buSzPct val="100000"/>
              <a:buChar char="•"/>
            </a:pPr>
            <a:r>
              <a:rPr lang="en-US" sz="1050" dirty="0">
                <a:solidFill>
                  <a:schemeClr val="tx1"/>
                </a:solidFill>
              </a:rPr>
              <a:t>US federal funds target range 3.75% to 4.00% from 17 Sep 2026: Federal Reserve Board, open market operations table.</a:t>
            </a:r>
            <a:endParaRPr lang="en-US" sz="1050" dirty="0"/>
          </a:p>
          <a:p>
            <a:pPr marL="165100" indent="-165100">
              <a:spcAft>
                <a:spcPts val="400"/>
              </a:spcAft>
              <a:buSzPct val="100000"/>
              <a:buChar char="•"/>
            </a:pPr>
            <a:r>
              <a:rPr lang="en-US" sz="1050" dirty="0">
                <a:solidFill>
                  <a:schemeClr val="tx1"/>
                </a:solidFill>
              </a:rPr>
              <a:t>Current account deficit: RBI balance of payments press releases, 1 Sep 2026, 8 Jun 2026 and 27 Jun 2013.</a:t>
            </a:r>
            <a:endParaRPr lang="en-US" sz="1050" dirty="0"/>
          </a:p>
          <a:p>
            <a:pPr marL="165100" indent="-165100">
              <a:spcAft>
                <a:spcPts val="400"/>
              </a:spcAft>
              <a:buSzPct val="100000"/>
              <a:buChar char="•"/>
            </a:pPr>
            <a:r>
              <a:rPr lang="en-US" sz="1050" dirty="0">
                <a:solidFill>
                  <a:schemeClr val="tx1"/>
                </a:solidFill>
              </a:rPr>
              <a:t>Reserves on 2 Oct 2026: RBI Weekly Statistical Supplement, 9 Oct 2026. CPI for August 2026: MoSPI, 14 Sep 2026.</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rupee: what moves it</dc:title>
  <dc:subject>PptxGenJS Presentation</dc:subject>
  <dc:creator>Trustner</dc:creator>
  <cp:lastModifiedBy>Trustner</cp:lastModifiedBy>
  <cp:revision>1</cp:revision>
  <dcterms:created xsi:type="dcterms:W3CDTF">2026-10-12T08:18:36Z</dcterms:created>
  <dcterms:modified xsi:type="dcterms:W3CDTF">2026-10-12T08:18:36Z</dcterms:modified>
</cp:coreProperties>
</file>