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1.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Value today of ₹1,00,000 due in 10 years</a:t>
            </a:r>
          </a:p>
        </c:rich>
      </c:tx>
      <c:layout/>
      <c:overlay val="0"/>
    </c:title>
    <c:autoTitleDeleted val="0"/>
    <c:plotArea>
      <c:layout/>
      <c:barChart>
        <c:barDir val="col"/>
        <c:grouping val="clustered"/>
        <c:varyColors val="0"/>
        <c:ser>
          <c:idx val="0"/>
          <c:order val="0"/>
          <c:tx>
            <c:strRef>
              <c:f>Sheet1!$B$1</c:f>
              <c:strCache>
                <c:ptCount val="1"/>
                <c:pt idx="0">
                  <c:v>Present value (₹)</c:v>
                </c:pt>
              </c:strCache>
            </c:strRef>
          </c:tx>
          <c:spPr>
            <a:solidFill>
              <a:srgbClr val="0870B8"/>
            </a:solidFill>
            <a:effectLst/>
          </c:spPr>
          <c:invertIfNegative val="0"/>
          <c:dLbls>
            <c:numFmt formatCode="#,##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dPt>
            <c:idx val="0"/>
            <c:invertIfNegative val="0"/>
            <c:bubble3D val="0"/>
            <c:spPr>
              <a:solidFill>
                <a:srgbClr val="0870B8"/>
              </a:solidFill>
              <a:effectLst/>
            </c:spPr>
          </c:dPt>
          <c:dPt>
            <c:idx val="1"/>
            <c:invertIfNegative val="0"/>
            <c:bubble3D val="0"/>
            <c:spPr>
              <a:solidFill>
                <a:srgbClr val="9A6B0F"/>
              </a:solidFill>
              <a:effectLst/>
            </c:spPr>
          </c:dPt>
          <c:dPt>
            <c:idx val="2"/>
            <c:invertIfNegative val="0"/>
            <c:bubble3D val="0"/>
            <c:spPr>
              <a:solidFill>
                <a:srgbClr val="0F5140"/>
              </a:solidFill>
              <a:effectLst/>
            </c:spPr>
          </c:dPt>
          <c:dPt>
            <c:idx val="3"/>
            <c:invertIfNegative val="0"/>
            <c:bubble3D val="0"/>
            <c:spPr>
              <a:solidFill>
                <a:srgbClr val="B4532A"/>
              </a:solidFill>
              <a:effectLst/>
            </c:spPr>
          </c:dPt>
          <c:dPt>
            <c:idx val="4"/>
            <c:invertIfNegative val="0"/>
            <c:bubble3D val="0"/>
            <c:spPr>
              <a:solidFill>
                <a:srgbClr val="0870B8"/>
              </a:solidFill>
              <a:effectLst/>
            </c:spPr>
          </c:dPt>
          <c:cat>
            <c:multiLvlStrRef>
              <c:f>Sheet1!$A$2:$A$6</c:f>
              <c:multiLvlStrCache>
                <c:ptCount val="5"/>
                <c:lvl>
                  <c:pt idx="0">
                    <c:v>4%</c:v>
                  </c:pt>
                  <c:pt idx="1">
                    <c:v>6%</c:v>
                  </c:pt>
                  <c:pt idx="2">
                    <c:v>8%</c:v>
                  </c:pt>
                  <c:pt idx="3">
                    <c:v>10%</c:v>
                  </c:pt>
                  <c:pt idx="4">
                    <c:v>12%</c:v>
                  </c:pt>
                </c:lvl>
              </c:multiLvlStrCache>
            </c:multiLvlStrRef>
          </c:cat>
          <c:val>
            <c:numRef>
              <c:f>Sheet1!$B$2:$B$6</c:f>
              <c:numCache>
                <c:formatCode>General</c:formatCode>
                <c:ptCount val="5"/>
                <c:pt idx="0">
                  <c:v>67556.42</c:v>
                </c:pt>
                <c:pt idx="1">
                  <c:v>55839.48</c:v>
                </c:pt>
                <c:pt idx="2">
                  <c:v>46319.35</c:v>
                </c:pt>
                <c:pt idx="3">
                  <c:v>38554.33</c:v>
                </c:pt>
                <c:pt idx="4">
                  <c:v>32197.32</c:v>
                </c:pt>
              </c:numCache>
            </c:numRef>
          </c:val>
        </c:ser>
        <c:dLbls>
          <c:numFmt formatCode="#,##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80000"/>
          <c:min val="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would you take ₹1,00,000 today or ₹1,00,000 three years from now? Everyone picks today. Then ask: ₹1,00,000 today or ₹1,25,000 in three years? Opinions will split. Keep the question open; slide 4 gives a way to answer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separate reasons: money can earn a return while you wait, and inflation wears down what it buys. A third, for the notes only: a future payment may not arrive at all. The statement assumes a positive rate of return, which is the usual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formulas assume interest is added once a year. With monthly or quarterly compounding the same idea holds but the rate and the number of periods are adjusted. Use the word 'assumed' whenever a rate is mentioned in this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1.08 × 1.08 × 1.08 = 1.259712. This answers the opening question only for someone whose rate is 8%. At 7% the same ₹1,25,000 is worth ₹1,02,037.23 today, which is more than ₹1,00,000. The answer depends on the rate, which is the subject of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Values: 4% ₹67,556.42; 6% ₹55,839.48; 8% ₹46,319.35; 10% ₹38,554.33; 12% ₹32,197.32. The discount rate is not looked up; it is chosen by the person doing the sum, usually from what the money could earn elsewhere at similar risk. The statement about the wait holds for any rate above zero.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1,81,818.18 + 2,06,611.57 + 1,50,262.96 = 5,38,692.71. A positive NPV means that, at 10%, the forecast inflows are worth more today than the outlay. It does not mean the cash will arrive as forecast. Cash flows are placed at year ends to keep the sum simple.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15% the divisors are 1.15, 1.3225 and 1.520875. Somewhere between 10% and 15% the NPV is exactly zero; that rate is called the internal rate of return (IRR). Do not suggest which rate is 'right' for a real business; that is a judgement for its owners.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Bond: ₹100 ÷ 1.08 = ₹92.59; ₹100 ÷ 1.1664 = ₹85.73; ₹1,100 ÷ 1.259712 = ₹873.22. For a bond the discount rate is the yield the market asks for; see the deck 'Bond prices and yields'. Goal: a lower assumed rate means more must be set aside today. A goal calculator works this way, usually with monthly instalments in place of one lump sum.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these is 'the' discount rate. A government bond yield is a common starting point for cash flows that are near certain; uncertain cash flows are usually discounted at a higher rate. Inflation matters for what the money will buy. Refresh these at each month-end, using market figures that are at least 30 days old. Market figures are shown with a lag of at least 30 days, in line with SEBI's norms on price data used for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₹10,00,000 ÷ 1.15^10 = ₹2,47,184.71. On the second point: a plan built on a high assumed return leaves a shortfall if returns turn out lower, and returns are not assured. A mutual fund distributor shows the calculation at more than one assumed rate and does not present any of them as likely.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₹1,00,00,000 ÷ 1.06^20 = ₹31,18,047.27. The 6% is an assumed rate for illustration. On the fourth point: discounting by inflation alone answers a narrower question, namely what a future sum will buy in today's prices.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₹50,000 × 1.10 × 1.10 = ₹60,500. The present value of ₹60,500 due in 2 years at 10% is ₹60,500 ÷ 1.21 = ₹50,000. Compounding and discounting are the same sum run in opposite directions.
Q2: ₹60,000 ÷ 1.10 = ₹54,545.45. ₹60,000 ÷ 1.21 = ₹49,586.78. Total ₹1,04,132.23. NPV = ₹1,04,132.23 − ₹1,00,000 = ₹4,132.23.
Q3: It rises from ₹2,47,184.71 to ₹4,63,193.49. The rate is an assumption, not a promise; returns are not assured. Show the calculation at more than one rate so the client sees how much rests on the assumption.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3.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FINANCIAL ANALYSIS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Time value of money and NPV</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Why a rupee today and a rupee later are not the same, and how a discount rate links the two</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Market rates as on 1 September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rupee today is worth more than a rupee a year from now.</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Today's rupee can be put to work and earn something by next year. When prices rise, next year's rupee also buys less. So amounts must be compared at one date.</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words to know first</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Future value</a:t>
            </a:r>
            <a:endParaRPr lang="en-US" sz="1550" dirty="0"/>
          </a:p>
        </p:txBody>
      </p:sp>
      <p:sp>
        <p:nvSpPr>
          <p:cNvPr id="8" name="Text 4"/>
          <p:cNvSpPr/>
          <p:nvPr/>
        </p:nvSpPr>
        <p:spPr>
          <a:xfrm>
            <a:off x="6858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What a sum today grows to at a yearly rate r over n years. FV = PV × (1 + r)^n.</a:t>
            </a:r>
            <a:endParaRPr lang="en-US" sz="1250" dirty="0"/>
          </a:p>
        </p:txBody>
      </p:sp>
      <p:sp>
        <p:nvSpPr>
          <p:cNvPr id="9" name="Shape 5"/>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Present value</a:t>
            </a:r>
            <a:endParaRPr lang="en-US" sz="1550" dirty="0"/>
          </a:p>
        </p:txBody>
      </p:sp>
      <p:sp>
        <p:nvSpPr>
          <p:cNvPr id="13" name="Text 8"/>
          <p:cNvSpPr/>
          <p:nvPr/>
        </p:nvSpPr>
        <p:spPr>
          <a:xfrm>
            <a:off x="28003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What a future sum is worth today at that rate. PV = FV ÷ (1 + r)^n.</a:t>
            </a:r>
            <a:endParaRPr lang="en-US" sz="1250" dirty="0"/>
          </a:p>
        </p:txBody>
      </p:sp>
      <p:sp>
        <p:nvSpPr>
          <p:cNvPr id="14" name="Shape 9"/>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Discount rate</a:t>
            </a:r>
            <a:endParaRPr lang="en-US" sz="1550" dirty="0"/>
          </a:p>
        </p:txBody>
      </p:sp>
      <p:sp>
        <p:nvSpPr>
          <p:cNvPr id="18" name="Text 12"/>
          <p:cNvSpPr/>
          <p:nvPr/>
        </p:nvSpPr>
        <p:spPr>
          <a:xfrm>
            <a:off x="49149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yearly rate r used to bring future money back to today. Somebody chooses it.</a:t>
            </a:r>
            <a:endParaRPr lang="en-US" sz="1250" dirty="0"/>
          </a:p>
        </p:txBody>
      </p:sp>
      <p:sp>
        <p:nvSpPr>
          <p:cNvPr id="19" name="Shape 13"/>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NPV</a:t>
            </a:r>
            <a:endParaRPr lang="en-US" sz="1550" dirty="0"/>
          </a:p>
        </p:txBody>
      </p:sp>
      <p:sp>
        <p:nvSpPr>
          <p:cNvPr id="23" name="Text 16"/>
          <p:cNvSpPr/>
          <p:nvPr/>
        </p:nvSpPr>
        <p:spPr>
          <a:xfrm>
            <a:off x="70294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Net present value: the present value of the money coming in, minus the money going out today.</a:t>
            </a:r>
            <a:endParaRPr lang="en-US" sz="1250" dirty="0"/>
          </a:p>
        </p:txBody>
      </p:sp>
      <p:sp>
        <p:nvSpPr>
          <p:cNvPr id="24" name="Shape 17"/>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18"/>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(1 + r)^n means (1 + r) multiplied by itself n times. At 8% for 3 years: 1.08 × 1.08 × 1.08.</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Forward and back with one rate</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Amount today: ₹1,00,000.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Assumed rate: 8% a year, added once a year.</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Period: 3 years.</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After 1 year: ₹1,00,000 × 1.08 = ₹1,08,000. After 2 years: ₹1,08,000 × 1.08 = ₹1,16,640.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After 3 years: ₹1,16,640 × 1.08 = ₹1,25,971.20. In one step: ₹1,00,000 × 1.259712 = ₹1,25,971.20. This is the future value.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Going back: ₹1,25,971.20 ÷ 1.259712 = ₹1,00,000. This is the present value of ₹1,25,971.20 due in 3 years.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So at 8%, ₹1,25,000 in 3 years is worth ₹1,25,000 ÷ 1.259712 = ₹99,229.03 today, a little under ₹1,00,000.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Compounding moves money forward in time. Discounting moves it back. One rate does both.</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assumed rate of 8% a year. Not a forecast; returns are not assured.</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discount rate is an assumption</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The future amount is the same in each bar: ₹1,00,000 in 10 years.</a:t>
            </a:r>
            <a:endParaRPr lang="en-US" sz="1250" dirty="0"/>
          </a:p>
          <a:p>
            <a:pPr marL="165100" indent="-165100">
              <a:spcAft>
                <a:spcPts val="700"/>
              </a:spcAft>
              <a:buSzPct val="100000"/>
              <a:buChar char="•"/>
            </a:pPr>
            <a:r>
              <a:rPr lang="en-US" sz="1250" dirty="0">
                <a:solidFill>
                  <a:schemeClr val="tx1"/>
                </a:solidFill>
              </a:rPr>
              <a:t>Discounted at 4% a year it is worth ₹67,556.42 today. At 12% it is worth ₹32,197.32.</a:t>
            </a:r>
            <a:endParaRPr lang="en-US" sz="1250" dirty="0"/>
          </a:p>
          <a:p>
            <a:pPr marL="165100" indent="-165100">
              <a:spcAft>
                <a:spcPts val="700"/>
              </a:spcAft>
              <a:buSzPct val="100000"/>
              <a:buChar char="•"/>
            </a:pPr>
            <a:r>
              <a:rPr lang="en-US" sz="1250" dirty="0">
                <a:solidFill>
                  <a:schemeClr val="tx1"/>
                </a:solidFill>
              </a:rPr>
              <a:t>No bar is 'the' answer. Each is correct for its rate.</a:t>
            </a:r>
            <a:endParaRPr lang="en-US" sz="1250" dirty="0"/>
          </a:p>
          <a:p>
            <a:pPr marL="165100" indent="-165100">
              <a:spcAft>
                <a:spcPts val="700"/>
              </a:spcAft>
              <a:buSzPct val="100000"/>
              <a:buChar char="•"/>
            </a:pPr>
            <a:r>
              <a:rPr lang="en-US" sz="1250" dirty="0">
                <a:solidFill>
                  <a:schemeClr val="tx1"/>
                </a:solidFill>
              </a:rPr>
              <a:t>The higher the rate and the longer the wait, the smaller the present value.</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Illustration: ₹1,00,000 ÷ (1 + r)^10 for each rate. Assumed rates, not forecasts of any return.</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Net present value of a small project</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 shop pays ₹5,00,000 today for a machine. Assumed extra cash it brings in, discounted at 10% a year.</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1828800"/>
                <a:gridCol w="2011680"/>
                <a:gridCol w="1920240"/>
                <a:gridCol w="2468880"/>
              </a:tblGrid>
              <a:tr h="411480">
                <a:tc>
                  <a:txBody>
                    <a:bodyPr/>
                    <a:lstStyle/>
                    <a:p>
                      <a:pPr indent="0" marL="0">
                        <a:buNone/>
                      </a:pPr>
                      <a:r>
                        <a:rPr lang="en-US" sz="1250" b="1" dirty="0">
                          <a:solidFill>
                            <a:srgbClr val="FFFFFF"/>
                          </a:solidFill>
                        </a:rPr>
                        <a:t>When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Cash flow</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Divide by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Present value at 10%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11480">
                <a:tc>
                  <a:txBody>
                    <a:bodyPr/>
                    <a:lstStyle/>
                    <a:p>
                      <a:pPr indent="0" marL="0">
                        <a:buNone/>
                      </a:pPr>
                      <a:r>
                        <a:rPr lang="en-US" sz="1250" b="1" dirty="0">
                          <a:solidFill>
                            <a:schemeClr val="tx1"/>
                          </a:solidFill>
                        </a:rPr>
                        <a:t>Today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 ₹5,00,000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 ₹5,00,000.00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End of year 1</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 ₹2,00,000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1.10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 ₹1,81,818.18</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End of year 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 ₹2,50,000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1.21 (1.10 × 1.10)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 ₹2,06,611.57</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End of year 3</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 ₹2,00,000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1.331 (1.10 × 1.10 × 1.10)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 ₹1,50,262.96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Net present value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 ₹38,692.71</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project and assumed figures. Inflows total ₹5,38,692.71 in today's money; less the ₹5,00,000 outlay, NPV = ₹38,692.71.</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Same project, a different rate</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SAME CASH FLOWS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Pay ₹5,00,000 today.</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Receive ₹2,00,000, ₹2,50,000 and ₹2,00,000 at the end of years 1, 2 and 3.</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No discounting: ₹6,50,000 − ₹5,00,000 = ₹1,50,000. This treats a rupee in year 3 as equal to a rupee today.</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At 10%: inflows are worth ₹5,38,692.71 today. NPV = ₹5,38,692.71 − ₹5,00,000 = + ₹38,692.71.</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At 15%: ₹1,73,913.04 + ₹1,89,035.92 + ₹1,31,503.25 = ₹4,94,452.21. NPV = ₹4,94,452.21 − ₹5,00,000 = − ₹5,547.79.</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project did not change. The rate did, and the answer moved from positive to negative.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A positive NPV holds only for the rate used. Show the answer at more than one rate.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project and assumed figures. Not a forecast.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the same idea turns up</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35433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price of a bond</a:t>
            </a:r>
            <a:endParaRPr lang="en-US" sz="1650" dirty="0"/>
          </a:p>
        </p:txBody>
      </p:sp>
      <p:sp>
        <p:nvSpPr>
          <p:cNvPr id="8" name="Text 4"/>
          <p:cNvSpPr/>
          <p:nvPr/>
        </p:nvSpPr>
        <p:spPr>
          <a:xfrm>
            <a:off x="685800" y="2249424"/>
            <a:ext cx="35433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bond is a set of future payments. Its price is their present value. A ₹1,000 bond paying ₹100 a year for 3 years, discounted at 8%: ₹92.59 + ₹85.73 + ₹873.22 = ₹1,051.54.</a:t>
            </a:r>
            <a:endParaRPr lang="en-US" sz="1350" dirty="0"/>
          </a:p>
        </p:txBody>
      </p:sp>
      <p:sp>
        <p:nvSpPr>
          <p:cNvPr id="9"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4686300" y="1188720"/>
            <a:ext cx="40005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4914900" y="1408176"/>
            <a:ext cx="329184" cy="329184"/>
          </a:xfrm>
          <a:prstGeom prst="rect">
            <a:avLst/>
          </a:prstGeom>
        </p:spPr>
      </p:pic>
      <p:sp>
        <p:nvSpPr>
          <p:cNvPr id="12" name="Text 7"/>
          <p:cNvSpPr/>
          <p:nvPr/>
        </p:nvSpPr>
        <p:spPr>
          <a:xfrm>
            <a:off x="4914900" y="1847088"/>
            <a:ext cx="35433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A goal calculation</a:t>
            </a:r>
            <a:endParaRPr lang="en-US" sz="1650" dirty="0"/>
          </a:p>
        </p:txBody>
      </p:sp>
      <p:sp>
        <p:nvSpPr>
          <p:cNvPr id="13" name="Text 8"/>
          <p:cNvSpPr/>
          <p:nvPr/>
        </p:nvSpPr>
        <p:spPr>
          <a:xfrm>
            <a:off x="4914900" y="2249424"/>
            <a:ext cx="35433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₹10,00,000 is needed in 10 years. At an assumed 8% a year, ₹10,00,000 ÷ 1.08^10 = ₹4,63,193.49 set aside today would reach it. At an assumed 6%, the amount is ₹5,58,394.78.</a:t>
            </a:r>
            <a:endParaRPr lang="en-US" sz="1350" dirty="0"/>
          </a:p>
        </p:txBody>
      </p:sp>
      <p:sp>
        <p:nvSpPr>
          <p:cNvPr id="14"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5"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In both, future rupees are brought back to today at a chosen rate. A new rate gives a new answer.</a:t>
            </a:r>
            <a:endParaRPr lang="en-US" sz="1350" dirty="0"/>
          </a:p>
        </p:txBody>
      </p:sp>
      <p:sp>
        <p:nvSpPr>
          <p:cNvPr id="16"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Illustrations with assumed figures. The rates are assumptions, not expected returns. Returns are not assured.</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Market rates in view</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 discount rate often starts from a bond yield plus an allowance for risk. Rates change; check the date.</a:t>
            </a:r>
            <a:endParaRPr lang="en-US" sz="1500" dirty="0"/>
          </a:p>
        </p:txBody>
      </p:sp>
      <p:sp>
        <p:nvSpPr>
          <p:cNvPr id="5" name="Shape 2"/>
          <p:cNvSpPr/>
          <p:nvPr/>
        </p:nvSpPr>
        <p:spPr>
          <a:xfrm>
            <a:off x="457200" y="1737360"/>
            <a:ext cx="2590800" cy="2377440"/>
          </a:xfrm>
          <a:prstGeom prst="roundRect">
            <a:avLst>
              <a:gd name="adj" fmla="val 2308"/>
            </a:avLst>
          </a:prstGeom>
          <a:solidFill>
            <a:srgbClr val="FFFFFF"/>
          </a:solidFill>
          <a:ln w="9525">
            <a:solidFill>
              <a:schemeClr val="accent5"/>
            </a:solidFill>
            <a:prstDash val="solid"/>
          </a:ln>
        </p:spPr>
      </p:sp>
      <p:sp>
        <p:nvSpPr>
          <p:cNvPr id="6" name="Text 3"/>
          <p:cNvSpPr/>
          <p:nvPr/>
        </p:nvSpPr>
        <p:spPr>
          <a:xfrm>
            <a:off x="6583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INDIA 10-YEAR G-SEC YIELD</a:t>
            </a:r>
            <a:endParaRPr lang="en-US" sz="1150" dirty="0"/>
          </a:p>
        </p:txBody>
      </p:sp>
      <p:sp>
        <p:nvSpPr>
          <p:cNvPr id="7" name="Text 4"/>
          <p:cNvSpPr/>
          <p:nvPr/>
        </p:nvSpPr>
        <p:spPr>
          <a:xfrm>
            <a:off x="658368" y="2286000"/>
            <a:ext cx="2188464" cy="685800"/>
          </a:xfrm>
          <a:prstGeom prst="rect">
            <a:avLst/>
          </a:prstGeom>
          <a:noFill/>
          <a:ln/>
        </p:spPr>
        <p:txBody>
          <a:bodyPr wrap="square" lIns="0" tIns="0" rIns="0" bIns="0" rtlCol="0" anchor="ctr"/>
          <a:lstStyle/>
          <a:p>
            <a:pPr indent="0" marL="0">
              <a:buNone/>
            </a:pPr>
            <a:r>
              <a:rPr lang="en-US" sz="4000" b="1" dirty="0">
                <a:solidFill>
                  <a:schemeClr val="accent1"/>
                </a:solidFill>
                <a:latin typeface="Cambria" pitchFamily="34" charset="0"/>
                <a:ea typeface="Cambria" pitchFamily="34" charset="-122"/>
                <a:cs typeface="Cambria" pitchFamily="34" charset="-120"/>
              </a:rPr>
              <a:t>6.96%</a:t>
            </a:r>
            <a:endParaRPr lang="en-US" sz="4000" dirty="0"/>
          </a:p>
        </p:txBody>
      </p:sp>
      <p:sp>
        <p:nvSpPr>
          <p:cNvPr id="8" name="Text 5"/>
          <p:cNvSpPr/>
          <p:nvPr/>
        </p:nvSpPr>
        <p:spPr>
          <a:xfrm>
            <a:off x="6583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Yield on the 6.94% GS 2036, the 10-year government bond, on 1 September 2026.</a:t>
            </a:r>
            <a:endParaRPr lang="en-US" sz="1250" dirty="0"/>
          </a:p>
        </p:txBody>
      </p:sp>
      <p:sp>
        <p:nvSpPr>
          <p:cNvPr id="9" name="Shape 6"/>
          <p:cNvSpPr/>
          <p:nvPr/>
        </p:nvSpPr>
        <p:spPr>
          <a:xfrm>
            <a:off x="3276600" y="1737360"/>
            <a:ext cx="2590800" cy="2377440"/>
          </a:xfrm>
          <a:prstGeom prst="roundRect">
            <a:avLst>
              <a:gd name="adj" fmla="val 2308"/>
            </a:avLst>
          </a:prstGeom>
          <a:solidFill>
            <a:srgbClr val="FFFFFF"/>
          </a:solidFill>
          <a:ln w="9525">
            <a:solidFill>
              <a:schemeClr val="accent5"/>
            </a:solidFill>
            <a:prstDash val="solid"/>
          </a:ln>
        </p:spPr>
      </p:sp>
      <p:sp>
        <p:nvSpPr>
          <p:cNvPr id="10" name="Text 7"/>
          <p:cNvSpPr/>
          <p:nvPr/>
        </p:nvSpPr>
        <p:spPr>
          <a:xfrm>
            <a:off x="34777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RBI POLICY REPO RATE</a:t>
            </a:r>
            <a:endParaRPr lang="en-US" sz="1150" dirty="0"/>
          </a:p>
        </p:txBody>
      </p:sp>
      <p:sp>
        <p:nvSpPr>
          <p:cNvPr id="11" name="Text 8"/>
          <p:cNvSpPr/>
          <p:nvPr/>
        </p:nvSpPr>
        <p:spPr>
          <a:xfrm>
            <a:off x="3477768" y="2286000"/>
            <a:ext cx="2188464" cy="685800"/>
          </a:xfrm>
          <a:prstGeom prst="rect">
            <a:avLst/>
          </a:prstGeom>
          <a:noFill/>
          <a:ln/>
        </p:spPr>
        <p:txBody>
          <a:bodyPr wrap="square" lIns="0" tIns="0" rIns="0" bIns="0" rtlCol="0" anchor="ctr"/>
          <a:lstStyle/>
          <a:p>
            <a:pPr indent="0" marL="0">
              <a:buNone/>
            </a:pPr>
            <a:r>
              <a:rPr lang="en-US" sz="4000" b="1" dirty="0">
                <a:solidFill>
                  <a:schemeClr val="accent2"/>
                </a:solidFill>
                <a:latin typeface="Cambria" pitchFamily="34" charset="0"/>
                <a:ea typeface="Cambria" pitchFamily="34" charset="-122"/>
                <a:cs typeface="Cambria" pitchFamily="34" charset="-120"/>
              </a:rPr>
              <a:t>5.50%</a:t>
            </a:r>
            <a:endParaRPr lang="en-US" sz="4000" dirty="0"/>
          </a:p>
        </p:txBody>
      </p:sp>
      <p:sp>
        <p:nvSpPr>
          <p:cNvPr id="12" name="Text 9"/>
          <p:cNvSpPr/>
          <p:nvPr/>
        </p:nvSpPr>
        <p:spPr>
          <a:xfrm>
            <a:off x="34777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Raised from 5.25% on 7 Oct 2026 (5.25% on 1 Sep 2026).</a:t>
            </a:r>
            <a:endParaRPr lang="en-US" sz="1250" dirty="0"/>
          </a:p>
        </p:txBody>
      </p:sp>
      <p:sp>
        <p:nvSpPr>
          <p:cNvPr id="13" name="Shape 10"/>
          <p:cNvSpPr/>
          <p:nvPr/>
        </p:nvSpPr>
        <p:spPr>
          <a:xfrm>
            <a:off x="6096000" y="1737360"/>
            <a:ext cx="2590800" cy="2377440"/>
          </a:xfrm>
          <a:prstGeom prst="roundRect">
            <a:avLst>
              <a:gd name="adj" fmla="val 2308"/>
            </a:avLst>
          </a:prstGeom>
          <a:solidFill>
            <a:srgbClr val="FFFFFF"/>
          </a:solidFill>
          <a:ln w="9525">
            <a:solidFill>
              <a:schemeClr val="accent5"/>
            </a:solidFill>
            <a:prstDash val="solid"/>
          </a:ln>
        </p:spPr>
      </p:sp>
      <p:sp>
        <p:nvSpPr>
          <p:cNvPr id="14" name="Text 11"/>
          <p:cNvSpPr/>
          <p:nvPr/>
        </p:nvSpPr>
        <p:spPr>
          <a:xfrm>
            <a:off x="62971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CPI INFLATION</a:t>
            </a:r>
            <a:endParaRPr lang="en-US" sz="1150" dirty="0"/>
          </a:p>
        </p:txBody>
      </p:sp>
      <p:sp>
        <p:nvSpPr>
          <p:cNvPr id="15" name="Text 12"/>
          <p:cNvSpPr/>
          <p:nvPr/>
        </p:nvSpPr>
        <p:spPr>
          <a:xfrm>
            <a:off x="6297168" y="2286000"/>
            <a:ext cx="2188464" cy="685800"/>
          </a:xfrm>
          <a:prstGeom prst="rect">
            <a:avLst/>
          </a:prstGeom>
          <a:noFill/>
          <a:ln/>
        </p:spPr>
        <p:txBody>
          <a:bodyPr wrap="square" lIns="0" tIns="0" rIns="0" bIns="0" rtlCol="0" anchor="ctr"/>
          <a:lstStyle/>
          <a:p>
            <a:pPr indent="0" marL="0">
              <a:buNone/>
            </a:pPr>
            <a:r>
              <a:rPr lang="en-US" sz="4000" b="1" dirty="0">
                <a:solidFill>
                  <a:schemeClr val="accent3"/>
                </a:solidFill>
                <a:latin typeface="Cambria" pitchFamily="34" charset="0"/>
                <a:ea typeface="Cambria" pitchFamily="34" charset="-122"/>
                <a:cs typeface="Cambria" pitchFamily="34" charset="-120"/>
              </a:rPr>
              <a:t>4.82%</a:t>
            </a:r>
            <a:endParaRPr lang="en-US" sz="4000" dirty="0"/>
          </a:p>
        </p:txBody>
      </p:sp>
      <p:sp>
        <p:nvSpPr>
          <p:cNvPr id="16" name="Text 13"/>
          <p:cNvSpPr/>
          <p:nvPr/>
        </p:nvSpPr>
        <p:spPr>
          <a:xfrm>
            <a:off x="62971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Year-on-year for August 2026 (provisional). RBI's target is 4%, within a band of 2% to 6%.</a:t>
            </a:r>
            <a:endParaRPr lang="en-US" sz="1250" dirty="0"/>
          </a:p>
        </p:txBody>
      </p:sp>
      <p:sp>
        <p:nvSpPr>
          <p:cNvPr id="17"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Current Rates (10-year yield 6.9570%, 1 Sep 2026); RBI Monetary Policy Statement, 7 Oct 2026; MoSPI CPI press release, 14 Sep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When the rate is chosen carelessly</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sp>
        <p:nvSpPr>
          <p:cNvPr id="5" name="Shape 2"/>
          <p:cNvSpPr/>
          <p:nvPr/>
        </p:nvSpPr>
        <p:spPr>
          <a:xfrm>
            <a:off x="621792" y="122986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98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Too low for a project</a:t>
            </a:r>
            <a:endParaRPr lang="en-US" sz="1450" dirty="0"/>
          </a:p>
        </p:txBody>
      </p:sp>
      <p:sp>
        <p:nvSpPr>
          <p:cNvPr id="8" name="Text 5"/>
          <p:cNvSpPr/>
          <p:nvPr/>
        </p:nvSpPr>
        <p:spPr>
          <a:xfrm>
            <a:off x="3611880" y="1188720"/>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Distant inflows are overvalued, and a weak project shows a positive NPV. The machine above passes at 10% and fails at 15%.</a:t>
            </a:r>
            <a:endParaRPr lang="en-US" sz="1150" dirty="0"/>
          </a:p>
        </p:txBody>
      </p:sp>
      <p:sp>
        <p:nvSpPr>
          <p:cNvPr id="9" name="Shape 6"/>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sp>
        <p:nvSpPr>
          <p:cNvPr id="10" name="Shape 7"/>
          <p:cNvSpPr/>
          <p:nvPr/>
        </p:nvSpPr>
        <p:spPr>
          <a:xfrm>
            <a:off x="621792" y="1879092"/>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7909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37944"/>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Too high for a goal</a:t>
            </a:r>
            <a:endParaRPr lang="en-US" sz="1450" dirty="0"/>
          </a:p>
        </p:txBody>
      </p:sp>
      <p:sp>
        <p:nvSpPr>
          <p:cNvPr id="13" name="Text 10"/>
          <p:cNvSpPr/>
          <p:nvPr/>
        </p:nvSpPr>
        <p:spPr>
          <a:xfrm>
            <a:off x="3611880" y="1837944"/>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amount needed today looks small. At an assumed 15%, ₹10,00,000 in 10 years needs ₹2,47,184.71 today; at 8%, ₹4,63,193.49.</a:t>
            </a:r>
            <a:endParaRPr lang="en-US" sz="1150" dirty="0"/>
          </a:p>
        </p:txBody>
      </p:sp>
      <p:sp>
        <p:nvSpPr>
          <p:cNvPr id="14" name="Shape 11"/>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sp>
        <p:nvSpPr>
          <p:cNvPr id="15" name="Shape 12"/>
          <p:cNvSpPr/>
          <p:nvPr/>
        </p:nvSpPr>
        <p:spPr>
          <a:xfrm>
            <a:off x="621792" y="252831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52831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87168"/>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Mixing in inflation</a:t>
            </a:r>
            <a:endParaRPr lang="en-US" sz="1450" dirty="0"/>
          </a:p>
        </p:txBody>
      </p:sp>
      <p:sp>
        <p:nvSpPr>
          <p:cNvPr id="18" name="Text 15"/>
          <p:cNvSpPr/>
          <p:nvPr/>
        </p:nvSpPr>
        <p:spPr>
          <a:xfrm>
            <a:off x="3611880" y="2487168"/>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Cash flows that include price rises need a rate that includes inflation. Mixing the two kinds distorts the answer.</a:t>
            </a:r>
            <a:endParaRPr lang="en-US" sz="1150" dirty="0"/>
          </a:p>
        </p:txBody>
      </p:sp>
      <p:sp>
        <p:nvSpPr>
          <p:cNvPr id="19" name="Shape 16"/>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sp>
        <p:nvSpPr>
          <p:cNvPr id="20" name="Shape 17"/>
          <p:cNvSpPr/>
          <p:nvPr/>
        </p:nvSpPr>
        <p:spPr>
          <a:xfrm>
            <a:off x="621792" y="3177540"/>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7754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136392"/>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One rate for unlike risks</a:t>
            </a:r>
            <a:endParaRPr lang="en-US" sz="1450" dirty="0"/>
          </a:p>
        </p:txBody>
      </p:sp>
      <p:sp>
        <p:nvSpPr>
          <p:cNvPr id="23" name="Text 20"/>
          <p:cNvSpPr/>
          <p:nvPr/>
        </p:nvSpPr>
        <p:spPr>
          <a:xfrm>
            <a:off x="3611880" y="3136392"/>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Uncertain cash flows are usually discounted at a higher rate than near-certain ones. One rate for both hides the risk.</a:t>
            </a:r>
            <a:endParaRPr lang="en-US" sz="1150" dirty="0"/>
          </a:p>
        </p:txBody>
      </p:sp>
      <p:sp>
        <p:nvSpPr>
          <p:cNvPr id="24"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State the rate, say why it was chosen, and show the answer at a second rate.</a:t>
            </a:r>
            <a:endParaRPr lang="en-US" sz="1350" dirty="0"/>
          </a:p>
        </p:txBody>
      </p:sp>
      <p:sp>
        <p:nvSpPr>
          <p:cNvPr id="26" name="Text 23"/>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Illustration with assumed rates. The rates are assumptions, not expected returns. Returns are not assured.</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'₹1 crore in 20 years is ₹1 crore.'</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Discounted at 6% a year it is worth ₹31,18,047.27 today. Compare amounts only at the same date.</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'NPV is a fact about the project.'</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is the result of forecast cash flows and a chosen rate. Change either one and the NPV changes.</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positive NPV is a sure gain.'</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says the forecast inflows are worth more than the outlay at that rate. Forecasts can turn out wrong.</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discount rate is the inflation rate.'</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Inflation is one part. The rate usually also reflects what the money could earn elsewhere and the risk taken.</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What does ₹50,000 grow to in 2 years at 10% a year, added once a year? And what is the present value of ₹60,500 due in 2 years at the same rate?</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project costs ₹1,00,000 today and pays ₹60,000 at the end of year 1 and ₹60,000 at the end of year 2. What is its NPV at 10% a year?</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plan to reach ₹10,00,000 in 10 years assumes 15% a year. What happens to the amount needed today if 8% is assumed instead, and how would you put this to a client?</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100" dirty="0">
                <a:solidFill>
                  <a:schemeClr val="tx1"/>
                </a:solidFill>
              </a:rPr>
              <a:t>10-year government bond yield (6.94% GS 2036, 6.9570% on 1 Sep 2026): Reserve Bank of India, Current Rates, rbi.org.in (page archived 2 Sep 2026).</a:t>
            </a:r>
            <a:endParaRPr lang="en-US" sz="1100" dirty="0"/>
          </a:p>
          <a:p>
            <a:pPr marL="165100" indent="-165100">
              <a:spcAft>
                <a:spcPts val="400"/>
              </a:spcAft>
              <a:buSzPct val="100000"/>
              <a:buChar char="•"/>
            </a:pPr>
            <a:r>
              <a:rPr lang="en-US" sz="1100" dirty="0">
                <a:solidFill>
                  <a:schemeClr val="tx1"/>
                </a:solidFill>
              </a:rPr>
              <a:t>Policy repo rate 5.50% from 7 Oct 2026: RBI Monetary Policy Statement, Press Release 2026-2027/1264.</a:t>
            </a:r>
            <a:endParaRPr lang="en-US" sz="1100" dirty="0"/>
          </a:p>
          <a:p>
            <a:pPr marL="165100" indent="-165100">
              <a:spcAft>
                <a:spcPts val="400"/>
              </a:spcAft>
              <a:buSzPct val="100000"/>
              <a:buChar char="•"/>
            </a:pPr>
            <a:r>
              <a:rPr lang="en-US" sz="1100" dirty="0">
                <a:solidFill>
                  <a:schemeClr val="tx1"/>
                </a:solidFill>
              </a:rPr>
              <a:t>CPI inflation 4.82% for August 2026 (provisional, base 2024=100): MoSPI press release dated 14 Sep 2026.</a:t>
            </a:r>
            <a:endParaRPr lang="en-US" sz="1100" dirty="0"/>
          </a:p>
          <a:p>
            <a:pPr marL="165100" indent="-165100">
              <a:spcAft>
                <a:spcPts val="400"/>
              </a:spcAft>
              <a:buSzPct val="100000"/>
              <a:buChar char="•"/>
            </a:pPr>
            <a:r>
              <a:rPr lang="en-US" sz="1100" dirty="0">
                <a:solidFill>
                  <a:schemeClr val="tx1"/>
                </a:solidFill>
              </a:rPr>
              <a:t>Inflation target of 4% with a band of 2% to 6%, 1 April 2026 to 31 March 2031: Government of India notification of March 2026.</a:t>
            </a:r>
            <a:endParaRPr lang="en-US" sz="1100" dirty="0"/>
          </a:p>
          <a:p>
            <a:pPr marL="165100" indent="-165100">
              <a:spcAft>
                <a:spcPts val="400"/>
              </a:spcAft>
              <a:buSzPct val="100000"/>
              <a:buChar char="•"/>
            </a:pPr>
            <a:r>
              <a:rPr lang="en-US" sz="1100" dirty="0">
                <a:solidFill>
                  <a:schemeClr val="tx1"/>
                </a:solidFill>
              </a:rPr>
              <a:t>Every other figure in this deck is an illustration computed from assumed amounts and rates: the shop, the machine, the bond and the goal are invented.</a:t>
            </a:r>
            <a:endParaRPr lang="en-US" sz="11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 value of money and NPV</dc:title>
  <dc:subject>PptxGenJS Presentation</dc:subject>
  <dc:creator>Trustner</dc:creator>
  <cp:lastModifiedBy>Trustner</cp:lastModifiedBy>
  <cp:revision>1</cp:revision>
  <dcterms:created xsi:type="dcterms:W3CDTF">2026-10-12T08:17:52Z</dcterms:created>
  <dcterms:modified xsi:type="dcterms:W3CDTF">2026-10-12T08:17:52Z</dcterms:modified>
</cp:coreProperties>
</file>