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what the 'debt ceiling' actually limits. Many will say spending. It limits borrowing to pay for spending Congress has already approved. Keep that distinction for the statement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spending has usually been voted for already. Hitting the ceiling does not cancel it; it only stops the Treasury borrowing the money to pay for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1917 Second Liberty Bond Act set an overall limit so the Treasury need not get a separate law for each bond issue. 'Extraordinary measures' let the Treasury keep paying for a while after the limit is reached, before an 'X-date'.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real suspensions work this way: in 2023 the limit was suspended, then reinstated in January 2025 at the new, higher debt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2013 episode paired a shutdown with the debt-limit fight. The ratings were not cut at every standoff; the three big downgrades came in 2011, 2023 and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 and Aa1 are each one notch below the top grade; the scales differ slightly (AAA for S&amp;P and Fitch, Aaa for Moody's). All three cite the fiscal path and governance, not a missed payment.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debt figure grows daily and should be refreshed from the Treasury page. The reserve share is a reserve-composition statistic, not market price data. State the numbers and stop; do not predict the next rating or limit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Older training framed this as an imminent first-ever default. The standoffs have so far ended in a deal, and the dollar's reserve role has held even after the downgrades.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'extraordinary measures' the Treasury uses after the limit is reached buy a few months before an 'X-date', the point at which cash and measures run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descriptive. The aim is to show why a domestic US process is watched abroad, not to say what will happen to any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Not quite. The ceiling caps new borrowing, not spending. Spending was approved in separate laws and mostly continues; what stops is the Treasury's ability to borrow to pay for it once cash and extraordinary measures run out.
Q2: S&amp;P in 2011 (AAA to AA+), Fitch in 2023 (AAA to AA+) and Moody's in 2025 (Aaa to Aa1). Each is one notch below the top grade.
Q3: No. A downgrade is an agency's opinion that the risk of not being repaid in full and on time has risen. A default is an actual missed payment. Payments have kept being made, bar a small 1979 delay.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3.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INTERNATIONAL FINANCE</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US debt ceiling and US rating</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What the debt ceiling caps, the standoffs it causes, and why the top credit rating was cut</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Debt figure as on 14 October 2026; rating actions dated as shown</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The debt ceiling is a cap in law on how much the US government may borrow. It is not a cap on what it spends.</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Congress decides spending and taxes in separate laws. When the two leave a gap, the Treasury borrows to fill it, but only up to the ceiling. Raising the ceiling lets it pay for decisions already made.</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Three terms to fix first</a:t>
            </a:r>
            <a:endParaRPr lang="en-US" sz="2800" dirty="0"/>
          </a:p>
        </p:txBody>
      </p:sp>
      <p:sp>
        <p:nvSpPr>
          <p:cNvPr id="4" name="Shape 1"/>
          <p:cNvSpPr/>
          <p:nvPr/>
        </p:nvSpPr>
        <p:spPr>
          <a:xfrm>
            <a:off x="457200" y="1188720"/>
            <a:ext cx="2590800" cy="3035808"/>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debt ceiling</a:t>
            </a:r>
            <a:endParaRPr lang="en-US" sz="1650" dirty="0"/>
          </a:p>
        </p:txBody>
      </p:sp>
      <p:sp>
        <p:nvSpPr>
          <p:cNvPr id="8" name="Text 4"/>
          <p:cNvSpPr/>
          <p:nvPr/>
        </p:nvSpPr>
        <p:spPr>
          <a:xfrm>
            <a:off x="6858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 limit set in law on the total debt the US Treasury may owe. Congress sets it. Wartime borrowing limits began in 1917; one overall limit came in 1939.</a:t>
            </a:r>
            <a:endParaRPr lang="en-US" sz="1350" dirty="0"/>
          </a:p>
        </p:txBody>
      </p:sp>
      <p:sp>
        <p:nvSpPr>
          <p:cNvPr id="9" name="Shape 5"/>
          <p:cNvSpPr/>
          <p:nvPr/>
        </p:nvSpPr>
        <p:spPr>
          <a:xfrm>
            <a:off x="3276600" y="1188720"/>
            <a:ext cx="2590800" cy="3035808"/>
          </a:xfrm>
          <a:prstGeom prst="roundRect">
            <a:avLst>
              <a:gd name="adj" fmla="val 2118"/>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Raise or suspend</a:t>
            </a:r>
            <a:endParaRPr lang="en-US" sz="1650" dirty="0"/>
          </a:p>
        </p:txBody>
      </p:sp>
      <p:sp>
        <p:nvSpPr>
          <p:cNvPr id="13" name="Text 8"/>
          <p:cNvSpPr/>
          <p:nvPr/>
        </p:nvSpPr>
        <p:spPr>
          <a:xfrm>
            <a:off x="35052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Congress can raise the ceiling by a fixed amount, or suspend it for a set period and then reset it higher when that period ends.</a:t>
            </a:r>
            <a:endParaRPr lang="en-US" sz="1350" dirty="0"/>
          </a:p>
        </p:txBody>
      </p:sp>
      <p:sp>
        <p:nvSpPr>
          <p:cNvPr id="14" name="Shape 9"/>
          <p:cNvSpPr/>
          <p:nvPr/>
        </p:nvSpPr>
        <p:spPr>
          <a:xfrm>
            <a:off x="6096000" y="1188720"/>
            <a:ext cx="2590800" cy="3035808"/>
          </a:xfrm>
          <a:prstGeom prst="roundRect">
            <a:avLst>
              <a:gd name="adj" fmla="val 2118"/>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Default</a:t>
            </a:r>
            <a:endParaRPr lang="en-US" sz="1650" dirty="0"/>
          </a:p>
        </p:txBody>
      </p:sp>
      <p:sp>
        <p:nvSpPr>
          <p:cNvPr id="18" name="Text 12"/>
          <p:cNvSpPr/>
          <p:nvPr/>
        </p:nvSpPr>
        <p:spPr>
          <a:xfrm>
            <a:off x="63246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Failing to pay interest or principal on time. A rating downgrade warns that risk has risen; it is not the same as a missed payment.</a:t>
            </a:r>
            <a:endParaRPr lang="en-US" sz="1350" dirty="0"/>
          </a:p>
        </p:txBody>
      </p:sp>
      <p:sp>
        <p:nvSpPr>
          <p:cNvPr id="19" name="Text 13"/>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U.S. Treasury and Congressional Research Service material on the statutory debt limit (origin 1917).</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Raise or suspend: the arithmetic</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ASSUMED FIGURES</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Suppose the ceiling is $100 and debt has reached $100.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Over the next period the Treasury must borrow a further $8 to pay for bills Congress has already approved.</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Raise by a fixed amount: Congress lifts the ceiling to, say, $110. The Treasury borrows the $8 it needs and has $2 of headroom left.</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Suspend: Congress sets no number for a fixed period. The Treasury borrows what it must, and debt climbs to $108.</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When the suspension ends, the ceiling is reset to the new debt of $108, and a fresh standoff can begin from there.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Either way, the borrowing pays for spending already decided. Lifting the ceiling does not approve new spending.</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Raising or suspending the ceiling funds past decisions. It is not approval of fresh spending.</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round figures in US dollars.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recent standoffs</a:t>
            </a:r>
            <a:endParaRPr lang="en-US" sz="28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822960"/>
                <a:gridCol w="5669280"/>
                <a:gridCol w="1737360"/>
              </a:tblGrid>
              <a:tr h="566928">
                <a:tc>
                  <a:txBody>
                    <a:bodyPr/>
                    <a:lstStyle/>
                    <a:p>
                      <a:pPr indent="0" marL="0">
                        <a:buNone/>
                      </a:pPr>
                      <a:r>
                        <a:rPr lang="en-US" sz="1250" b="1" dirty="0">
                          <a:solidFill>
                            <a:srgbClr val="FFFFFF"/>
                          </a:solidFill>
                        </a:rPr>
                        <a:t>Year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happened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Rating action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50" b="1" dirty="0">
                          <a:solidFill>
                            <a:schemeClr val="tx1"/>
                          </a:solidFill>
                        </a:rPr>
                        <a:t>2011</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 long standoff, resolved by the Budget Control Act on 2 August 2011.</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S&amp;P cut AAA to AA+, 5 Aug 2011</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2013</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 16-day government shutdown, 1-17 October; the limit was then suspended to 7 February 2014.</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No cut; Fitch put AAA on watch</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50" b="1" dirty="0">
                          <a:solidFill>
                            <a:schemeClr val="tx1"/>
                          </a:solidFill>
                        </a:rPr>
                        <a:t>2023</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The Fiscal Responsibility Act suspended the limit to 1 January 2025.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Fitch cut AAA to AA+, 1 Aug 2023</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2025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Limit reinstated near $36.1 trillion on 2 January; later raised by $5 trillion on 4 July.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Moody's cut Aaa to Aa1, 16 May 2025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U.S. public laws of 2011, 2013, 2023 and 2025 on the debt limit; S&amp;P, Fitch and Moody's sovereign rating releases, dated as shown.</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three agencies and their downgrades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 credit rating is an agency's opinion on the chance of being repaid in full and on time.</a:t>
            </a:r>
            <a:endParaRPr lang="en-US" sz="1500" dirty="0"/>
          </a:p>
        </p:txBody>
      </p:sp>
      <p:sp>
        <p:nvSpPr>
          <p:cNvPr id="5" name="Shape 2"/>
          <p:cNvSpPr/>
          <p:nvPr/>
        </p:nvSpPr>
        <p:spPr>
          <a:xfrm>
            <a:off x="457200" y="1737360"/>
            <a:ext cx="8229600" cy="743712"/>
          </a:xfrm>
          <a:prstGeom prst="roundRect">
            <a:avLst>
              <a:gd name="adj" fmla="val 7377"/>
            </a:avLst>
          </a:prstGeom>
          <a:solidFill>
            <a:srgbClr val="FFFFFF"/>
          </a:solidFill>
          <a:ln w="9525">
            <a:solidFill>
              <a:schemeClr val="accent5"/>
            </a:solidFill>
            <a:prstDash val="solid"/>
          </a:ln>
        </p:spPr>
      </p:sp>
      <p:sp>
        <p:nvSpPr>
          <p:cNvPr id="6" name="Shape 3"/>
          <p:cNvSpPr/>
          <p:nvPr/>
        </p:nvSpPr>
        <p:spPr>
          <a:xfrm>
            <a:off x="621792" y="1889760"/>
            <a:ext cx="438912" cy="438912"/>
          </a:xfrm>
          <a:prstGeom prst="ellipse">
            <a:avLst/>
          </a:prstGeom>
          <a:solidFill>
            <a:schemeClr val="accent1"/>
          </a:solidFill>
          <a:ln w="12700">
            <a:solidFill>
              <a:schemeClr val="accent1"/>
            </a:solidFill>
            <a:prstDash val="solid"/>
          </a:ln>
        </p:spPr>
      </p:sp>
      <p:sp>
        <p:nvSpPr>
          <p:cNvPr id="7" name="Text 4"/>
          <p:cNvSpPr/>
          <p:nvPr/>
        </p:nvSpPr>
        <p:spPr>
          <a:xfrm>
            <a:off x="621792" y="188976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8" name="Text 5"/>
          <p:cNvSpPr/>
          <p:nvPr/>
        </p:nvSpPr>
        <p:spPr>
          <a:xfrm>
            <a:off x="1243584" y="1737360"/>
            <a:ext cx="2286000" cy="743712"/>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S&amp;P, August 2011</a:t>
            </a:r>
            <a:endParaRPr lang="en-US" sz="1450" dirty="0"/>
          </a:p>
        </p:txBody>
      </p:sp>
      <p:sp>
        <p:nvSpPr>
          <p:cNvPr id="9" name="Text 6"/>
          <p:cNvSpPr/>
          <p:nvPr/>
        </p:nvSpPr>
        <p:spPr>
          <a:xfrm>
            <a:off x="3611880" y="1737360"/>
            <a:ext cx="4937760" cy="743712"/>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Cut the US from AAA to AA+, days after the 2011 debt-limit deal. It was the first time the US lost a top rating from a major agency.</a:t>
            </a:r>
            <a:endParaRPr lang="en-US" sz="1300" dirty="0"/>
          </a:p>
        </p:txBody>
      </p:sp>
      <p:sp>
        <p:nvSpPr>
          <p:cNvPr id="10" name="Shape 7"/>
          <p:cNvSpPr/>
          <p:nvPr/>
        </p:nvSpPr>
        <p:spPr>
          <a:xfrm>
            <a:off x="457200" y="2609088"/>
            <a:ext cx="8229600" cy="743712"/>
          </a:xfrm>
          <a:prstGeom prst="roundRect">
            <a:avLst>
              <a:gd name="adj" fmla="val 7377"/>
            </a:avLst>
          </a:prstGeom>
          <a:solidFill>
            <a:srgbClr val="FFFFFF"/>
          </a:solidFill>
          <a:ln w="9525">
            <a:solidFill>
              <a:schemeClr val="accent5"/>
            </a:solidFill>
            <a:prstDash val="solid"/>
          </a:ln>
        </p:spPr>
      </p:sp>
      <p:sp>
        <p:nvSpPr>
          <p:cNvPr id="11" name="Shape 8"/>
          <p:cNvSpPr/>
          <p:nvPr/>
        </p:nvSpPr>
        <p:spPr>
          <a:xfrm>
            <a:off x="621792" y="2761488"/>
            <a:ext cx="438912" cy="438912"/>
          </a:xfrm>
          <a:prstGeom prst="ellipse">
            <a:avLst/>
          </a:prstGeom>
          <a:solidFill>
            <a:schemeClr val="accent2"/>
          </a:solidFill>
          <a:ln w="12700">
            <a:solidFill>
              <a:schemeClr val="accent2"/>
            </a:solidFill>
            <a:prstDash val="solid"/>
          </a:ln>
        </p:spPr>
      </p:sp>
      <p:sp>
        <p:nvSpPr>
          <p:cNvPr id="12" name="Text 9"/>
          <p:cNvSpPr/>
          <p:nvPr/>
        </p:nvSpPr>
        <p:spPr>
          <a:xfrm>
            <a:off x="621792" y="276148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3" name="Text 10"/>
          <p:cNvSpPr/>
          <p:nvPr/>
        </p:nvSpPr>
        <p:spPr>
          <a:xfrm>
            <a:off x="1243584" y="2609088"/>
            <a:ext cx="2286000" cy="743712"/>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Fitch, August 2023</a:t>
            </a:r>
            <a:endParaRPr lang="en-US" sz="1450" dirty="0"/>
          </a:p>
        </p:txBody>
      </p:sp>
      <p:sp>
        <p:nvSpPr>
          <p:cNvPr id="14" name="Text 11"/>
          <p:cNvSpPr/>
          <p:nvPr/>
        </p:nvSpPr>
        <p:spPr>
          <a:xfrm>
            <a:off x="3611880" y="2609088"/>
            <a:ext cx="4937760" cy="743712"/>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Cut from AAA to AA+, citing expected fiscal deterioration and repeated last-minute debt-limit standoffs.</a:t>
            </a:r>
            <a:endParaRPr lang="en-US" sz="1300" dirty="0"/>
          </a:p>
        </p:txBody>
      </p:sp>
      <p:sp>
        <p:nvSpPr>
          <p:cNvPr id="15" name="Shape 12"/>
          <p:cNvSpPr/>
          <p:nvPr/>
        </p:nvSpPr>
        <p:spPr>
          <a:xfrm>
            <a:off x="457200" y="3480816"/>
            <a:ext cx="8229600" cy="743712"/>
          </a:xfrm>
          <a:prstGeom prst="roundRect">
            <a:avLst>
              <a:gd name="adj" fmla="val 7377"/>
            </a:avLst>
          </a:prstGeom>
          <a:solidFill>
            <a:srgbClr val="FFFFFF"/>
          </a:solidFill>
          <a:ln w="9525">
            <a:solidFill>
              <a:schemeClr val="accent5"/>
            </a:solidFill>
            <a:prstDash val="solid"/>
          </a:ln>
        </p:spPr>
      </p:sp>
      <p:sp>
        <p:nvSpPr>
          <p:cNvPr id="16" name="Shape 13"/>
          <p:cNvSpPr/>
          <p:nvPr/>
        </p:nvSpPr>
        <p:spPr>
          <a:xfrm>
            <a:off x="621792" y="3633216"/>
            <a:ext cx="438912" cy="438912"/>
          </a:xfrm>
          <a:prstGeom prst="ellipse">
            <a:avLst/>
          </a:prstGeom>
          <a:solidFill>
            <a:schemeClr val="accent3"/>
          </a:solidFill>
          <a:ln w="12700">
            <a:solidFill>
              <a:schemeClr val="accent3"/>
            </a:solidFill>
            <a:prstDash val="solid"/>
          </a:ln>
        </p:spPr>
      </p:sp>
      <p:sp>
        <p:nvSpPr>
          <p:cNvPr id="17" name="Text 14"/>
          <p:cNvSpPr/>
          <p:nvPr/>
        </p:nvSpPr>
        <p:spPr>
          <a:xfrm>
            <a:off x="621792" y="363321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8" name="Text 15"/>
          <p:cNvSpPr/>
          <p:nvPr/>
        </p:nvSpPr>
        <p:spPr>
          <a:xfrm>
            <a:off x="1243584" y="3480816"/>
            <a:ext cx="2286000" cy="743712"/>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Moody's, May 2025</a:t>
            </a:r>
            <a:endParaRPr lang="en-US" sz="1450" dirty="0"/>
          </a:p>
        </p:txBody>
      </p:sp>
      <p:sp>
        <p:nvSpPr>
          <p:cNvPr id="19" name="Text 16"/>
          <p:cNvSpPr/>
          <p:nvPr/>
        </p:nvSpPr>
        <p:spPr>
          <a:xfrm>
            <a:off x="3611880" y="3480816"/>
            <a:ext cx="4937760" cy="743712"/>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Cut from Aaa to Aa1, the last of the three to remove its top rating, citing rising debt and interest costs.</a:t>
            </a:r>
            <a:endParaRPr lang="en-US" sz="1300" dirty="0"/>
          </a:p>
        </p:txBody>
      </p:sp>
      <p:sp>
        <p:nvSpPr>
          <p:cNvPr id="20" name="Text 17"/>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S&amp;P (5 Aug 2011), Fitch (1 Aug 2023) and Moody's (16 May 2025) sovereign rating releases.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 debt total is an official statistic (latest). The ratings are opinions, changed only when an agency acts.</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FEDERAL DEBT</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$40.3T</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Total public debt outstanding on 14 October 2026 (US Treasury).</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TOP-TIER RATINGS</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0 of 3</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None of the three major agencies now gives the US its top grade.</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DOLLAR IN RESERVES</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56.7%</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US dollar share of global FX reserves, Q2 2026 (IMF COFER).</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DEBT-LIMIT STATUS</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Raised</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Raised by $5 trillion on 4 July 2025, a fixed increase not a suspension.</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US Treasury 'Debt to the Penny', 14 Oct 2026; IMF COFER release, 30 Sep 2026; S&amp;P, Fitch and Moody's sovereign ratings.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Claims still heard</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A US default is coming and would set off a 2008-style meltdown.</a:t>
            </a:r>
            <a:endParaRPr lang="en-US" sz="1400" dirty="0"/>
          </a:p>
          <a:p>
            <a:pPr marL="177800" indent="-177800">
              <a:spcAft>
                <a:spcPts val="500"/>
              </a:spcAft>
              <a:buSzPct val="100000"/>
              <a:buChar char="•"/>
            </a:pPr>
            <a:r>
              <a:rPr lang="en-US" sz="1400" dirty="0">
                <a:solidFill>
                  <a:schemeClr val="tx1"/>
                </a:solidFill>
              </a:rPr>
              <a:t>US government bonds are rated AAA, the top grade.</a:t>
            </a:r>
            <a:endParaRPr lang="en-US" sz="1400" dirty="0"/>
          </a:p>
          <a:p>
            <a:pPr marL="177800" indent="-177800">
              <a:spcAft>
                <a:spcPts val="500"/>
              </a:spcAft>
              <a:buSzPct val="100000"/>
              <a:buChar char="•"/>
            </a:pPr>
            <a:r>
              <a:rPr lang="en-US" sz="1400" dirty="0">
                <a:solidFill>
                  <a:schemeClr val="tx1"/>
                </a:solidFill>
              </a:rPr>
              <a:t>A downgrade would force big holders to sell US bonds at once.</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Raised or suspended each time; no payment missed over it since a small 1979 delay.</a:t>
            </a:r>
            <a:endParaRPr lang="en-US" sz="1400" dirty="0"/>
          </a:p>
          <a:p>
            <a:pPr marL="177800" indent="-177800">
              <a:spcAft>
                <a:spcPts val="500"/>
              </a:spcAft>
              <a:buSzPct val="100000"/>
              <a:buChar char="•"/>
            </a:pPr>
            <a:r>
              <a:rPr lang="en-US" sz="1400" dirty="0">
                <a:solidFill>
                  <a:schemeClr val="tx1"/>
                </a:solidFill>
              </a:rPr>
              <a:t>All three big agencies have cut the top rating: S&amp;P 2011, Fitch 2023, Moody's 2025.</a:t>
            </a:r>
            <a:endParaRPr lang="en-US" sz="1400" dirty="0"/>
          </a:p>
          <a:p>
            <a:pPr marL="177800" indent="-177800">
              <a:spcAft>
                <a:spcPts val="500"/>
              </a:spcAft>
              <a:buSzPct val="100000"/>
              <a:buChar char="•"/>
            </a:pPr>
            <a:r>
              <a:rPr lang="en-US" sz="1400" dirty="0">
                <a:solidFill>
                  <a:schemeClr val="tx1"/>
                </a:solidFill>
              </a:rPr>
              <a:t>A downgrade alone does not force selling; each investor's own mandate rules decide.</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 rating is an opinion on risk. It is not the same as a missed payment.</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S&amp;P (2011), Fitch (2023) and Moody's (2025) rating actions; IMF COFER, Q2 2026.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662940"/>
          </a:xfrm>
          <a:prstGeom prst="roundRect">
            <a:avLst>
              <a:gd name="adj" fmla="val 8276"/>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364742"/>
            <a:ext cx="310896" cy="310896"/>
          </a:xfrm>
          <a:prstGeom prst="rect">
            <a:avLst/>
          </a:prstGeom>
        </p:spPr>
      </p:pic>
      <p:sp>
        <p:nvSpPr>
          <p:cNvPr id="6" name="Text 2"/>
          <p:cNvSpPr/>
          <p:nvPr/>
        </p:nvSpPr>
        <p:spPr>
          <a:xfrm>
            <a:off x="1188720" y="1188720"/>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'Hitting the ceiling stops all spending.'</a:t>
            </a:r>
            <a:endParaRPr lang="en-US" sz="1450" dirty="0"/>
          </a:p>
        </p:txBody>
      </p:sp>
      <p:sp>
        <p:nvSpPr>
          <p:cNvPr id="7" name="Text 3"/>
          <p:cNvSpPr/>
          <p:nvPr/>
        </p:nvSpPr>
        <p:spPr>
          <a:xfrm>
            <a:off x="4023360" y="1188720"/>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ceiling caps new borrowing. The spending was approved in separate laws, so most of it carries on until the cash runs low.</a:t>
            </a:r>
            <a:endParaRPr lang="en-US" sz="1300" dirty="0"/>
          </a:p>
        </p:txBody>
      </p:sp>
      <p:sp>
        <p:nvSpPr>
          <p:cNvPr id="8" name="Shape 4"/>
          <p:cNvSpPr/>
          <p:nvPr/>
        </p:nvSpPr>
        <p:spPr>
          <a:xfrm>
            <a:off x="457200" y="1979676"/>
            <a:ext cx="8229600" cy="662940"/>
          </a:xfrm>
          <a:prstGeom prst="roundRect">
            <a:avLst>
              <a:gd name="adj" fmla="val 8276"/>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155698"/>
            <a:ext cx="310896" cy="310896"/>
          </a:xfrm>
          <a:prstGeom prst="rect">
            <a:avLst/>
          </a:prstGeom>
        </p:spPr>
      </p:pic>
      <p:sp>
        <p:nvSpPr>
          <p:cNvPr id="10" name="Text 5"/>
          <p:cNvSpPr/>
          <p:nvPr/>
        </p:nvSpPr>
        <p:spPr>
          <a:xfrm>
            <a:off x="1188720" y="1979676"/>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downgrade means the US defaulted.'</a:t>
            </a:r>
            <a:endParaRPr lang="en-US" sz="1450" dirty="0"/>
          </a:p>
        </p:txBody>
      </p:sp>
      <p:sp>
        <p:nvSpPr>
          <p:cNvPr id="11" name="Text 6"/>
          <p:cNvSpPr/>
          <p:nvPr/>
        </p:nvSpPr>
        <p:spPr>
          <a:xfrm>
            <a:off x="4023360" y="1979676"/>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downgrade is an agency's opinion that risk has risen. Payments have kept being made, bar a small 1979 delay.</a:t>
            </a:r>
            <a:endParaRPr lang="en-US" sz="1300" dirty="0"/>
          </a:p>
        </p:txBody>
      </p:sp>
      <p:sp>
        <p:nvSpPr>
          <p:cNvPr id="12" name="Shape 7"/>
          <p:cNvSpPr/>
          <p:nvPr/>
        </p:nvSpPr>
        <p:spPr>
          <a:xfrm>
            <a:off x="457200" y="2770632"/>
            <a:ext cx="8229600" cy="662940"/>
          </a:xfrm>
          <a:prstGeom prst="roundRect">
            <a:avLst>
              <a:gd name="adj" fmla="val 8276"/>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2946654"/>
            <a:ext cx="310896" cy="310896"/>
          </a:xfrm>
          <a:prstGeom prst="rect">
            <a:avLst/>
          </a:prstGeom>
        </p:spPr>
      </p:pic>
      <p:sp>
        <p:nvSpPr>
          <p:cNvPr id="14" name="Text 8"/>
          <p:cNvSpPr/>
          <p:nvPr/>
        </p:nvSpPr>
        <p:spPr>
          <a:xfrm>
            <a:off x="1188720" y="2770632"/>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ceiling controls the deficit.'</a:t>
            </a:r>
            <a:endParaRPr lang="en-US" sz="1450" dirty="0"/>
          </a:p>
        </p:txBody>
      </p:sp>
      <p:sp>
        <p:nvSpPr>
          <p:cNvPr id="15" name="Text 9"/>
          <p:cNvSpPr/>
          <p:nvPr/>
        </p:nvSpPr>
        <p:spPr>
          <a:xfrm>
            <a:off x="4023360" y="2770632"/>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deficit is set by tax and spending laws. The ceiling only limits the borrowing that funds the gap.</a:t>
            </a:r>
            <a:endParaRPr lang="en-US" sz="1300" dirty="0"/>
          </a:p>
        </p:txBody>
      </p:sp>
      <p:sp>
        <p:nvSpPr>
          <p:cNvPr id="16" name="Shape 10"/>
          <p:cNvSpPr/>
          <p:nvPr/>
        </p:nvSpPr>
        <p:spPr>
          <a:xfrm>
            <a:off x="457200" y="3561588"/>
            <a:ext cx="8229600" cy="662940"/>
          </a:xfrm>
          <a:prstGeom prst="roundRect">
            <a:avLst>
              <a:gd name="adj" fmla="val 8276"/>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3737610"/>
            <a:ext cx="310896" cy="310896"/>
          </a:xfrm>
          <a:prstGeom prst="rect">
            <a:avLst/>
          </a:prstGeom>
        </p:spPr>
      </p:pic>
      <p:sp>
        <p:nvSpPr>
          <p:cNvPr id="18" name="Text 11"/>
          <p:cNvSpPr/>
          <p:nvPr/>
        </p:nvSpPr>
        <p:spPr>
          <a:xfrm>
            <a:off x="1188720" y="3561588"/>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'Raising the ceiling is new spending.'</a:t>
            </a:r>
            <a:endParaRPr lang="en-US" sz="1450" dirty="0"/>
          </a:p>
        </p:txBody>
      </p:sp>
      <p:sp>
        <p:nvSpPr>
          <p:cNvPr id="19" name="Text 12"/>
          <p:cNvSpPr/>
          <p:nvPr/>
        </p:nvSpPr>
        <p:spPr>
          <a:xfrm>
            <a:off x="4023360" y="3561588"/>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lets the Treasury pay bills already run up. It authorises borrowing, not fresh programmes.</a:t>
            </a:r>
            <a:endParaRPr lang="en-US" sz="1300" dirty="0"/>
          </a:p>
        </p:txBody>
      </p:sp>
      <p:sp>
        <p:nvSpPr>
          <p:cNvPr id="20" name="Text 13"/>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S&amp;P, Fitch and Moody's rating rationales; U.S. Treasury material on the debt limit.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Why this reaches markets everywhere</a:t>
            </a:r>
            <a:endParaRPr lang="en-US" sz="2800" dirty="0"/>
          </a:p>
        </p:txBody>
      </p:sp>
      <p:sp>
        <p:nvSpPr>
          <p:cNvPr id="4" name="Shape 1"/>
          <p:cNvSpPr/>
          <p:nvPr/>
        </p:nvSpPr>
        <p:spPr>
          <a:xfrm>
            <a:off x="457200" y="1188720"/>
            <a:ext cx="8229600" cy="662940"/>
          </a:xfrm>
          <a:prstGeom prst="roundRect">
            <a:avLst>
              <a:gd name="adj" fmla="val 8276"/>
            </a:avLst>
          </a:prstGeom>
          <a:solidFill>
            <a:srgbClr val="FFFFFF"/>
          </a:solidFill>
          <a:ln w="9525">
            <a:solidFill>
              <a:schemeClr val="accent5"/>
            </a:solidFill>
            <a:prstDash val="solid"/>
          </a:ln>
        </p:spPr>
      </p:sp>
      <p:sp>
        <p:nvSpPr>
          <p:cNvPr id="5" name="Shape 2"/>
          <p:cNvSpPr/>
          <p:nvPr/>
        </p:nvSpPr>
        <p:spPr>
          <a:xfrm>
            <a:off x="621792" y="1300734"/>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30073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benchmark bond</a:t>
            </a:r>
            <a:endParaRPr lang="en-US" sz="1450" dirty="0"/>
          </a:p>
        </p:txBody>
      </p:sp>
      <p:sp>
        <p:nvSpPr>
          <p:cNvPr id="8" name="Text 5"/>
          <p:cNvSpPr/>
          <p:nvPr/>
        </p:nvSpPr>
        <p:spPr>
          <a:xfrm>
            <a:off x="3611880" y="1188720"/>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US Treasuries are among the most widely held and traded government bonds. Many other interest rates are quoted as a margin over them.</a:t>
            </a:r>
            <a:endParaRPr lang="en-US" sz="1300" dirty="0"/>
          </a:p>
        </p:txBody>
      </p:sp>
      <p:sp>
        <p:nvSpPr>
          <p:cNvPr id="9" name="Shape 6"/>
          <p:cNvSpPr/>
          <p:nvPr/>
        </p:nvSpPr>
        <p:spPr>
          <a:xfrm>
            <a:off x="457200" y="1979676"/>
            <a:ext cx="8229600" cy="662940"/>
          </a:xfrm>
          <a:prstGeom prst="roundRect">
            <a:avLst>
              <a:gd name="adj" fmla="val 8276"/>
            </a:avLst>
          </a:prstGeom>
          <a:solidFill>
            <a:srgbClr val="FFFFFF"/>
          </a:solidFill>
          <a:ln w="9525">
            <a:solidFill>
              <a:schemeClr val="accent5"/>
            </a:solidFill>
            <a:prstDash val="solid"/>
          </a:ln>
        </p:spPr>
      </p:sp>
      <p:sp>
        <p:nvSpPr>
          <p:cNvPr id="10" name="Shape 7"/>
          <p:cNvSpPr/>
          <p:nvPr/>
        </p:nvSpPr>
        <p:spPr>
          <a:xfrm>
            <a:off x="621792" y="2091690"/>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209169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979676"/>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main reserve currency</a:t>
            </a:r>
            <a:endParaRPr lang="en-US" sz="1450" dirty="0"/>
          </a:p>
        </p:txBody>
      </p:sp>
      <p:sp>
        <p:nvSpPr>
          <p:cNvPr id="13" name="Text 10"/>
          <p:cNvSpPr/>
          <p:nvPr/>
        </p:nvSpPr>
        <p:spPr>
          <a:xfrm>
            <a:off x="3611880" y="1979676"/>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dollar is the largest single share of central-bank reserves, 56.7% in Q2 2026, so dollar funding matters worldwide.</a:t>
            </a:r>
            <a:endParaRPr lang="en-US" sz="1300" dirty="0"/>
          </a:p>
        </p:txBody>
      </p:sp>
      <p:sp>
        <p:nvSpPr>
          <p:cNvPr id="14" name="Shape 11"/>
          <p:cNvSpPr/>
          <p:nvPr/>
        </p:nvSpPr>
        <p:spPr>
          <a:xfrm>
            <a:off x="457200" y="2770632"/>
            <a:ext cx="8229600" cy="662940"/>
          </a:xfrm>
          <a:prstGeom prst="roundRect">
            <a:avLst>
              <a:gd name="adj" fmla="val 8276"/>
            </a:avLst>
          </a:prstGeom>
          <a:solidFill>
            <a:srgbClr val="FFFFFF"/>
          </a:solidFill>
          <a:ln w="9525">
            <a:solidFill>
              <a:schemeClr val="accent5"/>
            </a:solidFill>
            <a:prstDash val="solid"/>
          </a:ln>
        </p:spPr>
      </p:sp>
      <p:sp>
        <p:nvSpPr>
          <p:cNvPr id="15" name="Shape 12"/>
          <p:cNvSpPr/>
          <p:nvPr/>
        </p:nvSpPr>
        <p:spPr>
          <a:xfrm>
            <a:off x="621792" y="288264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88264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770632"/>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Risk appetite shifts</a:t>
            </a:r>
            <a:endParaRPr lang="en-US" sz="1450" dirty="0"/>
          </a:p>
        </p:txBody>
      </p:sp>
      <p:sp>
        <p:nvSpPr>
          <p:cNvPr id="18" name="Text 15"/>
          <p:cNvSpPr/>
          <p:nvPr/>
        </p:nvSpPr>
        <p:spPr>
          <a:xfrm>
            <a:off x="3611880" y="2770632"/>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serious standoff can unsettle markets and move money between lower-risk and higher-risk assets, including emerging markets such as India.</a:t>
            </a:r>
            <a:endParaRPr lang="en-US" sz="1300" dirty="0"/>
          </a:p>
        </p:txBody>
      </p:sp>
      <p:sp>
        <p:nvSpPr>
          <p:cNvPr id="19" name="Shape 16"/>
          <p:cNvSpPr/>
          <p:nvPr/>
        </p:nvSpPr>
        <p:spPr>
          <a:xfrm>
            <a:off x="457200" y="3561588"/>
            <a:ext cx="8229600" cy="662940"/>
          </a:xfrm>
          <a:prstGeom prst="roundRect">
            <a:avLst>
              <a:gd name="adj" fmla="val 8276"/>
            </a:avLst>
          </a:prstGeom>
          <a:solidFill>
            <a:srgbClr val="FFFFFF"/>
          </a:solidFill>
          <a:ln w="9525">
            <a:solidFill>
              <a:schemeClr val="accent5"/>
            </a:solidFill>
            <a:prstDash val="solid"/>
          </a:ln>
        </p:spPr>
      </p:sp>
      <p:sp>
        <p:nvSpPr>
          <p:cNvPr id="20" name="Shape 17"/>
          <p:cNvSpPr/>
          <p:nvPr/>
        </p:nvSpPr>
        <p:spPr>
          <a:xfrm>
            <a:off x="621792" y="3673602"/>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67360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561588"/>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No forecast here</a:t>
            </a:r>
            <a:endParaRPr lang="en-US" sz="1450" dirty="0"/>
          </a:p>
        </p:txBody>
      </p:sp>
      <p:sp>
        <p:nvSpPr>
          <p:cNvPr id="23" name="Text 20"/>
          <p:cNvSpPr/>
          <p:nvPr/>
        </p:nvSpPr>
        <p:spPr>
          <a:xfrm>
            <a:off x="3611880" y="3561588"/>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We explain the channels. We do not predict any market move, rating decision or policy outcome.</a:t>
            </a:r>
            <a:endParaRPr lang="en-US" sz="1300" dirty="0"/>
          </a:p>
        </p:txBody>
      </p:sp>
      <p:sp>
        <p:nvSpPr>
          <p:cNvPr id="24" name="Text 2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IMF COFER Q2 2026 (dollar 56.7%); U.S. Treasury remarks on the Treasury market.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'If the US hits its debt ceiling, the government has to stop spending.' Is that right?</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Name the three major agencies that have cut the US top rating, and the years.</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Is a rating downgrade the same as a default?</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Debt limit origin (Second Liberty Bond Act, 1917) and workings: U.S. Treasury and Congressional Research Service material on the statutory debt limit.</a:t>
            </a:r>
            <a:endParaRPr lang="en-US" sz="1000" dirty="0"/>
          </a:p>
          <a:p>
            <a:pPr marL="165100" indent="-165100">
              <a:spcAft>
                <a:spcPts val="400"/>
              </a:spcAft>
              <a:buSzPct val="100000"/>
              <a:buChar char="•"/>
            </a:pPr>
            <a:r>
              <a:rPr lang="en-US" sz="1000" dirty="0">
                <a:solidFill>
                  <a:schemeClr val="tx1"/>
                </a:solidFill>
              </a:rPr>
              <a:t>2011: Budget Control Act (2 Aug 2011); S&amp;P downgrade AAA to AA+ (5 Aug 2011). 2013: 16-day shutdown and suspension to 7 Feb 2014 (Continuing Appropriations Act, 2014).</a:t>
            </a:r>
            <a:endParaRPr lang="en-US" sz="1000" dirty="0"/>
          </a:p>
          <a:p>
            <a:pPr marL="165100" indent="-165100">
              <a:spcAft>
                <a:spcPts val="400"/>
              </a:spcAft>
              <a:buSzPct val="100000"/>
              <a:buChar char="•"/>
            </a:pPr>
            <a:r>
              <a:rPr lang="en-US" sz="1000" dirty="0">
                <a:solidFill>
                  <a:schemeClr val="tx1"/>
                </a:solidFill>
              </a:rPr>
              <a:t>2023: Fiscal Responsibility Act suspended the limit to 1 Jan 2025; Fitch downgrade AAA to AA+ (1 Aug 2023).</a:t>
            </a:r>
            <a:endParaRPr lang="en-US" sz="1000" dirty="0"/>
          </a:p>
          <a:p>
            <a:pPr marL="165100" indent="-165100">
              <a:spcAft>
                <a:spcPts val="400"/>
              </a:spcAft>
              <a:buSzPct val="100000"/>
              <a:buChar char="•"/>
            </a:pPr>
            <a:r>
              <a:rPr lang="en-US" sz="1000" dirty="0">
                <a:solidFill>
                  <a:schemeClr val="tx1"/>
                </a:solidFill>
              </a:rPr>
              <a:t>2025: limit reinstated near $36.1tn (2 Jan 2025); Moody's downgrade Aaa to Aa1 (16 May 2025); One Big Beautiful Bill Act raised the limit by $5tn (4 Jul 2025).</a:t>
            </a:r>
            <a:endParaRPr lang="en-US" sz="1000" dirty="0"/>
          </a:p>
          <a:p>
            <a:pPr marL="165100" indent="-165100">
              <a:spcAft>
                <a:spcPts val="400"/>
              </a:spcAft>
              <a:buSzPct val="100000"/>
              <a:buChar char="•"/>
            </a:pPr>
            <a:r>
              <a:rPr lang="en-US" sz="1000" dirty="0">
                <a:solidFill>
                  <a:schemeClr val="tx1"/>
                </a:solidFill>
              </a:rPr>
              <a:t>Total public debt $40.33tn on 14 Oct 2026: U.S. Treasury, 'Debt to the Penny' (fiscaldata.treasury.gov). Dollar 56.7% of global FX reserves, Q2 2026: IMF COFER data brief, 30 Sep 2026.</a:t>
            </a:r>
            <a:endParaRPr lang="en-US" sz="1000" dirty="0"/>
          </a:p>
          <a:p>
            <a:pPr marL="165100" indent="-165100">
              <a:spcAft>
                <a:spcPts val="400"/>
              </a:spcAft>
              <a:buSzPct val="100000"/>
              <a:buChar char="•"/>
            </a:pPr>
            <a:r>
              <a:rPr lang="en-US" sz="1000" dirty="0">
                <a:solidFill>
                  <a:schemeClr val="tx1"/>
                </a:solidFill>
              </a:rPr>
              <a:t>All dollar amounts in the worked example are assumed round figures for illustration.</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 debt ceiling and US rating</dc:title>
  <dc:subject>PptxGenJS Presentation</dc:subject>
  <dc:creator>Trustner</dc:creator>
  <cp:lastModifiedBy>Trustner</cp:lastModifiedBy>
  <cp:revision>1</cp:revision>
  <dcterms:created xsi:type="dcterms:W3CDTF">2026-10-16T00:05:23Z</dcterms:created>
  <dcterms:modified xsi:type="dcterms:W3CDTF">2026-10-16T00:05:23Z</dcterms:modified>
</cp:coreProperties>
</file>