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a share has fallen from ₹500 to ₹300. What does the fall tell you? Collect answers and reasons. Most will rest on the fall alone. Keep them for slide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working descriptions, not legal definitions. SEBI's categories say only that a value fund follows 'a value investment strategy' and a contra fund 'a contrarian investment strategy'. Each scheme's information document says what its manager means by the words. In practice the two styles overlap a good deal.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Contra is short for contrarian. None of the four terms is defined in SEBI's rules; they are the everyday language of the subject. P/E, P/B and dividend yield are covered in the 'P/E, PEG and P/B' deck; use the same definitions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companies earn the same ₹20 a share; only the price and the net worth differ. Do not let the room call A the better choice or say it is priced right or wrong. The ratio records what is being paid, not whether it is justified.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price at the bottom, a higher figure on each measure means a lower price against that item. The index is rebalanced twice a year. An actively managed value fund is not bound by these four measures; its manager may use others, such as cash flow or an estimate of intrinsic value. For Company A on slide 4: E/P = 20 ÷ 200 = 10% and B/P = 160 ÷ 200 = 0.80.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 to the opening question. The contra manager's work is to judge whether the bad news is already more than reflected in the price, and that judgement can be wrong or early by years. Note the arithmetic of losses: a 40% fall needs a 66.67% rise to recover.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SEBI does not define 'value' or 'contrarian'. The scheme information document sets out how the manager applies the strategy, and that is the document to read. The overlap is worked out each quarter as the average of the daily overlap figures. The remaining 20% of assets may go into other permitted instruments.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weight is the investment in a share as a percentage of the scheme's assets. The check is done share by share (by ISIN, the code that identifies a security). The rule exists so that two schemes with different labels are different portfolios in fact. It compares two schemes of one fund house; it says nothing about how alike two fund houses' schemes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value index shows a lower P/E and P/B and a higher dividend yield than its parent because of how its 50 companies are chosen. That describes the selection rule, not its price or future results. A folio is an investor's account with a fund house. AMFI's September report is out (24 value, 5 contra schemes); refresh monthly.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October 2017 circular created the categories, set the minimum at 65% and allowed 'either Value fund or Contra fund'. SEBI's circular of 26 February 2026 raised the minimum to 80% and allowed both, subject to the overlap ceiling. From 2017 until then a fund house had to pick one of the two.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third point, do not quote return figures for either style or suggest that a lean stretch is a reason to buy. On the fourth, two value funds can hold very different shares; the scheme information document and the monthly portfolio show what a scheme holds.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P/E = 150 ÷ 15 = 10. P/B = 150 ÷ 120 = 1.25. The screen cannot say why the ratios are low, or whether the profit will hold.
Q2: Take the smaller weight for each common share: 4% + 5% = 9%. That is within the 50% ceiling for a value fund and a contra fund.
Q3: A fall shows a sector is out of favour, not that it will recover. A contra fund follows a contrarian strategy with at least 80% in equity; its manager's judgement can be wrong or early. Returns are not assured.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3.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EQUITY MARKET</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Value and contra investing</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Two styles that buy what the market prices low or has turned away from, and SEBI's two fund categories</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Index figures as on 31 August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Value and contra investors both look at shares the market is not favouring. They differ in what they check first.</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A value investor starts from price against earnings or assets. A contra investor starts from opinion: a company or sector most investors have turned away from.</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terms to know first</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Value investing</a:t>
            </a:r>
            <a:endParaRPr lang="en-US" sz="1550" dirty="0"/>
          </a:p>
        </p:txBody>
      </p:sp>
      <p:sp>
        <p:nvSpPr>
          <p:cNvPr id="8" name="Text 4"/>
          <p:cNvSpPr/>
          <p:nvPr/>
        </p:nvSpPr>
        <p:spPr>
          <a:xfrm>
            <a:off x="6858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Buying shares whose price is low against the company's earnings, net worth, sales or dividends.</a:t>
            </a:r>
            <a:endParaRPr lang="en-US" sz="1250" dirty="0"/>
          </a:p>
        </p:txBody>
      </p:sp>
      <p:sp>
        <p:nvSpPr>
          <p:cNvPr id="9" name="Shape 5"/>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Contra investing</a:t>
            </a:r>
            <a:endParaRPr lang="en-US" sz="1550" dirty="0"/>
          </a:p>
        </p:txBody>
      </p:sp>
      <p:sp>
        <p:nvSpPr>
          <p:cNvPr id="13" name="Text 8"/>
          <p:cNvSpPr/>
          <p:nvPr/>
        </p:nvSpPr>
        <p:spPr>
          <a:xfrm>
            <a:off x="28003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Buying companies or sectors that are out of favour, on the view that the general opinion is too gloomy.</a:t>
            </a:r>
            <a:endParaRPr lang="en-US" sz="1250" dirty="0"/>
          </a:p>
        </p:txBody>
      </p:sp>
      <p:sp>
        <p:nvSpPr>
          <p:cNvPr id="14" name="Shape 9"/>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Intrinsic value</a:t>
            </a:r>
            <a:endParaRPr lang="en-US" sz="1550" dirty="0"/>
          </a:p>
        </p:txBody>
      </p:sp>
      <p:sp>
        <p:nvSpPr>
          <p:cNvPr id="18" name="Text 12"/>
          <p:cNvSpPr/>
          <p:nvPr/>
        </p:nvSpPr>
        <p:spPr>
          <a:xfrm>
            <a:off x="49149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An investor's own estimate of what a business is worth. It is an estimate; two analysts can differ widely.</a:t>
            </a:r>
            <a:endParaRPr lang="en-US" sz="1250" dirty="0"/>
          </a:p>
        </p:txBody>
      </p:sp>
      <p:sp>
        <p:nvSpPr>
          <p:cNvPr id="19" name="Shape 13"/>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Value trap</a:t>
            </a:r>
            <a:endParaRPr lang="en-US" sz="1550" dirty="0"/>
          </a:p>
        </p:txBody>
      </p:sp>
      <p:sp>
        <p:nvSpPr>
          <p:cNvPr id="23" name="Text 16"/>
          <p:cNvSpPr/>
          <p:nvPr/>
        </p:nvSpPr>
        <p:spPr>
          <a:xfrm>
            <a:off x="70294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share that looks low-priced on ratios and stays low, because its profits keep shrinking.</a:t>
            </a:r>
            <a:endParaRPr lang="en-US" sz="1250" dirty="0"/>
          </a:p>
        </p:txBody>
      </p:sp>
      <p:sp>
        <p:nvSpPr>
          <p:cNvPr id="24" name="Shape 17"/>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18"/>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Growth investing is the usual contrast: a higher price against today's profit for faster expected growth.</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a value screen sees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TWO COMPANIES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Company A: price ₹200, earnings per share ₹20, book value per share ₹160.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Company B: price ₹600, earnings per share ₹20, book value per share ₹100.</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P/E of A = 200 ÷ 20 = 10. P/E of B = 600 ÷ 20 = 30.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P/B of A = 200 ÷ 160 = 1.25. P/B of B = 600 ÷ 100 = 6.</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On both ratios A is priced lower against what it earns and owns. A value screen would pick up A and pass over B.</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screen does not say why. A's profit may be about to fall, or B's may be growing fast. That is the manager's work after the screen.</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A low ratio is where a value investor starts looking. It is not the conclusion.</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two invented companies and assumed figures. Not a view on any company.</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one index measures value</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Nifty500 Value 50 picks 50 companies from the Nifty 500 by a 'value' score built on four measures.</a:t>
            </a:r>
            <a:endParaRPr lang="en-US" sz="1500" dirty="0"/>
          </a:p>
        </p:txBody>
      </p:sp>
      <p:sp>
        <p:nvSpPr>
          <p:cNvPr id="5" name="Shape 2"/>
          <p:cNvSpPr/>
          <p:nvPr/>
        </p:nvSpPr>
        <p:spPr>
          <a:xfrm>
            <a:off x="457200" y="1737360"/>
            <a:ext cx="1885950" cy="2487168"/>
          </a:xfrm>
          <a:prstGeom prst="roundRect">
            <a:avLst>
              <a:gd name="adj" fmla="val 2909"/>
            </a:avLst>
          </a:prstGeom>
          <a:solidFill>
            <a:srgbClr val="FFFFFF"/>
          </a:solidFill>
          <a:ln w="9525">
            <a:solidFill>
              <a:schemeClr val="accent5"/>
            </a:solidFill>
            <a:prstDash val="solid"/>
          </a:ln>
        </p:spPr>
      </p:sp>
      <p:sp>
        <p:nvSpPr>
          <p:cNvPr id="6" name="Shape 3"/>
          <p:cNvSpPr/>
          <p:nvPr/>
        </p:nvSpPr>
        <p:spPr>
          <a:xfrm>
            <a:off x="457200" y="1737360"/>
            <a:ext cx="1885950" cy="64008"/>
          </a:xfrm>
          <a:prstGeom prst="rect">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1794510" y="1956816"/>
            <a:ext cx="329184" cy="329184"/>
          </a:xfrm>
          <a:prstGeom prst="rect">
            <a:avLst/>
          </a:prstGeom>
        </p:spPr>
      </p:pic>
      <p:sp>
        <p:nvSpPr>
          <p:cNvPr id="8" name="Text 4"/>
          <p:cNvSpPr/>
          <p:nvPr/>
        </p:nvSpPr>
        <p:spPr>
          <a:xfrm>
            <a:off x="685800" y="1956816"/>
            <a:ext cx="101727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E/P</a:t>
            </a:r>
            <a:endParaRPr lang="en-US" sz="2800" dirty="0"/>
          </a:p>
        </p:txBody>
      </p:sp>
      <p:sp>
        <p:nvSpPr>
          <p:cNvPr id="9" name="Text 5"/>
          <p:cNvSpPr/>
          <p:nvPr/>
        </p:nvSpPr>
        <p:spPr>
          <a:xfrm>
            <a:off x="685800" y="252374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Earnings to price</a:t>
            </a:r>
            <a:endParaRPr lang="en-US" sz="1550" dirty="0"/>
          </a:p>
        </p:txBody>
      </p:sp>
      <p:sp>
        <p:nvSpPr>
          <p:cNvPr id="10" name="Text 6"/>
          <p:cNvSpPr/>
          <p:nvPr/>
        </p:nvSpPr>
        <p:spPr>
          <a:xfrm>
            <a:off x="685800" y="2926080"/>
            <a:ext cx="1428750" cy="1188720"/>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Earnings per share ÷ share price. It is the P/E turned upside down.</a:t>
            </a:r>
            <a:endParaRPr lang="en-US" sz="1250" dirty="0"/>
          </a:p>
        </p:txBody>
      </p:sp>
      <p:sp>
        <p:nvSpPr>
          <p:cNvPr id="11" name="Shape 7"/>
          <p:cNvSpPr/>
          <p:nvPr/>
        </p:nvSpPr>
        <p:spPr>
          <a:xfrm>
            <a:off x="2571750" y="1737360"/>
            <a:ext cx="1885950" cy="2487168"/>
          </a:xfrm>
          <a:prstGeom prst="roundRect">
            <a:avLst>
              <a:gd name="adj" fmla="val 2909"/>
            </a:avLst>
          </a:prstGeom>
          <a:solidFill>
            <a:srgbClr val="FFFFFF"/>
          </a:solidFill>
          <a:ln w="9525">
            <a:solidFill>
              <a:schemeClr val="accent5"/>
            </a:solidFill>
            <a:prstDash val="solid"/>
          </a:ln>
        </p:spPr>
      </p:sp>
      <p:sp>
        <p:nvSpPr>
          <p:cNvPr id="12" name="Shape 8"/>
          <p:cNvSpPr/>
          <p:nvPr/>
        </p:nvSpPr>
        <p:spPr>
          <a:xfrm>
            <a:off x="2571750" y="1737360"/>
            <a:ext cx="1885950" cy="64008"/>
          </a:xfrm>
          <a:prstGeom prst="rect">
            <a:avLst/>
          </a:prstGeom>
          <a:solidFill>
            <a:schemeClr val="accent2"/>
          </a:solidFill>
          <a:ln w="12700">
            <a:solidFill>
              <a:schemeClr val="accent2"/>
            </a:solidFill>
            <a:prstDash val="solid"/>
          </a:ln>
        </p:spPr>
      </p:sp>
      <p:pic>
        <p:nvPicPr>
          <p:cNvPr id="13" name="Image 1" descr="preencoded.png">    </p:cNvPr>
          <p:cNvPicPr>
            <a:picLocks noChangeAspect="1"/>
          </p:cNvPicPr>
          <p:nvPr/>
        </p:nvPicPr>
        <p:blipFill>
          <a:blip r:embed="rId2"/>
          <a:stretch>
            <a:fillRect/>
          </a:stretch>
        </p:blipFill>
        <p:spPr>
          <a:xfrm>
            <a:off x="3909060" y="1956816"/>
            <a:ext cx="329184" cy="329184"/>
          </a:xfrm>
          <a:prstGeom prst="rect">
            <a:avLst/>
          </a:prstGeom>
        </p:spPr>
      </p:pic>
      <p:sp>
        <p:nvSpPr>
          <p:cNvPr id="14" name="Text 9"/>
          <p:cNvSpPr/>
          <p:nvPr/>
        </p:nvSpPr>
        <p:spPr>
          <a:xfrm>
            <a:off x="2800350" y="1956816"/>
            <a:ext cx="101727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B/P</a:t>
            </a:r>
            <a:endParaRPr lang="en-US" sz="2800" dirty="0"/>
          </a:p>
        </p:txBody>
      </p:sp>
      <p:sp>
        <p:nvSpPr>
          <p:cNvPr id="15" name="Text 10"/>
          <p:cNvSpPr/>
          <p:nvPr/>
        </p:nvSpPr>
        <p:spPr>
          <a:xfrm>
            <a:off x="2800350" y="252374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Book to price</a:t>
            </a:r>
            <a:endParaRPr lang="en-US" sz="1550" dirty="0"/>
          </a:p>
        </p:txBody>
      </p:sp>
      <p:sp>
        <p:nvSpPr>
          <p:cNvPr id="16" name="Text 11"/>
          <p:cNvSpPr/>
          <p:nvPr/>
        </p:nvSpPr>
        <p:spPr>
          <a:xfrm>
            <a:off x="2800350" y="2926080"/>
            <a:ext cx="1428750" cy="1188720"/>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Book value per share ÷ share price. It is the P/B turned upside down.</a:t>
            </a:r>
            <a:endParaRPr lang="en-US" sz="1250" dirty="0"/>
          </a:p>
        </p:txBody>
      </p:sp>
      <p:sp>
        <p:nvSpPr>
          <p:cNvPr id="17" name="Shape 12"/>
          <p:cNvSpPr/>
          <p:nvPr/>
        </p:nvSpPr>
        <p:spPr>
          <a:xfrm>
            <a:off x="4686300" y="1737360"/>
            <a:ext cx="1885950" cy="2487168"/>
          </a:xfrm>
          <a:prstGeom prst="roundRect">
            <a:avLst>
              <a:gd name="adj" fmla="val 2909"/>
            </a:avLst>
          </a:prstGeom>
          <a:solidFill>
            <a:srgbClr val="FFFFFF"/>
          </a:solidFill>
          <a:ln w="9525">
            <a:solidFill>
              <a:schemeClr val="accent5"/>
            </a:solidFill>
            <a:prstDash val="solid"/>
          </a:ln>
        </p:spPr>
      </p:sp>
      <p:sp>
        <p:nvSpPr>
          <p:cNvPr id="18" name="Shape 13"/>
          <p:cNvSpPr/>
          <p:nvPr/>
        </p:nvSpPr>
        <p:spPr>
          <a:xfrm>
            <a:off x="4686300" y="1737360"/>
            <a:ext cx="1885950" cy="64008"/>
          </a:xfrm>
          <a:prstGeom prst="rect">
            <a:avLst/>
          </a:prstGeom>
          <a:solidFill>
            <a:schemeClr val="accent3"/>
          </a:solidFill>
          <a:ln w="12700">
            <a:solidFill>
              <a:schemeClr val="accent3"/>
            </a:solidFill>
            <a:prstDash val="solid"/>
          </a:ln>
        </p:spPr>
      </p:sp>
      <p:pic>
        <p:nvPicPr>
          <p:cNvPr id="19" name="Image 2" descr="preencoded.png">    </p:cNvPr>
          <p:cNvPicPr>
            <a:picLocks noChangeAspect="1"/>
          </p:cNvPicPr>
          <p:nvPr/>
        </p:nvPicPr>
        <p:blipFill>
          <a:blip r:embed="rId3"/>
          <a:stretch>
            <a:fillRect/>
          </a:stretch>
        </p:blipFill>
        <p:spPr>
          <a:xfrm>
            <a:off x="6023610" y="1956816"/>
            <a:ext cx="329184" cy="329184"/>
          </a:xfrm>
          <a:prstGeom prst="rect">
            <a:avLst/>
          </a:prstGeom>
        </p:spPr>
      </p:pic>
      <p:sp>
        <p:nvSpPr>
          <p:cNvPr id="20" name="Text 14"/>
          <p:cNvSpPr/>
          <p:nvPr/>
        </p:nvSpPr>
        <p:spPr>
          <a:xfrm>
            <a:off x="4914900" y="1956816"/>
            <a:ext cx="101727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S/P</a:t>
            </a:r>
            <a:endParaRPr lang="en-US" sz="2800" dirty="0"/>
          </a:p>
        </p:txBody>
      </p:sp>
      <p:sp>
        <p:nvSpPr>
          <p:cNvPr id="21" name="Text 15"/>
          <p:cNvSpPr/>
          <p:nvPr/>
        </p:nvSpPr>
        <p:spPr>
          <a:xfrm>
            <a:off x="4914900" y="252374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Sales to price</a:t>
            </a:r>
            <a:endParaRPr lang="en-US" sz="1550" dirty="0"/>
          </a:p>
        </p:txBody>
      </p:sp>
      <p:sp>
        <p:nvSpPr>
          <p:cNvPr id="22" name="Text 16"/>
          <p:cNvSpPr/>
          <p:nvPr/>
        </p:nvSpPr>
        <p:spPr>
          <a:xfrm>
            <a:off x="4914900" y="2926080"/>
            <a:ext cx="1428750" cy="1188720"/>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Sales per share ÷ share price.</a:t>
            </a:r>
            <a:endParaRPr lang="en-US" sz="1250" dirty="0"/>
          </a:p>
        </p:txBody>
      </p:sp>
      <p:sp>
        <p:nvSpPr>
          <p:cNvPr id="23" name="Shape 17"/>
          <p:cNvSpPr/>
          <p:nvPr/>
        </p:nvSpPr>
        <p:spPr>
          <a:xfrm>
            <a:off x="6800850" y="1737360"/>
            <a:ext cx="1885950" cy="2487168"/>
          </a:xfrm>
          <a:prstGeom prst="roundRect">
            <a:avLst>
              <a:gd name="adj" fmla="val 2909"/>
            </a:avLst>
          </a:prstGeom>
          <a:solidFill>
            <a:srgbClr val="FFFFFF"/>
          </a:solidFill>
          <a:ln w="9525">
            <a:solidFill>
              <a:schemeClr val="accent5"/>
            </a:solidFill>
            <a:prstDash val="solid"/>
          </a:ln>
        </p:spPr>
      </p:sp>
      <p:sp>
        <p:nvSpPr>
          <p:cNvPr id="24" name="Shape 18"/>
          <p:cNvSpPr/>
          <p:nvPr/>
        </p:nvSpPr>
        <p:spPr>
          <a:xfrm>
            <a:off x="6800850" y="1737360"/>
            <a:ext cx="1885950" cy="64008"/>
          </a:xfrm>
          <a:prstGeom prst="rect">
            <a:avLst/>
          </a:prstGeom>
          <a:solidFill>
            <a:schemeClr val="accent4"/>
          </a:solidFill>
          <a:ln w="12700">
            <a:solidFill>
              <a:schemeClr val="accent4"/>
            </a:solidFill>
            <a:prstDash val="solid"/>
          </a:ln>
        </p:spPr>
      </p:sp>
      <p:pic>
        <p:nvPicPr>
          <p:cNvPr id="25" name="Image 3" descr="preencoded.png">    </p:cNvPr>
          <p:cNvPicPr>
            <a:picLocks noChangeAspect="1"/>
          </p:cNvPicPr>
          <p:nvPr/>
        </p:nvPicPr>
        <p:blipFill>
          <a:blip r:embed="rId4"/>
          <a:stretch>
            <a:fillRect/>
          </a:stretch>
        </p:blipFill>
        <p:spPr>
          <a:xfrm>
            <a:off x="8138160" y="1956816"/>
            <a:ext cx="329184" cy="329184"/>
          </a:xfrm>
          <a:prstGeom prst="rect">
            <a:avLst/>
          </a:prstGeom>
        </p:spPr>
      </p:pic>
      <p:sp>
        <p:nvSpPr>
          <p:cNvPr id="26" name="Text 19"/>
          <p:cNvSpPr/>
          <p:nvPr/>
        </p:nvSpPr>
        <p:spPr>
          <a:xfrm>
            <a:off x="7029450" y="1956816"/>
            <a:ext cx="1017270" cy="502920"/>
          </a:xfrm>
          <a:prstGeom prst="rect">
            <a:avLst/>
          </a:prstGeom>
          <a:noFill/>
          <a:ln/>
        </p:spPr>
        <p:txBody>
          <a:bodyPr wrap="square" lIns="0" tIns="0" rIns="0" bIns="0" rtlCol="0" anchor="ctr"/>
          <a:lstStyle/>
          <a:p>
            <a:pPr indent="0" marL="0">
              <a:buNone/>
            </a:pPr>
            <a:r>
              <a:rPr lang="en-US" sz="2800" b="1" dirty="0">
                <a:solidFill>
                  <a:schemeClr val="accent4"/>
                </a:solidFill>
                <a:latin typeface="Cambria" pitchFamily="34" charset="0"/>
                <a:ea typeface="Cambria" pitchFamily="34" charset="-122"/>
                <a:cs typeface="Cambria" pitchFamily="34" charset="-120"/>
              </a:rPr>
              <a:t>DY</a:t>
            </a:r>
            <a:endParaRPr lang="en-US" sz="2800" dirty="0"/>
          </a:p>
        </p:txBody>
      </p:sp>
      <p:sp>
        <p:nvSpPr>
          <p:cNvPr id="27" name="Text 20"/>
          <p:cNvSpPr/>
          <p:nvPr/>
        </p:nvSpPr>
        <p:spPr>
          <a:xfrm>
            <a:off x="7029450" y="252374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Dividend yield</a:t>
            </a:r>
            <a:endParaRPr lang="en-US" sz="1550" dirty="0"/>
          </a:p>
        </p:txBody>
      </p:sp>
      <p:sp>
        <p:nvSpPr>
          <p:cNvPr id="28" name="Text 21"/>
          <p:cNvSpPr/>
          <p:nvPr/>
        </p:nvSpPr>
        <p:spPr>
          <a:xfrm>
            <a:off x="7029450" y="2926080"/>
            <a:ext cx="1428750" cy="1188720"/>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Dividend per share ÷ share price.</a:t>
            </a:r>
            <a:endParaRPr lang="en-US" sz="1250" dirty="0"/>
          </a:p>
        </p:txBody>
      </p:sp>
      <p:sp>
        <p:nvSpPr>
          <p:cNvPr id="29" name="Text 2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NSE Indices, Nifty500 Value 50 factsheet (measures and index description).</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a fall does and does not tell you</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ONE FALLEN SHARE</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share traded at ₹500 two years ago.</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After two years of weak results it trades at ₹300.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contra investor is studying it.</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fall so far: (500 − 300) ÷ 500 = 40%.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Back to ₹500 from ₹300 needs a rise of (500 − 300) ÷ 300 = 66.67%.</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If it falls to ₹240, a buyer at ₹300 loses (300 − 240) ÷ 300 = 20%.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fall says the share is out of favour. It does not say whether the reasons are temporary or lasting.</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A fallen price is a reason to study a company. It is not evidence that the price will recover.</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share and assumed prices. Not a forecast.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SEBI's categories require</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label and the 80% minimum are fixed by SEBI. The method is left to the fund manager.</a:t>
            </a:r>
            <a:endParaRPr lang="en-US" sz="15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2377440"/>
                <a:gridCol w="2926080"/>
                <a:gridCol w="2926080"/>
              </a:tblGrid>
              <a:tr h="566928">
                <a:tc>
                  <a:txBody>
                    <a:bodyPr/>
                    <a:lstStyle/>
                    <a:p>
                      <a:pPr indent="0" marL="0">
                        <a:buNone/>
                      </a:pP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Value Fund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Contra Fund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Strategy the scheme follows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 value investment strategy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 contrarian investment strategy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Minimum in equity and equity-related instruments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80% of total assets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80% of total assets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Can one fund house offer both?</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Yes, if the portfolios of the two schemes overlap by no more than 50%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Yes, on the same condition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Master Circular for Mutual Funds, 20 March 2026, paragraph 3.8.1 (drawing on SEBI's circular of 26 February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portfolio overlap is worked out</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TWO INVENTED SCHEMES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Weights in Scheme V and Scheme C:</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Share 1: 12% and 8%. Share 2: 10% and 15%. Share 3: 6% and 6%.</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No other share is held by both.</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Take only the shares that both schemes hold. A share held by one scheme alone counts as zero.</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For each common share take the smaller of its two weights: 8% for Share 1, 10% for Share 2, 6% for Share 3.</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Add them up: 8 + 10 + 6 = 24%. That is the portfolio overlap.</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24% is within SEBI's ceiling of 50% for a value fund and a contra fund of one fund house.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Overlap = the sum, over shares held by both schemes, of the smaller of the two weights.</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Method: SEBI Master Circular for Mutual Funds, 20 March 2026, Annexure 1A. Schemes and weights are invented.</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Industry figures as on 31 August 2026 (AMFI) and index ratios on the same date (NSE Indices).</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VALUE FUNDS</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23</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Schemes. Net assets ₹1,43,761 crore in 49.40 lakh folios.</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CONTRA FUNDS</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5</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Schemes. Net assets ₹75,812 crore in 41.57 lakh folios.</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P/E, VALUE 50 INDEX</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10.42</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Nifty500 Value 50 on 31 Aug 2026. P/B 1.34, dividend yield 1.98%.</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P/E, NIFTY 500</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22.73</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Its parent index on 31 Aug 2026. P/B 3.27, dividend yield 0.95%.</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AMFI Monthly Report, August 2026; NSE Indices daily index file for 31 August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SEBI's October 2017 rules for these two categories were changed in February 2026.</a:t>
            </a:r>
            <a:endParaRPr lang="en-US" sz="1500" dirty="0"/>
          </a:p>
        </p:txBody>
      </p:sp>
      <p:sp>
        <p:nvSpPr>
          <p:cNvPr id="5" name="Shape 2"/>
          <p:cNvSpPr/>
          <p:nvPr/>
        </p:nvSpPr>
        <p:spPr>
          <a:xfrm>
            <a:off x="457200" y="1737360"/>
            <a:ext cx="4000500" cy="2487168"/>
          </a:xfrm>
          <a:prstGeom prst="roundRect">
            <a:avLst>
              <a:gd name="adj" fmla="val 2206"/>
            </a:avLst>
          </a:prstGeom>
          <a:solidFill>
            <a:srgbClr val="FFFFFF"/>
          </a:solidFill>
          <a:ln w="9525">
            <a:solidFill>
              <a:schemeClr val="accent5"/>
            </a:solidFill>
            <a:prstDash val="solid"/>
          </a:ln>
        </p:spPr>
      </p:sp>
      <p:sp>
        <p:nvSpPr>
          <p:cNvPr id="6" name="Shape 3"/>
          <p:cNvSpPr/>
          <p:nvPr/>
        </p:nvSpPr>
        <p:spPr>
          <a:xfrm>
            <a:off x="457200" y="1737360"/>
            <a:ext cx="4000500" cy="502920"/>
          </a:xfrm>
          <a:prstGeom prst="rect">
            <a:avLst/>
          </a:prstGeom>
          <a:solidFill>
            <a:schemeClr val="accent1"/>
          </a:solidFill>
          <a:ln w="12700">
            <a:solidFill>
              <a:schemeClr val="accent1"/>
            </a:solidFill>
            <a:prstDash val="solid"/>
          </a:ln>
        </p:spPr>
      </p:sp>
      <p:sp>
        <p:nvSpPr>
          <p:cNvPr id="7" name="Text 4"/>
          <p:cNvSpPr/>
          <p:nvPr/>
        </p:nvSpPr>
        <p:spPr>
          <a:xfrm>
            <a:off x="6583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8" name="Text 5"/>
          <p:cNvSpPr/>
          <p:nvPr/>
        </p:nvSpPr>
        <p:spPr>
          <a:xfrm>
            <a:off x="658368" y="2359152"/>
            <a:ext cx="3611880" cy="177393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Both categories began in October 2017.</a:t>
            </a:r>
            <a:endParaRPr lang="en-US" sz="1400" dirty="0"/>
          </a:p>
          <a:p>
            <a:pPr marL="177800" indent="-177800">
              <a:spcAft>
                <a:spcPts val="500"/>
              </a:spcAft>
              <a:buSzPct val="100000"/>
              <a:buChar char="•"/>
            </a:pPr>
            <a:r>
              <a:rPr lang="en-US" sz="1400" dirty="0">
                <a:solidFill>
                  <a:schemeClr val="tx1"/>
                </a:solidFill>
              </a:rPr>
              <a:t>The equity floor was 65% of assets.</a:t>
            </a:r>
            <a:endParaRPr lang="en-US" sz="1400" dirty="0"/>
          </a:p>
          <a:p>
            <a:pPr marL="177800" indent="-177800">
              <a:spcAft>
                <a:spcPts val="500"/>
              </a:spcAft>
              <a:buSzPct val="100000"/>
              <a:buChar char="•"/>
            </a:pPr>
            <a:r>
              <a:rPr lang="en-US" sz="1400" dirty="0">
                <a:solidFill>
                  <a:schemeClr val="tx1"/>
                </a:solidFill>
              </a:rPr>
              <a:t>After 2017: a fund house may offer value or contra, not both.</a:t>
            </a:r>
            <a:endParaRPr lang="en-US" sz="1400" dirty="0"/>
          </a:p>
        </p:txBody>
      </p:sp>
      <p:sp>
        <p:nvSpPr>
          <p:cNvPr id="9" name="Shape 6"/>
          <p:cNvSpPr/>
          <p:nvPr/>
        </p:nvSpPr>
        <p:spPr>
          <a:xfrm>
            <a:off x="4686300" y="1737360"/>
            <a:ext cx="4000500" cy="2487168"/>
          </a:xfrm>
          <a:prstGeom prst="roundRect">
            <a:avLst>
              <a:gd name="adj" fmla="val 2206"/>
            </a:avLst>
          </a:prstGeom>
          <a:solidFill>
            <a:srgbClr val="FFFFFF"/>
          </a:solidFill>
          <a:ln w="9525">
            <a:solidFill>
              <a:schemeClr val="accent5"/>
            </a:solidFill>
            <a:prstDash val="solid"/>
          </a:ln>
        </p:spPr>
      </p:sp>
      <p:sp>
        <p:nvSpPr>
          <p:cNvPr id="10" name="Shape 7"/>
          <p:cNvSpPr/>
          <p:nvPr/>
        </p:nvSpPr>
        <p:spPr>
          <a:xfrm>
            <a:off x="4686300" y="1737360"/>
            <a:ext cx="4000500" cy="502920"/>
          </a:xfrm>
          <a:prstGeom prst="rect">
            <a:avLst/>
          </a:prstGeom>
          <a:solidFill>
            <a:schemeClr val="accent3"/>
          </a:solidFill>
          <a:ln w="12700">
            <a:solidFill>
              <a:schemeClr val="accent3"/>
            </a:solidFill>
            <a:prstDash val="solid"/>
          </a:ln>
        </p:spPr>
      </p:sp>
      <p:sp>
        <p:nvSpPr>
          <p:cNvPr id="11" name="Text 8"/>
          <p:cNvSpPr/>
          <p:nvPr/>
        </p:nvSpPr>
        <p:spPr>
          <a:xfrm>
            <a:off x="48874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2" name="Text 9"/>
          <p:cNvSpPr/>
          <p:nvPr/>
        </p:nvSpPr>
        <p:spPr>
          <a:xfrm>
            <a:off x="4887468" y="2359152"/>
            <a:ext cx="3611880" cy="177393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SEBI's circular of 26 February 2026 sets the rules.</a:t>
            </a:r>
            <a:endParaRPr lang="en-US" sz="1400" dirty="0"/>
          </a:p>
          <a:p>
            <a:pPr marL="177800" indent="-177800">
              <a:spcAft>
                <a:spcPts val="500"/>
              </a:spcAft>
              <a:buSzPct val="100000"/>
              <a:buChar char="•"/>
            </a:pPr>
            <a:r>
              <a:rPr lang="en-US" sz="1400" dirty="0">
                <a:solidFill>
                  <a:schemeClr val="tx1"/>
                </a:solidFill>
              </a:rPr>
              <a:t>At least 80% in equity; the 2017 floor was 65%.</a:t>
            </a:r>
            <a:endParaRPr lang="en-US" sz="1400" dirty="0"/>
          </a:p>
          <a:p>
            <a:pPr marL="177800" indent="-177800">
              <a:spcAft>
                <a:spcPts val="500"/>
              </a:spcAft>
              <a:buSzPct val="100000"/>
              <a:buChar char="•"/>
            </a:pPr>
            <a:r>
              <a:rPr lang="en-US" sz="1400" dirty="0">
                <a:solidFill>
                  <a:schemeClr val="tx1"/>
                </a:solidFill>
              </a:rPr>
              <a:t>Both may be offered if portfolio overlap is 50% or less.</a:t>
            </a:r>
            <a:endParaRPr lang="en-US" sz="1400" dirty="0"/>
          </a:p>
        </p:txBody>
      </p:sp>
      <p:sp>
        <p:nvSpPr>
          <p:cNvPr id="13" name="Text 10"/>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circular of 6 October 2017; SEBI Master Circular for Mutual Funds, 20 March 2026, paragraph 3.8.1.</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low P/E makes it a value share.'</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ratio can be low because profit is expected to fall. Value investors try to tell a low price from a shrinking business.</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'Contra means buying the fallers.'</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fall is only the starting point. The manager still has to judge whether the bad news is temporary, and can be wrong.</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'These styles pay off in time.'</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Either may lag the broad market for a long time. Past results of a style assure nothing about the future.</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label tells me the portfolio.'</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SEBI fixes the category and the 80% floor. What counts as value or contrarian is set out in each scheme's document.</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share trades at ₹150 with earnings per share of ₹15 and book value per share of ₹120. What are its P/E and P/B, and what can a value screen not tell you about it?</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Two schemes of one fund house both hold Share X (10% and 4%) and Share Y (5% and 9%), and nothing else in common. What is their portfolio overlap?</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'This sector has crashed, so a contra fund must do well now.' What would you explain?</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Value Fund and Contra Fund characteristics, 80% minimum, both permitted with overlap up to 50%: SEBI Master Circular for Mutual Funds, 20 March 2026, paragraph 3.8.1.</a:t>
            </a:r>
            <a:endParaRPr lang="en-US" sz="1000" dirty="0"/>
          </a:p>
          <a:p>
            <a:pPr marL="165100" indent="-165100">
              <a:spcAft>
                <a:spcPts val="400"/>
              </a:spcAft>
              <a:buSzPct val="100000"/>
              <a:buChar char="•"/>
            </a:pPr>
            <a:r>
              <a:rPr lang="en-US" sz="1000" dirty="0">
                <a:solidFill>
                  <a:schemeClr val="tx1"/>
                </a:solidFill>
              </a:rPr>
              <a:t>Method for portfolio overlap: the same Master Circular, Annexure 1A.</a:t>
            </a:r>
            <a:endParaRPr lang="en-US" sz="1000" dirty="0"/>
          </a:p>
          <a:p>
            <a:pPr marL="165100" indent="-165100">
              <a:spcAft>
                <a:spcPts val="400"/>
              </a:spcAft>
              <a:buSzPct val="100000"/>
              <a:buChar char="•"/>
            </a:pPr>
            <a:r>
              <a:rPr lang="en-US" sz="1000" dirty="0">
                <a:solidFill>
                  <a:schemeClr val="tx1"/>
                </a:solidFill>
              </a:rPr>
              <a:t>Categories created, 65% minimum, 'either Value fund or Contra fund': SEBI circular SEBI/HO/IMD/DF3/CIR/P/2017/114, 6 October 2017.</a:t>
            </a:r>
            <a:endParaRPr lang="en-US" sz="1000" dirty="0"/>
          </a:p>
          <a:p>
            <a:pPr marL="165100" indent="-165100">
              <a:spcAft>
                <a:spcPts val="400"/>
              </a:spcAft>
              <a:buSzPct val="100000"/>
              <a:buChar char="•"/>
            </a:pPr>
            <a:r>
              <a:rPr lang="en-US" sz="1000" dirty="0">
                <a:solidFill>
                  <a:schemeClr val="tx1"/>
                </a:solidFill>
              </a:rPr>
              <a:t>Schemes, folios and net assets of value and contra funds as on 31 August 2026: AMFI Monthly Report, August 2026.</a:t>
            </a:r>
            <a:endParaRPr lang="en-US" sz="1000" dirty="0"/>
          </a:p>
          <a:p>
            <a:pPr marL="165100" indent="-165100">
              <a:spcAft>
                <a:spcPts val="400"/>
              </a:spcAft>
              <a:buSzPct val="100000"/>
              <a:buChar char="•"/>
            </a:pPr>
            <a:r>
              <a:rPr lang="en-US" sz="1000" dirty="0">
                <a:solidFill>
                  <a:schemeClr val="tx1"/>
                </a:solidFill>
              </a:rPr>
              <a:t>Nifty 500 and Nifty500 Value 50 P/E, P/B and dividend yield on 31 August 2026: NSE Indices daily index file. Value score measures: NSE Indices factsheet for the index.</a:t>
            </a:r>
            <a:endParaRPr lang="en-US" sz="1000" dirty="0"/>
          </a:p>
          <a:p>
            <a:pPr marL="165100" indent="-165100">
              <a:spcAft>
                <a:spcPts val="400"/>
              </a:spcAft>
              <a:buSzPct val="100000"/>
              <a:buChar char="•"/>
            </a:pPr>
            <a:r>
              <a:rPr lang="en-US" sz="1000" dirty="0">
                <a:solidFill>
                  <a:schemeClr val="tx1"/>
                </a:solidFill>
              </a:rPr>
              <a:t>Companies A and B, the fallen share, Schemes V and C and Shares 1, 2, 3, X and Y are invented for illustration. They do not refer to any real company or scheme.</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Value and contra investing</dc:title>
  <dc:subject>PptxGenJS Presentation</dc:subject>
  <dc:creator>Trustner</dc:creator>
  <cp:lastModifiedBy>Trustner</cp:lastModifiedBy>
  <cp:revision>1</cp:revision>
  <dcterms:created xsi:type="dcterms:W3CDTF">2026-10-12T12:00:14Z</dcterms:created>
  <dcterms:modified xsi:type="dcterms:W3CDTF">2026-10-12T12:00:14Z</dcterms:modified>
</cp:coreProperties>
</file>